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9" r:id="rId21"/>
    <p:sldId id="280" r:id="rId22"/>
    <p:sldId id="281" r:id="rId23"/>
    <p:sldId id="282" r:id="rId24"/>
    <p:sldId id="283" r:id="rId25"/>
    <p:sldId id="284" r:id="rId26"/>
    <p:sldId id="285" r:id="rId27"/>
    <p:sldId id="287" r:id="rId28"/>
    <p:sldId id="288" r:id="rId29"/>
    <p:sldId id="289" r:id="rId30"/>
    <p:sldId id="290" r:id="rId31"/>
    <p:sldId id="291" r:id="rId32"/>
    <p:sldId id="292" r:id="rId33"/>
    <p:sldId id="293" r:id="rId34"/>
    <p:sldId id="294" r:id="rId35"/>
    <p:sldId id="295" r:id="rId36"/>
    <p:sldId id="296" r:id="rId37"/>
    <p:sldId id="297" r:id="rId38"/>
    <p:sldId id="298" r:id="rId39"/>
    <p:sldId id="299" r:id="rId40"/>
    <p:sldId id="300" r:id="rId41"/>
    <p:sldId id="301" r:id="rId42"/>
    <p:sldId id="302" r:id="rId43"/>
    <p:sldId id="303" r:id="rId44"/>
    <p:sldId id="304" r:id="rId45"/>
    <p:sldId id="305" r:id="rId46"/>
    <p:sldId id="306" r:id="rId47"/>
    <p:sldId id="307" r:id="rId48"/>
    <p:sldId id="308" r:id="rId49"/>
    <p:sldId id="309" r:id="rId50"/>
    <p:sldId id="310" r:id="rId51"/>
    <p:sldId id="311" r:id="rId52"/>
  </p:sldIdLst>
  <p:sldSz cx="9144000" cy="5143500" type="screen16x9"/>
  <p:notesSz cx="9144000" cy="51435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6" d="100"/>
          <a:sy n="116" d="100"/>
        </p:scale>
        <p:origin x="-413" y="211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4485"/>
            <a:ext cx="7772400" cy="1080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11/8/2023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Arial MT"/>
                <a:cs typeface="Arial MT"/>
              </a:defRPr>
            </a:lvl1pPr>
          </a:lstStyle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4767071"/>
            <a:ext cx="9144000" cy="376555"/>
          </a:xfrm>
          <a:custGeom>
            <a:avLst/>
            <a:gdLst/>
            <a:ahLst/>
            <a:cxnLst/>
            <a:rect l="l" t="t" r="r" b="b"/>
            <a:pathLst>
              <a:path w="9144000" h="376554">
                <a:moveTo>
                  <a:pt x="9144000" y="0"/>
                </a:moveTo>
                <a:lnTo>
                  <a:pt x="0" y="0"/>
                </a:lnTo>
                <a:lnTo>
                  <a:pt x="0" y="376428"/>
                </a:lnTo>
                <a:lnTo>
                  <a:pt x="9144000" y="376428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86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4767071"/>
            <a:ext cx="9144000" cy="376555"/>
          </a:xfrm>
          <a:custGeom>
            <a:avLst/>
            <a:gdLst/>
            <a:ahLst/>
            <a:cxnLst/>
            <a:rect l="l" t="t" r="r" b="b"/>
            <a:pathLst>
              <a:path w="9144000" h="376554">
                <a:moveTo>
                  <a:pt x="0" y="376428"/>
                </a:moveTo>
                <a:lnTo>
                  <a:pt x="9144000" y="376428"/>
                </a:lnTo>
                <a:lnTo>
                  <a:pt x="9144000" y="0"/>
                </a:lnTo>
                <a:lnTo>
                  <a:pt x="0" y="0"/>
                </a:lnTo>
                <a:lnTo>
                  <a:pt x="0" y="376428"/>
                </a:lnTo>
                <a:close/>
              </a:path>
            </a:pathLst>
          </a:custGeom>
          <a:ln w="12700">
            <a:solidFill>
              <a:srgbClr val="1F386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002F66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3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11/8/2023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Arial MT"/>
                <a:cs typeface="Arial MT"/>
              </a:defRPr>
            </a:lvl1pPr>
          </a:lstStyle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4767071"/>
            <a:ext cx="9144000" cy="376555"/>
          </a:xfrm>
          <a:custGeom>
            <a:avLst/>
            <a:gdLst/>
            <a:ahLst/>
            <a:cxnLst/>
            <a:rect l="l" t="t" r="r" b="b"/>
            <a:pathLst>
              <a:path w="9144000" h="376554">
                <a:moveTo>
                  <a:pt x="9144000" y="0"/>
                </a:moveTo>
                <a:lnTo>
                  <a:pt x="0" y="0"/>
                </a:lnTo>
                <a:lnTo>
                  <a:pt x="0" y="376428"/>
                </a:lnTo>
                <a:lnTo>
                  <a:pt x="9144000" y="376428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86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4767071"/>
            <a:ext cx="9144000" cy="376555"/>
          </a:xfrm>
          <a:custGeom>
            <a:avLst/>
            <a:gdLst/>
            <a:ahLst/>
            <a:cxnLst/>
            <a:rect l="l" t="t" r="r" b="b"/>
            <a:pathLst>
              <a:path w="9144000" h="376554">
                <a:moveTo>
                  <a:pt x="0" y="376428"/>
                </a:moveTo>
                <a:lnTo>
                  <a:pt x="9144000" y="376428"/>
                </a:lnTo>
                <a:lnTo>
                  <a:pt x="9144000" y="0"/>
                </a:lnTo>
                <a:lnTo>
                  <a:pt x="0" y="0"/>
                </a:lnTo>
                <a:lnTo>
                  <a:pt x="0" y="376428"/>
                </a:lnTo>
                <a:close/>
              </a:path>
            </a:pathLst>
          </a:custGeom>
          <a:ln w="12700">
            <a:solidFill>
              <a:srgbClr val="1F386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002F66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881115" y="1307591"/>
            <a:ext cx="2406650" cy="3176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11/8/2023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Arial MT"/>
                <a:cs typeface="Arial MT"/>
              </a:defRPr>
            </a:lvl1pPr>
          </a:lstStyle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5143498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002F66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11/8/2023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Arial MT"/>
                <a:cs typeface="Arial MT"/>
              </a:defRPr>
            </a:lvl1pPr>
          </a:lstStyle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4767071"/>
            <a:ext cx="9144000" cy="376555"/>
          </a:xfrm>
          <a:custGeom>
            <a:avLst/>
            <a:gdLst/>
            <a:ahLst/>
            <a:cxnLst/>
            <a:rect l="l" t="t" r="r" b="b"/>
            <a:pathLst>
              <a:path w="9144000" h="376554">
                <a:moveTo>
                  <a:pt x="0" y="376428"/>
                </a:moveTo>
                <a:lnTo>
                  <a:pt x="9144000" y="376428"/>
                </a:lnTo>
                <a:lnTo>
                  <a:pt x="9144000" y="0"/>
                </a:lnTo>
                <a:lnTo>
                  <a:pt x="0" y="0"/>
                </a:lnTo>
                <a:lnTo>
                  <a:pt x="0" y="376428"/>
                </a:lnTo>
                <a:close/>
              </a:path>
            </a:pathLst>
          </a:custGeom>
          <a:ln w="12700">
            <a:solidFill>
              <a:srgbClr val="1F386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11/8/2023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Arial MT"/>
                <a:cs typeface="Arial MT"/>
              </a:defRPr>
            </a:lvl1pPr>
          </a:lstStyle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20497" y="-20320"/>
            <a:ext cx="8903004" cy="10915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002F66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93624" y="1358925"/>
            <a:ext cx="4075429" cy="11658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3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11/8/2023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874506" y="4878039"/>
            <a:ext cx="189229" cy="1397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" b="0" i="0">
                <a:solidFill>
                  <a:schemeClr val="bg1"/>
                </a:solidFill>
                <a:latin typeface="Arial MT"/>
                <a:cs typeface="Arial MT"/>
              </a:defRPr>
            </a:lvl1pPr>
          </a:lstStyle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jp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jpg"/><Relationship Id="rId9" Type="http://schemas.openxmlformats.org/officeDocument/2006/relationships/image" Target="../media/image12.png"/><Relationship Id="rId14" Type="http://schemas.openxmlformats.org/officeDocument/2006/relationships/image" Target="../media/image1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11" Type="http://schemas.openxmlformats.org/officeDocument/2006/relationships/image" Target="../media/image31.png"/><Relationship Id="rId5" Type="http://schemas.openxmlformats.org/officeDocument/2006/relationships/image" Target="../media/image34.png"/><Relationship Id="rId10" Type="http://schemas.openxmlformats.org/officeDocument/2006/relationships/image" Target="../media/image30.jpg"/><Relationship Id="rId4" Type="http://schemas.openxmlformats.org/officeDocument/2006/relationships/image" Target="../media/image33.png"/><Relationship Id="rId9" Type="http://schemas.openxmlformats.org/officeDocument/2006/relationships/image" Target="../media/image38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Relationship Id="rId9" Type="http://schemas.openxmlformats.org/officeDocument/2006/relationships/image" Target="../media/image31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13" Type="http://schemas.openxmlformats.org/officeDocument/2006/relationships/image" Target="../media/image54.png"/><Relationship Id="rId18" Type="http://schemas.openxmlformats.org/officeDocument/2006/relationships/hyperlink" Target="https://bit.ly/KebinekaanPuspeka2" TargetMode="External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12" Type="http://schemas.openxmlformats.org/officeDocument/2006/relationships/image" Target="../media/image53.png"/><Relationship Id="rId17" Type="http://schemas.openxmlformats.org/officeDocument/2006/relationships/image" Target="../media/image58.png"/><Relationship Id="rId2" Type="http://schemas.openxmlformats.org/officeDocument/2006/relationships/image" Target="../media/image4.png"/><Relationship Id="rId16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11" Type="http://schemas.openxmlformats.org/officeDocument/2006/relationships/image" Target="../media/image52.png"/><Relationship Id="rId5" Type="http://schemas.openxmlformats.org/officeDocument/2006/relationships/image" Target="../media/image46.png"/><Relationship Id="rId15" Type="http://schemas.openxmlformats.org/officeDocument/2006/relationships/image" Target="../media/image56.png"/><Relationship Id="rId10" Type="http://schemas.openxmlformats.org/officeDocument/2006/relationships/image" Target="../media/image51.png"/><Relationship Id="rId4" Type="http://schemas.openxmlformats.org/officeDocument/2006/relationships/image" Target="../media/image45.png"/><Relationship Id="rId9" Type="http://schemas.openxmlformats.org/officeDocument/2006/relationships/image" Target="../media/image50.png"/><Relationship Id="rId14" Type="http://schemas.openxmlformats.org/officeDocument/2006/relationships/image" Target="../media/image55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59.png"/><Relationship Id="rId7" Type="http://schemas.openxmlformats.org/officeDocument/2006/relationships/image" Target="../media/image30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jpg"/><Relationship Id="rId13" Type="http://schemas.openxmlformats.org/officeDocument/2006/relationships/image" Target="../media/image72.png"/><Relationship Id="rId18" Type="http://schemas.openxmlformats.org/officeDocument/2006/relationships/image" Target="../media/image77.png"/><Relationship Id="rId3" Type="http://schemas.openxmlformats.org/officeDocument/2006/relationships/image" Target="../media/image59.png"/><Relationship Id="rId21" Type="http://schemas.openxmlformats.org/officeDocument/2006/relationships/hyperlink" Target="https://bit.ly/panduanWKG" TargetMode="External"/><Relationship Id="rId7" Type="http://schemas.openxmlformats.org/officeDocument/2006/relationships/image" Target="../media/image66.jpg"/><Relationship Id="rId12" Type="http://schemas.openxmlformats.org/officeDocument/2006/relationships/image" Target="../media/image71.png"/><Relationship Id="rId17" Type="http://schemas.openxmlformats.org/officeDocument/2006/relationships/image" Target="../media/image76.png"/><Relationship Id="rId2" Type="http://schemas.openxmlformats.org/officeDocument/2006/relationships/image" Target="../media/image4.png"/><Relationship Id="rId16" Type="http://schemas.openxmlformats.org/officeDocument/2006/relationships/image" Target="../media/image75.png"/><Relationship Id="rId20" Type="http://schemas.openxmlformats.org/officeDocument/2006/relationships/hyperlink" Target="https://bit.ly/wawasankebinekaan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jpg"/><Relationship Id="rId11" Type="http://schemas.openxmlformats.org/officeDocument/2006/relationships/image" Target="../media/image70.png"/><Relationship Id="rId24" Type="http://schemas.openxmlformats.org/officeDocument/2006/relationships/image" Target="../media/image31.png"/><Relationship Id="rId5" Type="http://schemas.openxmlformats.org/officeDocument/2006/relationships/image" Target="../media/image64.jpg"/><Relationship Id="rId15" Type="http://schemas.openxmlformats.org/officeDocument/2006/relationships/image" Target="../media/image74.png"/><Relationship Id="rId23" Type="http://schemas.openxmlformats.org/officeDocument/2006/relationships/image" Target="../media/image30.jpg"/><Relationship Id="rId10" Type="http://schemas.openxmlformats.org/officeDocument/2006/relationships/image" Target="../media/image69.png"/><Relationship Id="rId19" Type="http://schemas.openxmlformats.org/officeDocument/2006/relationships/hyperlink" Target="https://bit.ly/ModulWKG" TargetMode="External"/><Relationship Id="rId4" Type="http://schemas.openxmlformats.org/officeDocument/2006/relationships/image" Target="../media/image63.jpg"/><Relationship Id="rId9" Type="http://schemas.openxmlformats.org/officeDocument/2006/relationships/image" Target="../media/image68.png"/><Relationship Id="rId14" Type="http://schemas.openxmlformats.org/officeDocument/2006/relationships/image" Target="../media/image73.png"/><Relationship Id="rId22" Type="http://schemas.openxmlformats.org/officeDocument/2006/relationships/hyperlink" Target="https://guru.kemdikbud.go.id/pelatihan-mandiri/topik/85" TargetMode="Externa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13" Type="http://schemas.openxmlformats.org/officeDocument/2006/relationships/hyperlink" Target="https://bit.ly/modulp5bhinnekatunggalika" TargetMode="External"/><Relationship Id="rId3" Type="http://schemas.openxmlformats.org/officeDocument/2006/relationships/image" Target="../media/image30.jpg"/><Relationship Id="rId7" Type="http://schemas.openxmlformats.org/officeDocument/2006/relationships/image" Target="../media/image80.png"/><Relationship Id="rId12" Type="http://schemas.openxmlformats.org/officeDocument/2006/relationships/image" Target="../media/image8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9.png"/><Relationship Id="rId11" Type="http://schemas.openxmlformats.org/officeDocument/2006/relationships/image" Target="../media/image84.png"/><Relationship Id="rId5" Type="http://schemas.openxmlformats.org/officeDocument/2006/relationships/image" Target="../media/image78.png"/><Relationship Id="rId10" Type="http://schemas.openxmlformats.org/officeDocument/2006/relationships/image" Target="../media/image83.png"/><Relationship Id="rId4" Type="http://schemas.openxmlformats.org/officeDocument/2006/relationships/image" Target="../media/image31.png"/><Relationship Id="rId9" Type="http://schemas.openxmlformats.org/officeDocument/2006/relationships/image" Target="../media/image82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13" Type="http://schemas.openxmlformats.org/officeDocument/2006/relationships/image" Target="../media/image92.jpg"/><Relationship Id="rId18" Type="http://schemas.openxmlformats.org/officeDocument/2006/relationships/image" Target="../media/image97.png"/><Relationship Id="rId26" Type="http://schemas.openxmlformats.org/officeDocument/2006/relationships/hyperlink" Target="http://cerdasberkarakter.kemdikbud.go.id/" TargetMode="External"/><Relationship Id="rId3" Type="http://schemas.openxmlformats.org/officeDocument/2006/relationships/image" Target="../media/image30.jpg"/><Relationship Id="rId21" Type="http://schemas.openxmlformats.org/officeDocument/2006/relationships/image" Target="../media/image100.png"/><Relationship Id="rId7" Type="http://schemas.openxmlformats.org/officeDocument/2006/relationships/image" Target="../media/image86.png"/><Relationship Id="rId12" Type="http://schemas.openxmlformats.org/officeDocument/2006/relationships/image" Target="../media/image91.png"/><Relationship Id="rId17" Type="http://schemas.openxmlformats.org/officeDocument/2006/relationships/image" Target="../media/image96.png"/><Relationship Id="rId25" Type="http://schemas.openxmlformats.org/officeDocument/2006/relationships/hyperlink" Target="https://www.facebook.com/cerdasberkarakter.kemdikbudri" TargetMode="External"/><Relationship Id="rId2" Type="http://schemas.openxmlformats.org/officeDocument/2006/relationships/image" Target="../media/image4.png"/><Relationship Id="rId16" Type="http://schemas.openxmlformats.org/officeDocument/2006/relationships/image" Target="../media/image95.png"/><Relationship Id="rId20" Type="http://schemas.openxmlformats.org/officeDocument/2006/relationships/image" Target="../media/image99.png"/><Relationship Id="rId29" Type="http://schemas.openxmlformats.org/officeDocument/2006/relationships/image" Target="../media/image101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bit.ly/aktivitaskreatifPAUD_SD" TargetMode="External"/><Relationship Id="rId11" Type="http://schemas.openxmlformats.org/officeDocument/2006/relationships/image" Target="../media/image90.jpg"/><Relationship Id="rId24" Type="http://schemas.openxmlformats.org/officeDocument/2006/relationships/hyperlink" Target="https://www.tiktok.com/@cerdasberkarakter" TargetMode="External"/><Relationship Id="rId32" Type="http://schemas.openxmlformats.org/officeDocument/2006/relationships/image" Target="../media/image104.png"/><Relationship Id="rId5" Type="http://schemas.openxmlformats.org/officeDocument/2006/relationships/hyperlink" Target="https://bit.ly/ragamaktivitasSMP_SMA_SMK" TargetMode="External"/><Relationship Id="rId15" Type="http://schemas.openxmlformats.org/officeDocument/2006/relationships/image" Target="../media/image94.png"/><Relationship Id="rId23" Type="http://schemas.openxmlformats.org/officeDocument/2006/relationships/hyperlink" Target="https://www.youtube.com/c/CerdasBerkarakterKemdikbudRI" TargetMode="External"/><Relationship Id="rId28" Type="http://schemas.openxmlformats.org/officeDocument/2006/relationships/hyperlink" Target="https://merdekadarikekerasan.kemdikbud.go.id/" TargetMode="External"/><Relationship Id="rId10" Type="http://schemas.openxmlformats.org/officeDocument/2006/relationships/image" Target="../media/image89.png"/><Relationship Id="rId19" Type="http://schemas.openxmlformats.org/officeDocument/2006/relationships/image" Target="../media/image98.png"/><Relationship Id="rId31" Type="http://schemas.openxmlformats.org/officeDocument/2006/relationships/image" Target="../media/image103.png"/><Relationship Id="rId4" Type="http://schemas.openxmlformats.org/officeDocument/2006/relationships/image" Target="../media/image31.png"/><Relationship Id="rId9" Type="http://schemas.openxmlformats.org/officeDocument/2006/relationships/image" Target="../media/image88.png"/><Relationship Id="rId14" Type="http://schemas.openxmlformats.org/officeDocument/2006/relationships/image" Target="../media/image93.png"/><Relationship Id="rId22" Type="http://schemas.openxmlformats.org/officeDocument/2006/relationships/hyperlink" Target="https://www.instagram.com/cerdasberkarakter.kemdikbudri/" TargetMode="External"/><Relationship Id="rId27" Type="http://schemas.openxmlformats.org/officeDocument/2006/relationships/hyperlink" Target="http://puspeka.kemdikbud.go.id/" TargetMode="External"/><Relationship Id="rId30" Type="http://schemas.openxmlformats.org/officeDocument/2006/relationships/image" Target="../media/image102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png"/><Relationship Id="rId3" Type="http://schemas.openxmlformats.org/officeDocument/2006/relationships/image" Target="../media/image59.png"/><Relationship Id="rId7" Type="http://schemas.openxmlformats.org/officeDocument/2006/relationships/image" Target="../media/image108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7.png"/><Relationship Id="rId11" Type="http://schemas.openxmlformats.org/officeDocument/2006/relationships/image" Target="../media/image31.png"/><Relationship Id="rId5" Type="http://schemas.openxmlformats.org/officeDocument/2006/relationships/image" Target="../media/image106.jpg"/><Relationship Id="rId10" Type="http://schemas.openxmlformats.org/officeDocument/2006/relationships/image" Target="../media/image30.jpg"/><Relationship Id="rId4" Type="http://schemas.openxmlformats.org/officeDocument/2006/relationships/image" Target="../media/image105.png"/><Relationship Id="rId9" Type="http://schemas.openxmlformats.org/officeDocument/2006/relationships/image" Target="../media/image110.jp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4.png"/><Relationship Id="rId3" Type="http://schemas.openxmlformats.org/officeDocument/2006/relationships/image" Target="../media/image30.jpg"/><Relationship Id="rId7" Type="http://schemas.openxmlformats.org/officeDocument/2006/relationships/image" Target="../media/image113.jpg"/><Relationship Id="rId12" Type="http://schemas.openxmlformats.org/officeDocument/2006/relationships/image" Target="../media/image11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2.png"/><Relationship Id="rId11" Type="http://schemas.openxmlformats.org/officeDocument/2006/relationships/image" Target="../media/image117.jpg"/><Relationship Id="rId5" Type="http://schemas.openxmlformats.org/officeDocument/2006/relationships/image" Target="../media/image111.jpg"/><Relationship Id="rId10" Type="http://schemas.openxmlformats.org/officeDocument/2006/relationships/image" Target="../media/image116.png"/><Relationship Id="rId4" Type="http://schemas.openxmlformats.org/officeDocument/2006/relationships/image" Target="../media/image31.png"/><Relationship Id="rId9" Type="http://schemas.openxmlformats.org/officeDocument/2006/relationships/image" Target="../media/image115.jp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g"/><Relationship Id="rId3" Type="http://schemas.openxmlformats.org/officeDocument/2006/relationships/image" Target="../media/image119.jpg"/><Relationship Id="rId7" Type="http://schemas.openxmlformats.org/officeDocument/2006/relationships/image" Target="../media/image12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2.png"/><Relationship Id="rId5" Type="http://schemas.openxmlformats.org/officeDocument/2006/relationships/image" Target="../media/image121.png"/><Relationship Id="rId4" Type="http://schemas.openxmlformats.org/officeDocument/2006/relationships/image" Target="../media/image120.png"/><Relationship Id="rId9" Type="http://schemas.openxmlformats.org/officeDocument/2006/relationships/image" Target="../media/image31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7.png"/><Relationship Id="rId13" Type="http://schemas.openxmlformats.org/officeDocument/2006/relationships/hyperlink" Target="https://www.youtube.com/c/CerdasBerkarakterKemdikbudRI" TargetMode="External"/><Relationship Id="rId18" Type="http://schemas.openxmlformats.org/officeDocument/2006/relationships/image" Target="../media/image133.png"/><Relationship Id="rId3" Type="http://schemas.openxmlformats.org/officeDocument/2006/relationships/hyperlink" Target="https://www.guru.kemdikbud.go.id/" TargetMode="External"/><Relationship Id="rId21" Type="http://schemas.openxmlformats.org/officeDocument/2006/relationships/hyperlink" Target="https://merdekadarikekerasan.kemdikbud.go.id/" TargetMode="External"/><Relationship Id="rId7" Type="http://schemas.openxmlformats.org/officeDocument/2006/relationships/hyperlink" Target="https://belajarbersama-cerdasberkarakter.kemdikbud.go.id/" TargetMode="External"/><Relationship Id="rId12" Type="http://schemas.openxmlformats.org/officeDocument/2006/relationships/hyperlink" Target="https://www.instagram.com/cerdasberkarakter.kemdikbudri/" TargetMode="External"/><Relationship Id="rId17" Type="http://schemas.openxmlformats.org/officeDocument/2006/relationships/image" Target="../media/image132.png"/><Relationship Id="rId2" Type="http://schemas.openxmlformats.org/officeDocument/2006/relationships/image" Target="../media/image4.png"/><Relationship Id="rId16" Type="http://schemas.openxmlformats.org/officeDocument/2006/relationships/image" Target="../media/image131.png"/><Relationship Id="rId20" Type="http://schemas.openxmlformats.org/officeDocument/2006/relationships/hyperlink" Target="http://puspeka.kemdikbud.go.id/" TargetMode="Externa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6.jpg"/><Relationship Id="rId11" Type="http://schemas.openxmlformats.org/officeDocument/2006/relationships/image" Target="../media/image130.png"/><Relationship Id="rId24" Type="http://schemas.openxmlformats.org/officeDocument/2006/relationships/image" Target="../media/image31.png"/><Relationship Id="rId5" Type="http://schemas.openxmlformats.org/officeDocument/2006/relationships/image" Target="../media/image125.jpg"/><Relationship Id="rId15" Type="http://schemas.openxmlformats.org/officeDocument/2006/relationships/hyperlink" Target="https://www.facebook.com/cerdasberkarakter.kemdikbudri" TargetMode="External"/><Relationship Id="rId23" Type="http://schemas.openxmlformats.org/officeDocument/2006/relationships/image" Target="../media/image30.jpg"/><Relationship Id="rId10" Type="http://schemas.openxmlformats.org/officeDocument/2006/relationships/image" Target="../media/image129.png"/><Relationship Id="rId19" Type="http://schemas.openxmlformats.org/officeDocument/2006/relationships/hyperlink" Target="http://cerdasberkarakter.kemdikbud.go.id/" TargetMode="External"/><Relationship Id="rId4" Type="http://schemas.openxmlformats.org/officeDocument/2006/relationships/image" Target="../media/image124.jpg"/><Relationship Id="rId9" Type="http://schemas.openxmlformats.org/officeDocument/2006/relationships/image" Target="../media/image128.jpg"/><Relationship Id="rId14" Type="http://schemas.openxmlformats.org/officeDocument/2006/relationships/hyperlink" Target="https://www.tiktok.com/@cerdasberkarakter" TargetMode="External"/><Relationship Id="rId22" Type="http://schemas.openxmlformats.org/officeDocument/2006/relationships/hyperlink" Target="https://cerdasberkarakter.kemdikbud.go.id/sahabatkarakter/home" TargetMode="Externa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7.jpg"/><Relationship Id="rId13" Type="http://schemas.openxmlformats.org/officeDocument/2006/relationships/hyperlink" Target="https://www.youtube.com/watch?v=TbcUA-4AYzc&amp;ab_channel=CerdasBerkarakterKemdikbudRI" TargetMode="External"/><Relationship Id="rId3" Type="http://schemas.openxmlformats.org/officeDocument/2006/relationships/image" Target="../media/image30.jpg"/><Relationship Id="rId7" Type="http://schemas.openxmlformats.org/officeDocument/2006/relationships/image" Target="../media/image136.png"/><Relationship Id="rId12" Type="http://schemas.openxmlformats.org/officeDocument/2006/relationships/image" Target="../media/image141.jpg"/><Relationship Id="rId2" Type="http://schemas.openxmlformats.org/officeDocument/2006/relationships/image" Target="../media/image4.png"/><Relationship Id="rId16" Type="http://schemas.openxmlformats.org/officeDocument/2006/relationships/hyperlink" Target="https://www.youtube.com/watch?v=_pD8cS7-nH4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5.jpg"/><Relationship Id="rId11" Type="http://schemas.openxmlformats.org/officeDocument/2006/relationships/image" Target="../media/image140.png"/><Relationship Id="rId5" Type="http://schemas.openxmlformats.org/officeDocument/2006/relationships/image" Target="../media/image134.png"/><Relationship Id="rId15" Type="http://schemas.openxmlformats.org/officeDocument/2006/relationships/hyperlink" Target="https://www.youtube.com/watch?v=Dqg2s4b2h6w&amp;ab_channel=CerdasBerkarakterKemdikbudRI" TargetMode="External"/><Relationship Id="rId10" Type="http://schemas.openxmlformats.org/officeDocument/2006/relationships/image" Target="../media/image139.jpg"/><Relationship Id="rId4" Type="http://schemas.openxmlformats.org/officeDocument/2006/relationships/image" Target="../media/image31.png"/><Relationship Id="rId9" Type="http://schemas.openxmlformats.org/officeDocument/2006/relationships/image" Target="../media/image138.png"/><Relationship Id="rId14" Type="http://schemas.openxmlformats.org/officeDocument/2006/relationships/hyperlink" Target="https://www.youtube.com/watch?v=58O-wqH5o5s&amp;ab_channel=CerdasBerkarakterKemdikbudRI" TargetMode="Externa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5.jpg"/><Relationship Id="rId13" Type="http://schemas.openxmlformats.org/officeDocument/2006/relationships/hyperlink" Target="https://www.youtube.com/watch?v=6_zQoqWERAI&amp;list=PLR7mmuJtxC0UQv-pgiH_28Xha170Hcj8T&amp;index=6" TargetMode="External"/><Relationship Id="rId3" Type="http://schemas.openxmlformats.org/officeDocument/2006/relationships/image" Target="../media/image30.jpg"/><Relationship Id="rId7" Type="http://schemas.openxmlformats.org/officeDocument/2006/relationships/image" Target="../media/image144.jpg"/><Relationship Id="rId12" Type="http://schemas.openxmlformats.org/officeDocument/2006/relationships/hyperlink" Target="https://www.youtube.com/watch?v=JJaqpZa34Eo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3.jpg"/><Relationship Id="rId11" Type="http://schemas.openxmlformats.org/officeDocument/2006/relationships/hyperlink" Target="http://ditpsd.kemdikbud.go.id/upload/filemanager/download/uks/20210308%20Buku%20Saku-Stop%20Bullying.pdf" TargetMode="External"/><Relationship Id="rId5" Type="http://schemas.openxmlformats.org/officeDocument/2006/relationships/image" Target="../media/image142.jpg"/><Relationship Id="rId10" Type="http://schemas.openxmlformats.org/officeDocument/2006/relationships/hyperlink" Target="https://paudpedia.kemdikbud.go.id/uploads/pdfs/TINY_20210918_191754.pdf" TargetMode="External"/><Relationship Id="rId4" Type="http://schemas.openxmlformats.org/officeDocument/2006/relationships/image" Target="../media/image31.png"/><Relationship Id="rId9" Type="http://schemas.openxmlformats.org/officeDocument/2006/relationships/image" Target="../media/image146.jpg"/><Relationship Id="rId14" Type="http://schemas.openxmlformats.org/officeDocument/2006/relationships/hyperlink" Target="https://www.youtube.com/watch?v=bic_vOb9Na4&amp;t=2s&amp;ab_channel=CerdasBerkarakterKemdikbudRI" TargetMode="Externa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0.jpg"/><Relationship Id="rId13" Type="http://schemas.openxmlformats.org/officeDocument/2006/relationships/image" Target="../media/image155.png"/><Relationship Id="rId18" Type="http://schemas.openxmlformats.org/officeDocument/2006/relationships/hyperlink" Target="https://www.youtube.com/watch?v=58O-wqH5o5s&amp;ab_channel=CerdasBerkarakterKemdikbudRI" TargetMode="External"/><Relationship Id="rId3" Type="http://schemas.openxmlformats.org/officeDocument/2006/relationships/image" Target="../media/image30.jpg"/><Relationship Id="rId7" Type="http://schemas.openxmlformats.org/officeDocument/2006/relationships/image" Target="../media/image149.png"/><Relationship Id="rId12" Type="http://schemas.openxmlformats.org/officeDocument/2006/relationships/image" Target="../media/image154.jpg"/><Relationship Id="rId17" Type="http://schemas.openxmlformats.org/officeDocument/2006/relationships/hyperlink" Target="https://www.youtube.com/watch?v=jmUwUbNnn2I&amp;list=PLR7mmuJtxC0UQv-pgiH_28Xha170Hcj8T&amp;index=23" TargetMode="External"/><Relationship Id="rId2" Type="http://schemas.openxmlformats.org/officeDocument/2006/relationships/image" Target="../media/image4.png"/><Relationship Id="rId16" Type="http://schemas.openxmlformats.org/officeDocument/2006/relationships/hyperlink" Target="https://www.youtube.com/watch?v=5CfLW5aEBAw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8.jpg"/><Relationship Id="rId11" Type="http://schemas.openxmlformats.org/officeDocument/2006/relationships/image" Target="../media/image153.png"/><Relationship Id="rId5" Type="http://schemas.openxmlformats.org/officeDocument/2006/relationships/image" Target="../media/image147.png"/><Relationship Id="rId15" Type="http://schemas.openxmlformats.org/officeDocument/2006/relationships/hyperlink" Target="https://www.youtube.com/watch?v=zbwdhS5WFw8&amp;list=PLR7mmuJtxC0UQv-pgiH_28Xha170Hcj8T&amp;index=5&amp;t=6s" TargetMode="External"/><Relationship Id="rId10" Type="http://schemas.openxmlformats.org/officeDocument/2006/relationships/image" Target="../media/image152.jpg"/><Relationship Id="rId19" Type="http://schemas.openxmlformats.org/officeDocument/2006/relationships/hyperlink" Target="https://www.youtube.com/watch?v=MJEPHtZ7NY4&amp;ab_channel=CerdasBerkarakterKemdikbudRI" TargetMode="External"/><Relationship Id="rId4" Type="http://schemas.openxmlformats.org/officeDocument/2006/relationships/image" Target="../media/image31.png"/><Relationship Id="rId9" Type="http://schemas.openxmlformats.org/officeDocument/2006/relationships/image" Target="../media/image151.png"/><Relationship Id="rId14" Type="http://schemas.openxmlformats.org/officeDocument/2006/relationships/image" Target="../media/image156.jp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hyperlink" Target="https://bit.ly/poster-3DB-pendidikan" TargetMode="External"/><Relationship Id="rId3" Type="http://schemas.openxmlformats.org/officeDocument/2006/relationships/image" Target="../media/image157.png"/><Relationship Id="rId7" Type="http://schemas.openxmlformats.org/officeDocument/2006/relationships/image" Target="../media/image3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0.jpg"/><Relationship Id="rId5" Type="http://schemas.openxmlformats.org/officeDocument/2006/relationships/image" Target="../media/image159.jpg"/><Relationship Id="rId4" Type="http://schemas.openxmlformats.org/officeDocument/2006/relationships/image" Target="../media/image158.jp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hyperlink" Target="https://bit.ly/poster-3DB-pendidikan" TargetMode="External"/><Relationship Id="rId3" Type="http://schemas.openxmlformats.org/officeDocument/2006/relationships/image" Target="../media/image160.png"/><Relationship Id="rId7" Type="http://schemas.openxmlformats.org/officeDocument/2006/relationships/image" Target="../media/image3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0.jpg"/><Relationship Id="rId5" Type="http://schemas.openxmlformats.org/officeDocument/2006/relationships/image" Target="../media/image162.jpg"/><Relationship Id="rId4" Type="http://schemas.openxmlformats.org/officeDocument/2006/relationships/image" Target="../media/image161.jp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g"/><Relationship Id="rId3" Type="http://schemas.openxmlformats.org/officeDocument/2006/relationships/image" Target="../media/image163.png"/><Relationship Id="rId7" Type="http://schemas.openxmlformats.org/officeDocument/2006/relationships/hyperlink" Target="https://bit.ly/poster-3DB-pendidikan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66.jpg"/><Relationship Id="rId5" Type="http://schemas.openxmlformats.org/officeDocument/2006/relationships/image" Target="../media/image165.png"/><Relationship Id="rId4" Type="http://schemas.openxmlformats.org/officeDocument/2006/relationships/image" Target="../media/image164.jpg"/><Relationship Id="rId9" Type="http://schemas.openxmlformats.org/officeDocument/2006/relationships/image" Target="../media/image31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g"/><Relationship Id="rId3" Type="http://schemas.openxmlformats.org/officeDocument/2006/relationships/image" Target="../media/image167.png"/><Relationship Id="rId7" Type="http://schemas.openxmlformats.org/officeDocument/2006/relationships/hyperlink" Target="https://bit.ly/poster-3DB-pendidikan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0.jpg"/><Relationship Id="rId5" Type="http://schemas.openxmlformats.org/officeDocument/2006/relationships/image" Target="../media/image169.png"/><Relationship Id="rId4" Type="http://schemas.openxmlformats.org/officeDocument/2006/relationships/image" Target="../media/image168.jpg"/><Relationship Id="rId9" Type="http://schemas.openxmlformats.org/officeDocument/2006/relationships/image" Target="../media/image31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4.jpg"/><Relationship Id="rId13" Type="http://schemas.openxmlformats.org/officeDocument/2006/relationships/image" Target="../media/image179.jpg"/><Relationship Id="rId3" Type="http://schemas.openxmlformats.org/officeDocument/2006/relationships/image" Target="../media/image30.jpg"/><Relationship Id="rId7" Type="http://schemas.openxmlformats.org/officeDocument/2006/relationships/image" Target="../media/image173.jpg"/><Relationship Id="rId12" Type="http://schemas.openxmlformats.org/officeDocument/2006/relationships/image" Target="../media/image178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2.jpg"/><Relationship Id="rId11" Type="http://schemas.openxmlformats.org/officeDocument/2006/relationships/image" Target="../media/image177.jpg"/><Relationship Id="rId5" Type="http://schemas.openxmlformats.org/officeDocument/2006/relationships/image" Target="../media/image171.png"/><Relationship Id="rId10" Type="http://schemas.openxmlformats.org/officeDocument/2006/relationships/image" Target="../media/image176.png"/><Relationship Id="rId4" Type="http://schemas.openxmlformats.org/officeDocument/2006/relationships/image" Target="../media/image31.png"/><Relationship Id="rId9" Type="http://schemas.openxmlformats.org/officeDocument/2006/relationships/image" Target="../media/image175.jpg"/><Relationship Id="rId14" Type="http://schemas.openxmlformats.org/officeDocument/2006/relationships/image" Target="../media/image180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hyperlink" Target="https://bit.ly/KampanyePencegahanIntoleransi" TargetMode="External"/><Relationship Id="rId3" Type="http://schemas.openxmlformats.org/officeDocument/2006/relationships/image" Target="../media/image30.jpg"/><Relationship Id="rId7" Type="http://schemas.openxmlformats.org/officeDocument/2006/relationships/image" Target="../media/image183.jpg"/><Relationship Id="rId12" Type="http://schemas.openxmlformats.org/officeDocument/2006/relationships/hyperlink" Target="https://bit.ly/BersamaAtasiPerundungan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2.png"/><Relationship Id="rId11" Type="http://schemas.openxmlformats.org/officeDocument/2006/relationships/hyperlink" Target="http://www.bit.ly/BersamaHapusKS" TargetMode="External"/><Relationship Id="rId5" Type="http://schemas.openxmlformats.org/officeDocument/2006/relationships/image" Target="../media/image181.png"/><Relationship Id="rId10" Type="http://schemas.openxmlformats.org/officeDocument/2006/relationships/hyperlink" Target="http://cerdasberkarakter.kemdikbud.go.id/" TargetMode="External"/><Relationship Id="rId4" Type="http://schemas.openxmlformats.org/officeDocument/2006/relationships/image" Target="../media/image31.png"/><Relationship Id="rId9" Type="http://schemas.openxmlformats.org/officeDocument/2006/relationships/image" Target="../media/image184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50350" cy="5146040"/>
            <a:chOff x="0" y="0"/>
            <a:chExt cx="9150350" cy="51460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3999" cy="5143498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268724" y="4571"/>
              <a:ext cx="4875530" cy="5133340"/>
            </a:xfrm>
            <a:custGeom>
              <a:avLst/>
              <a:gdLst/>
              <a:ahLst/>
              <a:cxnLst/>
              <a:rect l="l" t="t" r="r" b="b"/>
              <a:pathLst>
                <a:path w="4875530" h="5133340">
                  <a:moveTo>
                    <a:pt x="4875276" y="0"/>
                  </a:moveTo>
                  <a:lnTo>
                    <a:pt x="0" y="0"/>
                  </a:lnTo>
                  <a:lnTo>
                    <a:pt x="0" y="5132832"/>
                  </a:lnTo>
                  <a:lnTo>
                    <a:pt x="4875276" y="5132832"/>
                  </a:lnTo>
                  <a:lnTo>
                    <a:pt x="487527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268724" y="4571"/>
              <a:ext cx="4875530" cy="5133340"/>
            </a:xfrm>
            <a:custGeom>
              <a:avLst/>
              <a:gdLst/>
              <a:ahLst/>
              <a:cxnLst/>
              <a:rect l="l" t="t" r="r" b="b"/>
              <a:pathLst>
                <a:path w="4875530" h="5133340">
                  <a:moveTo>
                    <a:pt x="0" y="5132832"/>
                  </a:moveTo>
                  <a:lnTo>
                    <a:pt x="4875276" y="5132832"/>
                  </a:lnTo>
                  <a:lnTo>
                    <a:pt x="4875276" y="0"/>
                  </a:lnTo>
                  <a:lnTo>
                    <a:pt x="0" y="0"/>
                  </a:lnTo>
                  <a:lnTo>
                    <a:pt x="0" y="5132832"/>
                  </a:lnTo>
                  <a:close/>
                </a:path>
              </a:pathLst>
            </a:custGeom>
            <a:ln w="126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172419" y="4571"/>
              <a:ext cx="1096645" cy="5139055"/>
            </a:xfrm>
            <a:custGeom>
              <a:avLst/>
              <a:gdLst/>
              <a:ahLst/>
              <a:cxnLst/>
              <a:rect l="l" t="t" r="r" b="b"/>
              <a:pathLst>
                <a:path w="1096645" h="5139055">
                  <a:moveTo>
                    <a:pt x="1096304" y="0"/>
                  </a:moveTo>
                  <a:lnTo>
                    <a:pt x="0" y="5138926"/>
                  </a:lnTo>
                  <a:lnTo>
                    <a:pt x="1096304" y="5138926"/>
                  </a:lnTo>
                  <a:lnTo>
                    <a:pt x="10963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4046346" y="1621282"/>
            <a:ext cx="483933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5" dirty="0">
                <a:solidFill>
                  <a:srgbClr val="001F5F"/>
                </a:solidFill>
              </a:rPr>
              <a:t>KEMENTERIAN</a:t>
            </a:r>
            <a:r>
              <a:rPr sz="1500" spc="20" dirty="0">
                <a:solidFill>
                  <a:srgbClr val="001F5F"/>
                </a:solidFill>
              </a:rPr>
              <a:t> </a:t>
            </a:r>
            <a:r>
              <a:rPr sz="1500" spc="-5" dirty="0">
                <a:solidFill>
                  <a:srgbClr val="001F5F"/>
                </a:solidFill>
              </a:rPr>
              <a:t>PENDIDIKAN,</a:t>
            </a:r>
            <a:r>
              <a:rPr sz="1500" spc="25" dirty="0">
                <a:solidFill>
                  <a:srgbClr val="001F5F"/>
                </a:solidFill>
              </a:rPr>
              <a:t> </a:t>
            </a:r>
            <a:r>
              <a:rPr sz="1500" spc="-5" dirty="0">
                <a:solidFill>
                  <a:srgbClr val="001F5F"/>
                </a:solidFill>
              </a:rPr>
              <a:t>KEBUDAYAAN,</a:t>
            </a:r>
            <a:r>
              <a:rPr sz="1500" spc="15" dirty="0">
                <a:solidFill>
                  <a:srgbClr val="001F5F"/>
                </a:solidFill>
              </a:rPr>
              <a:t> </a:t>
            </a:r>
            <a:r>
              <a:rPr sz="1500" spc="-10" dirty="0">
                <a:solidFill>
                  <a:srgbClr val="001F5F"/>
                </a:solidFill>
              </a:rPr>
              <a:t>RISET,</a:t>
            </a:r>
            <a:endParaRPr sz="1500"/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958840" y="772668"/>
            <a:ext cx="1097280" cy="830579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3886200" y="1958934"/>
            <a:ext cx="5060060" cy="248016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90955">
              <a:lnSpc>
                <a:spcPct val="100000"/>
              </a:lnSpc>
              <a:spcBef>
                <a:spcPts val="100"/>
              </a:spcBef>
            </a:pPr>
            <a:r>
              <a:rPr sz="1500" b="1" spc="-20" dirty="0">
                <a:solidFill>
                  <a:srgbClr val="001F5F"/>
                </a:solidFill>
                <a:latin typeface="Arial"/>
                <a:cs typeface="Arial"/>
              </a:rPr>
              <a:t>DAN</a:t>
            </a:r>
            <a:r>
              <a:rPr sz="1500" b="1" spc="1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500" b="1" spc="-10" dirty="0">
                <a:solidFill>
                  <a:srgbClr val="001F5F"/>
                </a:solidFill>
                <a:latin typeface="Arial"/>
                <a:cs typeface="Arial"/>
              </a:rPr>
              <a:t>TEKNOLOGI</a:t>
            </a:r>
            <a:endParaRPr lang="en-US" sz="1500" b="1" spc="-10" dirty="0">
              <a:solidFill>
                <a:srgbClr val="001F5F"/>
              </a:solidFill>
              <a:latin typeface="Arial"/>
              <a:cs typeface="Arial"/>
            </a:endParaRPr>
          </a:p>
          <a:p>
            <a:pPr marL="1290955">
              <a:lnSpc>
                <a:spcPct val="100000"/>
              </a:lnSpc>
              <a:spcBef>
                <a:spcPts val="100"/>
              </a:spcBef>
            </a:pPr>
            <a:endParaRPr lang="en-ID" sz="1500" b="1" spc="-10" dirty="0">
              <a:solidFill>
                <a:srgbClr val="001F5F"/>
              </a:solidFill>
              <a:latin typeface="Arial"/>
              <a:cs typeface="Arial"/>
            </a:endParaRPr>
          </a:p>
          <a:p>
            <a:pPr marL="1290955">
              <a:lnSpc>
                <a:spcPct val="100000"/>
              </a:lnSpc>
              <a:spcBef>
                <a:spcPts val="100"/>
              </a:spcBef>
            </a:pPr>
            <a:endParaRPr lang="en-ID" sz="1500" b="1" spc="-10" dirty="0">
              <a:solidFill>
                <a:srgbClr val="001F5F"/>
              </a:solidFill>
              <a:latin typeface="Arial"/>
              <a:cs typeface="Arial"/>
            </a:endParaRPr>
          </a:p>
          <a:p>
            <a:pPr marL="1290955">
              <a:lnSpc>
                <a:spcPct val="100000"/>
              </a:lnSpc>
              <a:spcBef>
                <a:spcPts val="100"/>
              </a:spcBef>
            </a:pPr>
            <a:endParaRPr lang="en-ID" sz="1500" b="1" spc="-10" dirty="0">
              <a:solidFill>
                <a:srgbClr val="001F5F"/>
              </a:solidFill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lang="sv-SE" sz="2400" b="1" spc="-5" dirty="0">
                <a:solidFill>
                  <a:srgbClr val="001F5F"/>
                </a:solidFill>
                <a:latin typeface="Arial"/>
                <a:cs typeface="Arial"/>
              </a:rPr>
              <a:t>Pencegahan</a:t>
            </a:r>
            <a:r>
              <a:rPr lang="sv-SE" sz="2400" b="1" spc="1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lang="sv-SE" sz="2400" b="1" dirty="0">
                <a:solidFill>
                  <a:srgbClr val="001F5F"/>
                </a:solidFill>
                <a:latin typeface="Arial"/>
                <a:cs typeface="Arial"/>
              </a:rPr>
              <a:t>dan </a:t>
            </a:r>
            <a:r>
              <a:rPr lang="sv-SE" sz="2400" b="1" spc="-48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lang="sv-SE" sz="2400" b="1" spc="-5" dirty="0">
                <a:solidFill>
                  <a:srgbClr val="001F5F"/>
                </a:solidFill>
                <a:latin typeface="Arial"/>
                <a:cs typeface="Arial"/>
              </a:rPr>
              <a:t>Penanganan</a:t>
            </a:r>
            <a:r>
              <a:rPr lang="sv-SE" sz="2400" b="1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lang="sv-SE" sz="2400" b="1" spc="-5" dirty="0">
                <a:solidFill>
                  <a:srgbClr val="001F5F"/>
                </a:solidFill>
                <a:latin typeface="Arial"/>
                <a:cs typeface="Arial"/>
              </a:rPr>
              <a:t>Kekerasan</a:t>
            </a:r>
            <a:r>
              <a:rPr lang="sv-SE" sz="2400" b="1" spc="2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lang="sv-SE" sz="2400" b="1" dirty="0">
                <a:solidFill>
                  <a:srgbClr val="001F5F"/>
                </a:solidFill>
                <a:latin typeface="Arial"/>
                <a:cs typeface="Arial"/>
              </a:rPr>
              <a:t>di</a:t>
            </a:r>
            <a:r>
              <a:rPr lang="sv-SE" sz="2400" b="1" spc="-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lang="sv-SE" sz="2400" b="1" dirty="0">
                <a:solidFill>
                  <a:srgbClr val="001F5F"/>
                </a:solidFill>
                <a:latin typeface="Arial"/>
                <a:cs typeface="Arial"/>
              </a:rPr>
              <a:t>Lingkungan</a:t>
            </a:r>
            <a:r>
              <a:rPr lang="sv-SE" sz="2400" b="1" spc="-2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</a:p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lang="sv-SE" sz="2400" b="1" spc="-5" dirty="0">
                <a:solidFill>
                  <a:srgbClr val="001F5F"/>
                </a:solidFill>
                <a:latin typeface="Arial"/>
                <a:cs typeface="Arial"/>
              </a:rPr>
              <a:t>Satuan</a:t>
            </a:r>
            <a:r>
              <a:rPr lang="sv-SE" sz="2400" b="1" spc="1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lang="sv-SE" sz="2400" b="1" spc="-5" dirty="0">
                <a:solidFill>
                  <a:srgbClr val="001F5F"/>
                </a:solidFill>
                <a:latin typeface="Arial"/>
                <a:cs typeface="Arial"/>
              </a:rPr>
              <a:t>Pendidikan</a:t>
            </a:r>
            <a:endParaRPr sz="2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500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946260" y="4826914"/>
            <a:ext cx="82550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solidFill>
                  <a:srgbClr val="002F66"/>
                </a:solidFill>
                <a:latin typeface="Arial MT"/>
                <a:cs typeface="Arial MT"/>
              </a:rPr>
              <a:t>1</a:t>
            </a:r>
            <a:endParaRPr sz="8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6350" y="4760721"/>
            <a:ext cx="9156700" cy="389255"/>
            <a:chOff x="-6350" y="4760721"/>
            <a:chExt cx="9156700" cy="389255"/>
          </a:xfrm>
        </p:grpSpPr>
        <p:sp>
          <p:nvSpPr>
            <p:cNvPr id="3" name="object 3"/>
            <p:cNvSpPr/>
            <p:nvPr/>
          </p:nvSpPr>
          <p:spPr>
            <a:xfrm>
              <a:off x="0" y="4767071"/>
              <a:ext cx="9144000" cy="376555"/>
            </a:xfrm>
            <a:custGeom>
              <a:avLst/>
              <a:gdLst/>
              <a:ahLst/>
              <a:cxnLst/>
              <a:rect l="l" t="t" r="r" b="b"/>
              <a:pathLst>
                <a:path w="9144000" h="376554">
                  <a:moveTo>
                    <a:pt x="9144000" y="0"/>
                  </a:moveTo>
                  <a:lnTo>
                    <a:pt x="0" y="0"/>
                  </a:lnTo>
                  <a:lnTo>
                    <a:pt x="0" y="376428"/>
                  </a:lnTo>
                  <a:lnTo>
                    <a:pt x="9144000" y="376428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7376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4767071"/>
              <a:ext cx="9144000" cy="376555"/>
            </a:xfrm>
            <a:custGeom>
              <a:avLst/>
              <a:gdLst/>
              <a:ahLst/>
              <a:cxnLst/>
              <a:rect l="l" t="t" r="r" b="b"/>
              <a:pathLst>
                <a:path w="9144000" h="376554">
                  <a:moveTo>
                    <a:pt x="0" y="376428"/>
                  </a:moveTo>
                  <a:lnTo>
                    <a:pt x="9144000" y="376428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376428"/>
                  </a:lnTo>
                  <a:close/>
                </a:path>
              </a:pathLst>
            </a:custGeom>
            <a:ln w="12700">
              <a:solidFill>
                <a:srgbClr val="07376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91328" y="4808218"/>
              <a:ext cx="416051" cy="294132"/>
            </a:xfrm>
            <a:prstGeom prst="rect">
              <a:avLst/>
            </a:prstGeom>
          </p:spPr>
        </p:pic>
      </p:grpSp>
      <p:graphicFrame>
        <p:nvGraphicFramePr>
          <p:cNvPr id="6" name="object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3601795"/>
              </p:ext>
            </p:extLst>
          </p:nvPr>
        </p:nvGraphicFramePr>
        <p:xfrm>
          <a:off x="774268" y="1128078"/>
          <a:ext cx="7748270" cy="19176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9149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25678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914361">
                <a:tc>
                  <a:txBody>
                    <a:bodyPr/>
                    <a:lstStyle/>
                    <a:p>
                      <a:pPr marR="128905" algn="r">
                        <a:lnSpc>
                          <a:spcPct val="100000"/>
                        </a:lnSpc>
                        <a:spcBef>
                          <a:spcPts val="675"/>
                        </a:spcBef>
                      </a:pPr>
                      <a:r>
                        <a:rPr lang="en-US" sz="1800" b="1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1800" dirty="0">
                        <a:latin typeface="Arial"/>
                        <a:cs typeface="Arial"/>
                      </a:endParaRPr>
                    </a:p>
                  </a:txBody>
                  <a:tcPr marL="0" marR="0" marT="85725" marB="0"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marL="135890" marR="20320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b="1" spc="-5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Gambaran</a:t>
                      </a:r>
                      <a:r>
                        <a:rPr sz="1800" b="1" spc="5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umum</a:t>
                      </a:r>
                      <a:r>
                        <a:rPr sz="1800" b="1" spc="5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Permendikbudristek</a:t>
                      </a:r>
                      <a:r>
                        <a:rPr sz="1800" b="1" spc="5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46/2023</a:t>
                      </a:r>
                      <a:r>
                        <a:rPr sz="1800" b="1" spc="25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Pencegahan</a:t>
                      </a:r>
                      <a:r>
                        <a:rPr sz="1800" b="1" spc="1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dan </a:t>
                      </a:r>
                      <a:r>
                        <a:rPr sz="1800" b="1" spc="-484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Penanganan</a:t>
                      </a:r>
                      <a:r>
                        <a:rPr sz="1800" b="1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Kekerasan</a:t>
                      </a:r>
                      <a:r>
                        <a:rPr sz="1800" b="1" spc="25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di</a:t>
                      </a:r>
                      <a:r>
                        <a:rPr sz="1800" b="1" spc="-5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Lingkungan</a:t>
                      </a:r>
                      <a:r>
                        <a:rPr sz="1800" b="1" spc="-25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Satuan</a:t>
                      </a:r>
                      <a:r>
                        <a:rPr sz="1800" b="1" spc="1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Pendidikan </a:t>
                      </a:r>
                      <a:r>
                        <a:rPr sz="1800" b="1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 (PPKSP)</a:t>
                      </a:r>
                      <a:endParaRPr sz="1800" dirty="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69657">
                <a:tc>
                  <a:txBody>
                    <a:bodyPr/>
                    <a:lstStyle/>
                    <a:p>
                      <a:pPr marR="128905" algn="r">
                        <a:lnSpc>
                          <a:spcPct val="100000"/>
                        </a:lnSpc>
                        <a:spcBef>
                          <a:spcPts val="675"/>
                        </a:spcBef>
                      </a:pPr>
                      <a:r>
                        <a:rPr lang="en-US" sz="1800" b="1" dirty="0">
                          <a:solidFill>
                            <a:srgbClr val="CCCCCC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sz="1800" dirty="0">
                        <a:latin typeface="Arial"/>
                        <a:cs typeface="Arial"/>
                      </a:endParaRPr>
                    </a:p>
                  </a:txBody>
                  <a:tcPr marL="0" marR="0" marT="85725" marB="0"/>
                </a:tc>
                <a:tc>
                  <a:txBody>
                    <a:bodyPr/>
                    <a:lstStyle/>
                    <a:p>
                      <a:pPr marL="135890" marR="26733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b="1" spc="-5" dirty="0">
                          <a:solidFill>
                            <a:srgbClr val="CCCCCC"/>
                          </a:solidFill>
                          <a:latin typeface="Arial"/>
                          <a:cs typeface="Arial"/>
                        </a:rPr>
                        <a:t>Pembentukan</a:t>
                      </a:r>
                      <a:r>
                        <a:rPr sz="1800" b="1" dirty="0">
                          <a:solidFill>
                            <a:srgbClr val="CCCCCC"/>
                          </a:solidFill>
                          <a:latin typeface="Arial"/>
                          <a:cs typeface="Arial"/>
                        </a:rPr>
                        <a:t> TPPK</a:t>
                      </a:r>
                      <a:r>
                        <a:rPr sz="1800" b="1" spc="5" dirty="0">
                          <a:solidFill>
                            <a:srgbClr val="CCCCC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dirty="0">
                          <a:solidFill>
                            <a:srgbClr val="CCCCCC"/>
                          </a:solidFill>
                          <a:latin typeface="Arial"/>
                          <a:cs typeface="Arial"/>
                        </a:rPr>
                        <a:t>dan</a:t>
                      </a:r>
                      <a:r>
                        <a:rPr sz="1800" b="1" spc="-10" dirty="0">
                          <a:solidFill>
                            <a:srgbClr val="CCCCC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CCCCCC"/>
                          </a:solidFill>
                          <a:latin typeface="Arial"/>
                          <a:cs typeface="Arial"/>
                        </a:rPr>
                        <a:t>Satgas,</a:t>
                      </a:r>
                      <a:r>
                        <a:rPr sz="1800" b="1" spc="5" dirty="0">
                          <a:solidFill>
                            <a:srgbClr val="CCCCC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CCCCCC"/>
                          </a:solidFill>
                          <a:latin typeface="Arial"/>
                          <a:cs typeface="Arial"/>
                        </a:rPr>
                        <a:t>Peran</a:t>
                      </a:r>
                      <a:r>
                        <a:rPr sz="1800" b="1" dirty="0">
                          <a:solidFill>
                            <a:srgbClr val="CCCCCC"/>
                          </a:solidFill>
                          <a:latin typeface="Arial"/>
                          <a:cs typeface="Arial"/>
                        </a:rPr>
                        <a:t> UPT,</a:t>
                      </a:r>
                      <a:r>
                        <a:rPr sz="1800" b="1" spc="10" dirty="0">
                          <a:solidFill>
                            <a:srgbClr val="CCCCC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CCCCCC"/>
                          </a:solidFill>
                          <a:latin typeface="Arial"/>
                          <a:cs typeface="Arial"/>
                        </a:rPr>
                        <a:t>Peran</a:t>
                      </a:r>
                      <a:r>
                        <a:rPr sz="1800" b="1" spc="5" dirty="0">
                          <a:solidFill>
                            <a:srgbClr val="CCCCC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CCCCCC"/>
                          </a:solidFill>
                          <a:latin typeface="Arial"/>
                          <a:cs typeface="Arial"/>
                        </a:rPr>
                        <a:t>Pemda,</a:t>
                      </a:r>
                      <a:r>
                        <a:rPr sz="1800" b="1" spc="5" dirty="0">
                          <a:solidFill>
                            <a:srgbClr val="CCCCC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dirty="0">
                          <a:solidFill>
                            <a:srgbClr val="CCCCCC"/>
                          </a:solidFill>
                          <a:latin typeface="Arial"/>
                          <a:cs typeface="Arial"/>
                        </a:rPr>
                        <a:t>dan </a:t>
                      </a:r>
                      <a:r>
                        <a:rPr sz="1800" b="1" spc="-484" dirty="0">
                          <a:solidFill>
                            <a:srgbClr val="CCCCC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CCCCCC"/>
                          </a:solidFill>
                          <a:latin typeface="Arial"/>
                          <a:cs typeface="Arial"/>
                        </a:rPr>
                        <a:t>Satpen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005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33637">
                <a:tc>
                  <a:txBody>
                    <a:bodyPr/>
                    <a:lstStyle/>
                    <a:p>
                      <a:pPr marR="128270" algn="r">
                        <a:lnSpc>
                          <a:spcPts val="2080"/>
                        </a:lnSpc>
                        <a:spcBef>
                          <a:spcPts val="445"/>
                        </a:spcBef>
                      </a:pPr>
                      <a:r>
                        <a:rPr lang="en-US" sz="1800" b="1" dirty="0">
                          <a:solidFill>
                            <a:srgbClr val="CCCCCC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1800" dirty="0">
                        <a:latin typeface="Arial"/>
                        <a:cs typeface="Arial"/>
                      </a:endParaRPr>
                    </a:p>
                  </a:txBody>
                  <a:tcPr marL="0" marR="0" marT="56515" marB="0"/>
                </a:tc>
                <a:tc>
                  <a:txBody>
                    <a:bodyPr/>
                    <a:lstStyle/>
                    <a:p>
                      <a:pPr marL="135890">
                        <a:lnSpc>
                          <a:spcPts val="2080"/>
                        </a:lnSpc>
                        <a:spcBef>
                          <a:spcPts val="445"/>
                        </a:spcBef>
                      </a:pPr>
                      <a:r>
                        <a:rPr sz="1800" b="1" spc="-5" dirty="0">
                          <a:solidFill>
                            <a:srgbClr val="CCCCCC"/>
                          </a:solidFill>
                          <a:latin typeface="Arial"/>
                          <a:cs typeface="Arial"/>
                        </a:rPr>
                        <a:t>Perangkat</a:t>
                      </a:r>
                      <a:r>
                        <a:rPr sz="1800" b="1" dirty="0">
                          <a:solidFill>
                            <a:srgbClr val="CCCCC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CCCCCC"/>
                          </a:solidFill>
                          <a:latin typeface="Arial"/>
                          <a:cs typeface="Arial"/>
                        </a:rPr>
                        <a:t>Implementasi</a:t>
                      </a:r>
                      <a:r>
                        <a:rPr sz="1800" b="1" spc="-10" dirty="0">
                          <a:solidFill>
                            <a:srgbClr val="CCCCC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CCCCCC"/>
                          </a:solidFill>
                          <a:latin typeface="Arial"/>
                          <a:cs typeface="Arial"/>
                        </a:rPr>
                        <a:t>PPKSP</a:t>
                      </a:r>
                      <a:endParaRPr sz="1800" dirty="0">
                        <a:latin typeface="Arial"/>
                        <a:cs typeface="Arial"/>
                      </a:endParaRPr>
                    </a:p>
                  </a:txBody>
                  <a:tcPr marL="0" marR="0" marT="56515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8" name="object 8"/>
          <p:cNvSpPr txBox="1"/>
          <p:nvPr/>
        </p:nvSpPr>
        <p:spPr>
          <a:xfrm>
            <a:off x="5726684" y="4876996"/>
            <a:ext cx="3318510" cy="167005"/>
          </a:xfrm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  <a:tabLst>
                <a:tab pos="3209290" algn="l"/>
              </a:tabLst>
            </a:pPr>
            <a:r>
              <a:rPr sz="900" dirty="0">
                <a:solidFill>
                  <a:srgbClr val="FFFFFF"/>
                </a:solidFill>
                <a:latin typeface="Arial MT"/>
                <a:cs typeface="Arial MT"/>
              </a:rPr>
              <a:t>Kementerian</a:t>
            </a:r>
            <a:r>
              <a:rPr sz="900" spc="-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900" dirty="0">
                <a:solidFill>
                  <a:srgbClr val="FFFFFF"/>
                </a:solidFill>
                <a:latin typeface="Arial MT"/>
                <a:cs typeface="Arial MT"/>
              </a:rPr>
              <a:t>Pendidikan,</a:t>
            </a:r>
            <a:r>
              <a:rPr sz="900" spc="-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900" spc="-5" dirty="0">
                <a:solidFill>
                  <a:srgbClr val="FFFFFF"/>
                </a:solidFill>
                <a:latin typeface="Arial MT"/>
                <a:cs typeface="Arial MT"/>
              </a:rPr>
              <a:t>Kebudayaan,</a:t>
            </a:r>
            <a:r>
              <a:rPr sz="900" spc="-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900" dirty="0">
                <a:solidFill>
                  <a:srgbClr val="FFFFFF"/>
                </a:solidFill>
                <a:latin typeface="Arial MT"/>
                <a:cs typeface="Arial MT"/>
              </a:rPr>
              <a:t>Riset,</a:t>
            </a:r>
            <a:r>
              <a:rPr sz="900" spc="-5" dirty="0">
                <a:solidFill>
                  <a:srgbClr val="FFFFFF"/>
                </a:solidFill>
                <a:latin typeface="Arial MT"/>
                <a:cs typeface="Arial MT"/>
              </a:rPr>
              <a:t> dan</a:t>
            </a:r>
            <a:r>
              <a:rPr sz="900" spc="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900" spc="-5" dirty="0">
                <a:solidFill>
                  <a:srgbClr val="FFFFFF"/>
                </a:solidFill>
                <a:latin typeface="Arial MT"/>
                <a:cs typeface="Arial MT"/>
              </a:rPr>
              <a:t>Teknologi	</a:t>
            </a:r>
            <a:fld id="{81D60167-4931-47E6-BA6A-407CBD079E47}" type="slidenum">
              <a:rPr sz="1000" spc="-5" dirty="0">
                <a:solidFill>
                  <a:srgbClr val="FFFFFF"/>
                </a:solidFill>
                <a:latin typeface="Arial MT"/>
                <a:cs typeface="Arial MT"/>
              </a:rPr>
              <a:t>2</a:t>
            </a:fld>
            <a:endParaRPr sz="100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32359" y="164972"/>
            <a:ext cx="8578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60" dirty="0">
                <a:solidFill>
                  <a:srgbClr val="073762"/>
                </a:solidFill>
                <a:latin typeface="Arial"/>
                <a:cs typeface="Arial"/>
              </a:rPr>
              <a:t>A</a:t>
            </a:r>
            <a:r>
              <a:rPr sz="1800" b="1" dirty="0">
                <a:solidFill>
                  <a:srgbClr val="073762"/>
                </a:solidFill>
                <a:latin typeface="Arial"/>
                <a:cs typeface="Arial"/>
              </a:rPr>
              <a:t>gen</a:t>
            </a:r>
            <a:r>
              <a:rPr sz="1800" b="1" spc="5" dirty="0">
                <a:solidFill>
                  <a:srgbClr val="073762"/>
                </a:solidFill>
                <a:latin typeface="Arial"/>
                <a:cs typeface="Arial"/>
              </a:rPr>
              <a:t>d</a:t>
            </a:r>
            <a:r>
              <a:rPr sz="1800" b="1" spc="-5" dirty="0">
                <a:solidFill>
                  <a:srgbClr val="073762"/>
                </a:solidFill>
                <a:latin typeface="Arial"/>
                <a:cs typeface="Arial"/>
              </a:rPr>
              <a:t>a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982970" y="4893482"/>
            <a:ext cx="2705100" cy="114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90"/>
              </a:lnSpc>
            </a:pP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Kementerian 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Pendidikan,</a:t>
            </a:r>
            <a:r>
              <a:rPr sz="8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Kebudayaan,</a:t>
            </a:r>
            <a:r>
              <a:rPr sz="800" spc="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Riset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 dan</a:t>
            </a:r>
            <a:r>
              <a:rPr sz="8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Teknologi</a:t>
            </a:r>
            <a:endParaRPr sz="800">
              <a:latin typeface="Arial MT"/>
              <a:cs typeface="Arial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9150350" cy="5146040"/>
            <a:chOff x="0" y="0"/>
            <a:chExt cx="9150350" cy="514604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576014" y="4801919"/>
              <a:ext cx="282425" cy="28387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9144000" cy="5143499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4268723" y="4571"/>
              <a:ext cx="4875530" cy="5133340"/>
            </a:xfrm>
            <a:custGeom>
              <a:avLst/>
              <a:gdLst/>
              <a:ahLst/>
              <a:cxnLst/>
              <a:rect l="l" t="t" r="r" b="b"/>
              <a:pathLst>
                <a:path w="4875530" h="5133340">
                  <a:moveTo>
                    <a:pt x="4875276" y="0"/>
                  </a:moveTo>
                  <a:lnTo>
                    <a:pt x="0" y="0"/>
                  </a:lnTo>
                  <a:lnTo>
                    <a:pt x="0" y="5132832"/>
                  </a:lnTo>
                  <a:lnTo>
                    <a:pt x="4875276" y="5132832"/>
                  </a:lnTo>
                  <a:lnTo>
                    <a:pt x="487527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268723" y="4571"/>
              <a:ext cx="4875530" cy="5133340"/>
            </a:xfrm>
            <a:custGeom>
              <a:avLst/>
              <a:gdLst/>
              <a:ahLst/>
              <a:cxnLst/>
              <a:rect l="l" t="t" r="r" b="b"/>
              <a:pathLst>
                <a:path w="4875530" h="5133340">
                  <a:moveTo>
                    <a:pt x="0" y="5132832"/>
                  </a:moveTo>
                  <a:lnTo>
                    <a:pt x="4875276" y="5132832"/>
                  </a:lnTo>
                  <a:lnTo>
                    <a:pt x="4875276" y="0"/>
                  </a:lnTo>
                  <a:lnTo>
                    <a:pt x="0" y="0"/>
                  </a:lnTo>
                  <a:lnTo>
                    <a:pt x="0" y="5132832"/>
                  </a:lnTo>
                  <a:close/>
                </a:path>
              </a:pathLst>
            </a:custGeom>
            <a:ln w="126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172419" y="4571"/>
              <a:ext cx="1096645" cy="5139055"/>
            </a:xfrm>
            <a:custGeom>
              <a:avLst/>
              <a:gdLst/>
              <a:ahLst/>
              <a:cxnLst/>
              <a:rect l="l" t="t" r="r" b="b"/>
              <a:pathLst>
                <a:path w="1096645" h="5139055">
                  <a:moveTo>
                    <a:pt x="1096304" y="0"/>
                  </a:moveTo>
                  <a:lnTo>
                    <a:pt x="0" y="5138926"/>
                  </a:lnTo>
                  <a:lnTo>
                    <a:pt x="1096304" y="5138926"/>
                  </a:lnTo>
                  <a:lnTo>
                    <a:pt x="10963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4046346" y="1621282"/>
            <a:ext cx="483933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24965" marR="5080" indent="-1612900">
              <a:lnSpc>
                <a:spcPct val="100000"/>
              </a:lnSpc>
              <a:spcBef>
                <a:spcPts val="100"/>
              </a:spcBef>
            </a:pPr>
            <a:r>
              <a:rPr sz="1500" b="1" spc="-5" dirty="0">
                <a:solidFill>
                  <a:srgbClr val="001F5F"/>
                </a:solidFill>
                <a:latin typeface="Arial"/>
                <a:cs typeface="Arial"/>
              </a:rPr>
              <a:t>KEMENTERIAN</a:t>
            </a:r>
            <a:r>
              <a:rPr sz="1500" b="1" spc="2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500" b="1" spc="-5" dirty="0">
                <a:solidFill>
                  <a:srgbClr val="001F5F"/>
                </a:solidFill>
                <a:latin typeface="Arial"/>
                <a:cs typeface="Arial"/>
              </a:rPr>
              <a:t>PENDIDIKAN,</a:t>
            </a:r>
            <a:r>
              <a:rPr sz="1500" b="1" spc="2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500" b="1" spc="-5" dirty="0">
                <a:solidFill>
                  <a:srgbClr val="001F5F"/>
                </a:solidFill>
                <a:latin typeface="Arial"/>
                <a:cs typeface="Arial"/>
              </a:rPr>
              <a:t>KEBUDAYAAN,</a:t>
            </a:r>
            <a:r>
              <a:rPr sz="1500" b="1" spc="1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500" b="1" spc="-10" dirty="0">
                <a:solidFill>
                  <a:srgbClr val="001F5F"/>
                </a:solidFill>
                <a:latin typeface="Arial"/>
                <a:cs typeface="Arial"/>
              </a:rPr>
              <a:t>RISET, </a:t>
            </a:r>
            <a:r>
              <a:rPr sz="1500" b="1" spc="-40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500" b="1" spc="-20" dirty="0">
                <a:solidFill>
                  <a:srgbClr val="001F5F"/>
                </a:solidFill>
                <a:latin typeface="Arial"/>
                <a:cs typeface="Arial"/>
              </a:rPr>
              <a:t>DAN</a:t>
            </a:r>
            <a:r>
              <a:rPr sz="1500" b="1" spc="4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500" b="1" spc="-10" dirty="0">
                <a:solidFill>
                  <a:srgbClr val="001F5F"/>
                </a:solidFill>
                <a:latin typeface="Arial"/>
                <a:cs typeface="Arial"/>
              </a:rPr>
              <a:t>TEKNOLOGI</a:t>
            </a:r>
            <a:endParaRPr sz="1500"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958840" y="772668"/>
            <a:ext cx="1097280" cy="830579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3955541" y="2614041"/>
            <a:ext cx="4879975" cy="154876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 marR="5080" indent="-1270" algn="ctr">
              <a:lnSpc>
                <a:spcPct val="90000"/>
              </a:lnSpc>
              <a:spcBef>
                <a:spcPts val="425"/>
              </a:spcBef>
            </a:pPr>
            <a:r>
              <a:rPr sz="2700" b="1" spc="-5" dirty="0">
                <a:solidFill>
                  <a:srgbClr val="001F5F"/>
                </a:solidFill>
                <a:latin typeface="Arial"/>
                <a:cs typeface="Arial"/>
              </a:rPr>
              <a:t>Permendikbudristek</a:t>
            </a:r>
            <a:r>
              <a:rPr sz="2700" b="1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700" b="1" spc="-5" dirty="0">
                <a:solidFill>
                  <a:srgbClr val="001F5F"/>
                </a:solidFill>
                <a:latin typeface="Arial"/>
                <a:cs typeface="Arial"/>
              </a:rPr>
              <a:t>46/2023: </a:t>
            </a:r>
            <a:r>
              <a:rPr sz="2700" b="1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700" b="1" spc="-5" dirty="0">
                <a:solidFill>
                  <a:srgbClr val="001F5F"/>
                </a:solidFill>
                <a:latin typeface="Arial"/>
                <a:cs typeface="Arial"/>
              </a:rPr>
              <a:t>Pencegahan</a:t>
            </a:r>
            <a:r>
              <a:rPr sz="2700" b="1" spc="-1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700" b="1" dirty="0">
                <a:solidFill>
                  <a:srgbClr val="001F5F"/>
                </a:solidFill>
                <a:latin typeface="Arial"/>
                <a:cs typeface="Arial"/>
              </a:rPr>
              <a:t>dan</a:t>
            </a:r>
            <a:r>
              <a:rPr sz="2700" b="1" spc="-3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700" b="1" spc="-5" dirty="0">
                <a:solidFill>
                  <a:srgbClr val="001F5F"/>
                </a:solidFill>
                <a:latin typeface="Arial"/>
                <a:cs typeface="Arial"/>
              </a:rPr>
              <a:t>Penanganan </a:t>
            </a:r>
            <a:r>
              <a:rPr sz="2700" b="1" spc="-73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700" b="1" spc="-5" dirty="0">
                <a:solidFill>
                  <a:srgbClr val="001F5F"/>
                </a:solidFill>
                <a:latin typeface="Arial"/>
                <a:cs typeface="Arial"/>
              </a:rPr>
              <a:t>Kekerasan </a:t>
            </a:r>
            <a:r>
              <a:rPr sz="2700" b="1" dirty="0">
                <a:solidFill>
                  <a:srgbClr val="001F5F"/>
                </a:solidFill>
                <a:latin typeface="Arial"/>
                <a:cs typeface="Arial"/>
              </a:rPr>
              <a:t>di </a:t>
            </a:r>
            <a:r>
              <a:rPr sz="2700" b="1" spc="-5" dirty="0">
                <a:solidFill>
                  <a:srgbClr val="001F5F"/>
                </a:solidFill>
                <a:latin typeface="Arial"/>
                <a:cs typeface="Arial"/>
              </a:rPr>
              <a:t>Lingkungan </a:t>
            </a:r>
            <a:r>
              <a:rPr sz="2700" b="1" dirty="0">
                <a:solidFill>
                  <a:srgbClr val="001F5F"/>
                </a:solidFill>
                <a:latin typeface="Arial"/>
                <a:cs typeface="Arial"/>
              </a:rPr>
              <a:t> Satuan</a:t>
            </a:r>
            <a:r>
              <a:rPr sz="2700" b="1" spc="-2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700" b="1" spc="-5" dirty="0">
                <a:solidFill>
                  <a:srgbClr val="001F5F"/>
                </a:solidFill>
                <a:latin typeface="Arial"/>
                <a:cs typeface="Arial"/>
              </a:rPr>
              <a:t>Pendidikan</a:t>
            </a:r>
            <a:endParaRPr sz="27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6350" y="4760721"/>
            <a:ext cx="9156700" cy="389255"/>
            <a:chOff x="-6350" y="4760721"/>
            <a:chExt cx="9156700" cy="389255"/>
          </a:xfrm>
        </p:grpSpPr>
        <p:sp>
          <p:nvSpPr>
            <p:cNvPr id="3" name="object 3"/>
            <p:cNvSpPr/>
            <p:nvPr/>
          </p:nvSpPr>
          <p:spPr>
            <a:xfrm>
              <a:off x="0" y="4767071"/>
              <a:ext cx="9144000" cy="376555"/>
            </a:xfrm>
            <a:custGeom>
              <a:avLst/>
              <a:gdLst/>
              <a:ahLst/>
              <a:cxnLst/>
              <a:rect l="l" t="t" r="r" b="b"/>
              <a:pathLst>
                <a:path w="9144000" h="376554">
                  <a:moveTo>
                    <a:pt x="9144000" y="0"/>
                  </a:moveTo>
                  <a:lnTo>
                    <a:pt x="0" y="0"/>
                  </a:lnTo>
                  <a:lnTo>
                    <a:pt x="0" y="376428"/>
                  </a:lnTo>
                  <a:lnTo>
                    <a:pt x="9144000" y="376428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1F386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4767071"/>
              <a:ext cx="9144000" cy="376555"/>
            </a:xfrm>
            <a:custGeom>
              <a:avLst/>
              <a:gdLst/>
              <a:ahLst/>
              <a:cxnLst/>
              <a:rect l="l" t="t" r="r" b="b"/>
              <a:pathLst>
                <a:path w="9144000" h="376554">
                  <a:moveTo>
                    <a:pt x="0" y="376428"/>
                  </a:moveTo>
                  <a:lnTo>
                    <a:pt x="9144000" y="376428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376428"/>
                  </a:lnTo>
                  <a:close/>
                </a:path>
              </a:pathLst>
            </a:custGeom>
            <a:ln w="12700">
              <a:solidFill>
                <a:srgbClr val="1F386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94020" y="4797551"/>
              <a:ext cx="414527" cy="292606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69240" y="286258"/>
            <a:ext cx="803783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spc="-5" dirty="0"/>
              <a:t>Dunia</a:t>
            </a:r>
            <a:r>
              <a:rPr sz="1900" spc="5" dirty="0"/>
              <a:t> </a:t>
            </a:r>
            <a:r>
              <a:rPr sz="1900" spc="-5" dirty="0"/>
              <a:t>pendidikan</a:t>
            </a:r>
            <a:r>
              <a:rPr sz="1900" spc="30" dirty="0"/>
              <a:t> </a:t>
            </a:r>
            <a:r>
              <a:rPr sz="1900" spc="-5" dirty="0"/>
              <a:t>di</a:t>
            </a:r>
            <a:r>
              <a:rPr sz="1900" dirty="0"/>
              <a:t> </a:t>
            </a:r>
            <a:r>
              <a:rPr sz="1900" spc="-5" dirty="0"/>
              <a:t>Indonesia</a:t>
            </a:r>
            <a:r>
              <a:rPr sz="1900" spc="10" dirty="0"/>
              <a:t> </a:t>
            </a:r>
            <a:r>
              <a:rPr sz="1900" dirty="0"/>
              <a:t>sedang</a:t>
            </a:r>
            <a:r>
              <a:rPr sz="1900" spc="25" dirty="0"/>
              <a:t> </a:t>
            </a:r>
            <a:r>
              <a:rPr sz="1900" spc="-5" dirty="0"/>
              <a:t>menghadapi</a:t>
            </a:r>
            <a:r>
              <a:rPr sz="1900" spc="40" dirty="0"/>
              <a:t> </a:t>
            </a:r>
            <a:r>
              <a:rPr sz="1900" spc="-5" dirty="0"/>
              <a:t>banyak</a:t>
            </a:r>
            <a:r>
              <a:rPr sz="1900" spc="45" dirty="0"/>
              <a:t> </a:t>
            </a:r>
            <a:r>
              <a:rPr sz="1900" spc="-5" dirty="0"/>
              <a:t>tantangan</a:t>
            </a:r>
            <a:endParaRPr sz="1900"/>
          </a:p>
        </p:txBody>
      </p:sp>
      <p:grpSp>
        <p:nvGrpSpPr>
          <p:cNvPr id="7" name="object 7"/>
          <p:cNvGrpSpPr/>
          <p:nvPr/>
        </p:nvGrpSpPr>
        <p:grpSpPr>
          <a:xfrm>
            <a:off x="214884" y="1057655"/>
            <a:ext cx="8709660" cy="3291840"/>
            <a:chOff x="214884" y="1057655"/>
            <a:chExt cx="8709660" cy="3291840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46429" y="2723366"/>
              <a:ext cx="1464657" cy="162611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096767" y="2753867"/>
              <a:ext cx="1368552" cy="152247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14884" y="1057655"/>
              <a:ext cx="2875788" cy="329184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74319" y="1097279"/>
              <a:ext cx="2761488" cy="317906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466843" y="2714231"/>
              <a:ext cx="1563624" cy="1635252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526280" y="2753867"/>
              <a:ext cx="1449324" cy="1522476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048000" y="1057655"/>
              <a:ext cx="1482852" cy="1723644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107435" y="1097279"/>
              <a:ext cx="1368552" cy="1610868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466843" y="1057655"/>
              <a:ext cx="1563624" cy="1723644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526280" y="1097279"/>
              <a:ext cx="1449324" cy="1610868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977128" y="1057655"/>
              <a:ext cx="2947416" cy="3291840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036563" y="1097279"/>
              <a:ext cx="2833116" cy="3179064"/>
            </a:xfrm>
            <a:prstGeom prst="rect">
              <a:avLst/>
            </a:prstGeom>
          </p:spPr>
        </p:pic>
      </p:grpSp>
      <p:sp>
        <p:nvSpPr>
          <p:cNvPr id="20" name="object 20"/>
          <p:cNvSpPr txBox="1"/>
          <p:nvPr/>
        </p:nvSpPr>
        <p:spPr>
          <a:xfrm>
            <a:off x="304901" y="4873707"/>
            <a:ext cx="1337310" cy="153670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900" spc="-5" dirty="0">
                <a:solidFill>
                  <a:srgbClr val="FFFFFF"/>
                </a:solidFill>
                <a:latin typeface="Arial MT"/>
                <a:cs typeface="Arial MT"/>
              </a:rPr>
              <a:t>#MerdekaBeragamSetara</a:t>
            </a:r>
            <a:endParaRPr sz="900">
              <a:latin typeface="Arial MT"/>
              <a:cs typeface="Arial MT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970270" y="4880782"/>
            <a:ext cx="2730500" cy="139700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Kementerian 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Pendidikan,</a:t>
            </a:r>
            <a:r>
              <a:rPr sz="8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Kebudayaan,</a:t>
            </a:r>
            <a:r>
              <a:rPr sz="800" spc="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Riset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 dan</a:t>
            </a:r>
            <a:r>
              <a:rPr sz="8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Teknologi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874506" y="4878039"/>
            <a:ext cx="189865" cy="139700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4</a:t>
            </a:fld>
            <a:endParaRPr sz="8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6350" y="862457"/>
            <a:ext cx="9156700" cy="4287520"/>
            <a:chOff x="-6350" y="862457"/>
            <a:chExt cx="9156700" cy="428752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94020" y="4797552"/>
              <a:ext cx="414527" cy="292606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521200" y="862457"/>
              <a:ext cx="228600" cy="3890010"/>
            </a:xfrm>
            <a:custGeom>
              <a:avLst/>
              <a:gdLst/>
              <a:ahLst/>
              <a:cxnLst/>
              <a:rect l="l" t="t" r="r" b="b"/>
              <a:pathLst>
                <a:path w="228600" h="3890010">
                  <a:moveTo>
                    <a:pt x="0" y="3661740"/>
                  </a:moveTo>
                  <a:lnTo>
                    <a:pt x="115188" y="3889921"/>
                  </a:lnTo>
                  <a:lnTo>
                    <a:pt x="190586" y="3737673"/>
                  </a:lnTo>
                  <a:lnTo>
                    <a:pt x="76580" y="3737673"/>
                  </a:lnTo>
                  <a:lnTo>
                    <a:pt x="76488" y="3712283"/>
                  </a:lnTo>
                  <a:lnTo>
                    <a:pt x="0" y="3661740"/>
                  </a:lnTo>
                  <a:close/>
                </a:path>
                <a:path w="228600" h="3890010">
                  <a:moveTo>
                    <a:pt x="76488" y="3712283"/>
                  </a:moveTo>
                  <a:lnTo>
                    <a:pt x="76580" y="3737673"/>
                  </a:lnTo>
                  <a:lnTo>
                    <a:pt x="114680" y="3737521"/>
                  </a:lnTo>
                  <a:lnTo>
                    <a:pt x="76488" y="3712283"/>
                  </a:lnTo>
                  <a:close/>
                </a:path>
                <a:path w="228600" h="3890010">
                  <a:moveTo>
                    <a:pt x="228600" y="3660914"/>
                  </a:moveTo>
                  <a:lnTo>
                    <a:pt x="152688" y="3711962"/>
                  </a:lnTo>
                  <a:lnTo>
                    <a:pt x="152780" y="3737394"/>
                  </a:lnTo>
                  <a:lnTo>
                    <a:pt x="76580" y="3737673"/>
                  </a:lnTo>
                  <a:lnTo>
                    <a:pt x="190586" y="3737673"/>
                  </a:lnTo>
                  <a:lnTo>
                    <a:pt x="228600" y="3660914"/>
                  </a:lnTo>
                  <a:close/>
                </a:path>
                <a:path w="228600" h="3890010">
                  <a:moveTo>
                    <a:pt x="139191" y="0"/>
                  </a:moveTo>
                  <a:lnTo>
                    <a:pt x="62991" y="253"/>
                  </a:lnTo>
                  <a:lnTo>
                    <a:pt x="76488" y="3712283"/>
                  </a:lnTo>
                  <a:lnTo>
                    <a:pt x="114680" y="3737521"/>
                  </a:lnTo>
                  <a:lnTo>
                    <a:pt x="152688" y="3711962"/>
                  </a:lnTo>
                  <a:lnTo>
                    <a:pt x="139191" y="0"/>
                  </a:lnTo>
                  <a:close/>
                </a:path>
                <a:path w="228600" h="3890010">
                  <a:moveTo>
                    <a:pt x="152688" y="3711962"/>
                  </a:moveTo>
                  <a:lnTo>
                    <a:pt x="114680" y="3737521"/>
                  </a:lnTo>
                  <a:lnTo>
                    <a:pt x="152780" y="3737394"/>
                  </a:lnTo>
                  <a:lnTo>
                    <a:pt x="152688" y="3711962"/>
                  </a:lnTo>
                  <a:close/>
                </a:path>
              </a:pathLst>
            </a:custGeom>
            <a:solidFill>
              <a:srgbClr val="9CC2E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23422" y="2403538"/>
              <a:ext cx="209930" cy="194691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17326" y="1327594"/>
              <a:ext cx="209931" cy="19316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17326" y="989266"/>
              <a:ext cx="209931" cy="194691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183642" y="863346"/>
            <a:ext cx="3891279" cy="2123440"/>
          </a:xfrm>
          <a:prstGeom prst="rect">
            <a:avLst/>
          </a:prstGeom>
          <a:ln w="28575">
            <a:solidFill>
              <a:srgbClr val="B7B7B7"/>
            </a:solidFill>
          </a:ln>
        </p:spPr>
        <p:txBody>
          <a:bodyPr vert="horz" wrap="square" lIns="0" tIns="31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5"/>
              </a:spcBef>
            </a:pPr>
            <a:endParaRPr sz="1100">
              <a:latin typeface="Times New Roman"/>
              <a:cs typeface="Times New Roman"/>
            </a:endParaRPr>
          </a:p>
          <a:p>
            <a:pPr marL="90170" marR="384810">
              <a:lnSpc>
                <a:spcPct val="100000"/>
              </a:lnSpc>
            </a:pPr>
            <a:r>
              <a:rPr sz="1300" spc="-5" dirty="0">
                <a:latin typeface="Arial MT"/>
                <a:cs typeface="Arial MT"/>
              </a:rPr>
              <a:t>Pada</a:t>
            </a:r>
            <a:r>
              <a:rPr sz="1300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tahun</a:t>
            </a:r>
            <a:r>
              <a:rPr sz="1300" spc="15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2022,</a:t>
            </a:r>
            <a:r>
              <a:rPr sz="1300" spc="15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pengaduan</a:t>
            </a:r>
            <a:r>
              <a:rPr sz="1300" spc="40" dirty="0">
                <a:latin typeface="Arial MT"/>
                <a:cs typeface="Arial MT"/>
              </a:rPr>
              <a:t> </a:t>
            </a:r>
            <a:r>
              <a:rPr sz="1300" spc="-10" dirty="0">
                <a:latin typeface="Arial MT"/>
                <a:cs typeface="Arial MT"/>
              </a:rPr>
              <a:t>yang</a:t>
            </a:r>
            <a:r>
              <a:rPr sz="1300" spc="25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masuk</a:t>
            </a:r>
            <a:r>
              <a:rPr sz="1300" spc="20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ke </a:t>
            </a:r>
            <a:r>
              <a:rPr sz="1300" dirty="0">
                <a:latin typeface="Arial MT"/>
                <a:cs typeface="Arial MT"/>
              </a:rPr>
              <a:t> </a:t>
            </a:r>
            <a:r>
              <a:rPr sz="1300" spc="-10" dirty="0">
                <a:latin typeface="Arial MT"/>
                <a:cs typeface="Arial MT"/>
              </a:rPr>
              <a:t>KPAI</a:t>
            </a:r>
            <a:r>
              <a:rPr sz="1300" spc="-5" dirty="0">
                <a:latin typeface="Arial MT"/>
                <a:cs typeface="Arial MT"/>
              </a:rPr>
              <a:t> </a:t>
            </a:r>
            <a:r>
              <a:rPr sz="1300" spc="-10" dirty="0">
                <a:latin typeface="Arial MT"/>
                <a:cs typeface="Arial MT"/>
              </a:rPr>
              <a:t>pada</a:t>
            </a:r>
            <a:r>
              <a:rPr sz="1300" spc="30" dirty="0">
                <a:latin typeface="Arial MT"/>
                <a:cs typeface="Arial MT"/>
              </a:rPr>
              <a:t> </a:t>
            </a:r>
            <a:r>
              <a:rPr sz="1300" spc="-10" dirty="0">
                <a:latin typeface="Arial MT"/>
                <a:cs typeface="Arial MT"/>
              </a:rPr>
              <a:t>perlindungan</a:t>
            </a:r>
            <a:r>
              <a:rPr sz="1300" spc="50" dirty="0">
                <a:latin typeface="Arial MT"/>
                <a:cs typeface="Arial MT"/>
              </a:rPr>
              <a:t> </a:t>
            </a:r>
            <a:r>
              <a:rPr sz="1300" spc="-10" dirty="0">
                <a:latin typeface="Arial MT"/>
                <a:cs typeface="Arial MT"/>
              </a:rPr>
              <a:t>khusus</a:t>
            </a:r>
            <a:r>
              <a:rPr sz="1300" spc="25" dirty="0">
                <a:latin typeface="Arial MT"/>
                <a:cs typeface="Arial MT"/>
              </a:rPr>
              <a:t> </a:t>
            </a:r>
            <a:r>
              <a:rPr sz="1300" spc="-10" dirty="0">
                <a:latin typeface="Arial MT"/>
                <a:cs typeface="Arial MT"/>
              </a:rPr>
              <a:t>anak,</a:t>
            </a:r>
            <a:r>
              <a:rPr sz="1300" spc="25" dirty="0">
                <a:latin typeface="Arial MT"/>
                <a:cs typeface="Arial MT"/>
              </a:rPr>
              <a:t> </a:t>
            </a:r>
            <a:r>
              <a:rPr sz="1300" spc="-10" dirty="0">
                <a:latin typeface="Arial MT"/>
                <a:cs typeface="Arial MT"/>
              </a:rPr>
              <a:t>dengan </a:t>
            </a:r>
            <a:r>
              <a:rPr sz="1300" spc="-350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kategori</a:t>
            </a:r>
            <a:r>
              <a:rPr sz="1300" spc="25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tertinggi:</a:t>
            </a:r>
            <a:endParaRPr sz="1300">
              <a:latin typeface="Arial MT"/>
              <a:cs typeface="Arial MT"/>
            </a:endParaRPr>
          </a:p>
          <a:p>
            <a:pPr marL="547370" indent="-311150">
              <a:lnSpc>
                <a:spcPct val="100000"/>
              </a:lnSpc>
              <a:buChar char="●"/>
              <a:tabLst>
                <a:tab pos="547370" algn="l"/>
                <a:tab pos="548005" algn="l"/>
              </a:tabLst>
            </a:pPr>
            <a:r>
              <a:rPr sz="1300" spc="-5" dirty="0">
                <a:latin typeface="Arial MT"/>
                <a:cs typeface="Arial MT"/>
              </a:rPr>
              <a:t>anak</a:t>
            </a:r>
            <a:r>
              <a:rPr sz="1300" spc="10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korban</a:t>
            </a:r>
            <a:r>
              <a:rPr sz="1300" spc="5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kejahatan</a:t>
            </a:r>
            <a:r>
              <a:rPr sz="1300" spc="25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seksual,</a:t>
            </a:r>
            <a:endParaRPr sz="1300">
              <a:latin typeface="Arial MT"/>
              <a:cs typeface="Arial MT"/>
            </a:endParaRPr>
          </a:p>
          <a:p>
            <a:pPr marL="547370" indent="-311150">
              <a:lnSpc>
                <a:spcPct val="100000"/>
              </a:lnSpc>
              <a:buChar char="●"/>
              <a:tabLst>
                <a:tab pos="547370" algn="l"/>
                <a:tab pos="548005" algn="l"/>
              </a:tabLst>
            </a:pPr>
            <a:r>
              <a:rPr sz="1300" spc="-5" dirty="0">
                <a:latin typeface="Arial MT"/>
                <a:cs typeface="Arial MT"/>
              </a:rPr>
              <a:t>anak</a:t>
            </a:r>
            <a:r>
              <a:rPr sz="1300" spc="20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korban</a:t>
            </a:r>
            <a:r>
              <a:rPr sz="1300" spc="15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kekerasan</a:t>
            </a:r>
            <a:r>
              <a:rPr sz="1300" spc="25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fisik</a:t>
            </a:r>
            <a:r>
              <a:rPr sz="1300" spc="5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dan/atau</a:t>
            </a:r>
            <a:r>
              <a:rPr sz="1300" spc="30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psikis,</a:t>
            </a:r>
            <a:endParaRPr sz="1300">
              <a:latin typeface="Arial MT"/>
              <a:cs typeface="Arial MT"/>
            </a:endParaRPr>
          </a:p>
          <a:p>
            <a:pPr marL="547370" indent="-311150">
              <a:lnSpc>
                <a:spcPct val="100000"/>
              </a:lnSpc>
              <a:spcBef>
                <a:spcPts val="5"/>
              </a:spcBef>
              <a:buChar char="●"/>
              <a:tabLst>
                <a:tab pos="547370" algn="l"/>
                <a:tab pos="548005" algn="l"/>
              </a:tabLst>
            </a:pPr>
            <a:r>
              <a:rPr sz="1300" spc="-5" dirty="0">
                <a:latin typeface="Arial MT"/>
                <a:cs typeface="Arial MT"/>
              </a:rPr>
              <a:t>anak</a:t>
            </a:r>
            <a:r>
              <a:rPr sz="1300" spc="10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korban</a:t>
            </a:r>
            <a:r>
              <a:rPr sz="1300" spc="10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pornografi</a:t>
            </a:r>
            <a:r>
              <a:rPr sz="1300" spc="40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dan</a:t>
            </a:r>
            <a:r>
              <a:rPr sz="1300" spc="5" dirty="0">
                <a:latin typeface="Arial MT"/>
                <a:cs typeface="Arial MT"/>
              </a:rPr>
              <a:t> </a:t>
            </a:r>
            <a:r>
              <a:rPr sz="1300" i="1" spc="-5" dirty="0">
                <a:latin typeface="Arial"/>
                <a:cs typeface="Arial"/>
              </a:rPr>
              <a:t>cyber</a:t>
            </a:r>
            <a:r>
              <a:rPr sz="1300" i="1" spc="20" dirty="0">
                <a:latin typeface="Arial"/>
                <a:cs typeface="Arial"/>
              </a:rPr>
              <a:t> </a:t>
            </a:r>
            <a:r>
              <a:rPr sz="1300" i="1" spc="-5" dirty="0">
                <a:latin typeface="Arial"/>
                <a:cs typeface="Arial"/>
              </a:rPr>
              <a:t>crime</a:t>
            </a:r>
            <a:r>
              <a:rPr sz="1300" spc="-5" dirty="0">
                <a:latin typeface="Arial MT"/>
                <a:cs typeface="Arial MT"/>
              </a:rPr>
              <a:t>,</a:t>
            </a:r>
            <a:endParaRPr sz="13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350">
              <a:latin typeface="Arial MT"/>
              <a:cs typeface="Arial MT"/>
            </a:endParaRPr>
          </a:p>
          <a:p>
            <a:pPr marL="90170">
              <a:lnSpc>
                <a:spcPct val="100000"/>
              </a:lnSpc>
            </a:pPr>
            <a:r>
              <a:rPr sz="1300" b="1" spc="-10" dirty="0">
                <a:solidFill>
                  <a:srgbClr val="C00000"/>
                </a:solidFill>
                <a:latin typeface="Arial"/>
                <a:cs typeface="Arial"/>
              </a:rPr>
              <a:t>sebesar</a:t>
            </a:r>
            <a:r>
              <a:rPr sz="1300" b="1" spc="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spc="-10" dirty="0">
                <a:solidFill>
                  <a:srgbClr val="C00000"/>
                </a:solidFill>
                <a:latin typeface="Arial"/>
                <a:cs typeface="Arial"/>
              </a:rPr>
              <a:t>2.133</a:t>
            </a:r>
            <a:r>
              <a:rPr sz="1300" b="1" spc="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spc="-10" dirty="0">
                <a:solidFill>
                  <a:srgbClr val="C00000"/>
                </a:solidFill>
                <a:latin typeface="Arial"/>
                <a:cs typeface="Arial"/>
              </a:rPr>
              <a:t>kasus</a:t>
            </a:r>
            <a:r>
              <a:rPr sz="1300" spc="-10" dirty="0">
                <a:solidFill>
                  <a:srgbClr val="1F2023"/>
                </a:solidFill>
                <a:latin typeface="Arial MT"/>
                <a:cs typeface="Arial MT"/>
              </a:rPr>
              <a:t>.</a:t>
            </a:r>
            <a:endParaRPr sz="1300">
              <a:latin typeface="Arial MT"/>
              <a:cs typeface="Arial MT"/>
            </a:endParaRPr>
          </a:p>
          <a:p>
            <a:pPr marL="90170">
              <a:lnSpc>
                <a:spcPct val="100000"/>
              </a:lnSpc>
            </a:pPr>
            <a:r>
              <a:rPr sz="1300" spc="-5" dirty="0">
                <a:solidFill>
                  <a:srgbClr val="666666"/>
                </a:solidFill>
                <a:latin typeface="Arial MT"/>
                <a:cs typeface="Arial MT"/>
              </a:rPr>
              <a:t>(KPAI,</a:t>
            </a:r>
            <a:r>
              <a:rPr sz="1300" spc="-30" dirty="0">
                <a:solidFill>
                  <a:srgbClr val="666666"/>
                </a:solidFill>
                <a:latin typeface="Arial MT"/>
                <a:cs typeface="Arial MT"/>
              </a:rPr>
              <a:t> </a:t>
            </a:r>
            <a:r>
              <a:rPr sz="1300" spc="-5" dirty="0">
                <a:solidFill>
                  <a:srgbClr val="666666"/>
                </a:solidFill>
                <a:latin typeface="Arial MT"/>
                <a:cs typeface="Arial MT"/>
              </a:rPr>
              <a:t>2022)</a:t>
            </a:r>
            <a:endParaRPr sz="1300">
              <a:latin typeface="Arial MT"/>
              <a:cs typeface="Arial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081778" y="863346"/>
            <a:ext cx="3839210" cy="1065530"/>
          </a:xfrm>
          <a:prstGeom prst="rect">
            <a:avLst/>
          </a:prstGeom>
          <a:ln w="28575">
            <a:solidFill>
              <a:srgbClr val="B7B7B7"/>
            </a:solidFill>
          </a:ln>
        </p:spPr>
        <p:txBody>
          <a:bodyPr vert="horz" wrap="square" lIns="0" tIns="44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5"/>
              </a:spcBef>
            </a:pPr>
            <a:endParaRPr sz="1100">
              <a:latin typeface="Times New Roman"/>
              <a:cs typeface="Times New Roman"/>
            </a:endParaRPr>
          </a:p>
          <a:p>
            <a:pPr marL="91440" marR="487680">
              <a:lnSpc>
                <a:spcPct val="115100"/>
              </a:lnSpc>
              <a:spcBef>
                <a:spcPts val="5"/>
              </a:spcBef>
            </a:pPr>
            <a:r>
              <a:rPr sz="1300" b="1" spc="-5" dirty="0">
                <a:solidFill>
                  <a:srgbClr val="C00000"/>
                </a:solidFill>
                <a:latin typeface="Arial"/>
                <a:cs typeface="Arial"/>
              </a:rPr>
              <a:t>34,51%</a:t>
            </a:r>
            <a:r>
              <a:rPr sz="1300" b="1" spc="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C00000"/>
                </a:solidFill>
                <a:latin typeface="Arial"/>
                <a:cs typeface="Arial"/>
              </a:rPr>
              <a:t>peserta</a:t>
            </a:r>
            <a:r>
              <a:rPr sz="1300" b="1" spc="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C00000"/>
                </a:solidFill>
                <a:latin typeface="Arial"/>
                <a:cs typeface="Arial"/>
              </a:rPr>
              <a:t>didik</a:t>
            </a:r>
            <a:r>
              <a:rPr sz="1300" b="1" spc="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C00000"/>
                </a:solidFill>
                <a:latin typeface="Arial"/>
                <a:cs typeface="Arial"/>
              </a:rPr>
              <a:t>(1</a:t>
            </a:r>
            <a:r>
              <a:rPr sz="13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C00000"/>
                </a:solidFill>
                <a:latin typeface="Arial"/>
                <a:cs typeface="Arial"/>
              </a:rPr>
              <a:t>dari</a:t>
            </a:r>
            <a:r>
              <a:rPr sz="1300" b="1" spc="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C00000"/>
                </a:solidFill>
                <a:latin typeface="Arial"/>
                <a:cs typeface="Arial"/>
              </a:rPr>
              <a:t>3)</a:t>
            </a:r>
            <a:r>
              <a:rPr sz="13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C00000"/>
                </a:solidFill>
                <a:latin typeface="Arial"/>
                <a:cs typeface="Arial"/>
              </a:rPr>
              <a:t>berpotensi </a:t>
            </a:r>
            <a:r>
              <a:rPr sz="1300" b="1" spc="-3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spc="-5" dirty="0">
                <a:latin typeface="Arial MT"/>
                <a:cs typeface="Arial MT"/>
              </a:rPr>
              <a:t>mengalami</a:t>
            </a:r>
            <a:r>
              <a:rPr sz="1300" spc="20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kekerasan</a:t>
            </a:r>
            <a:r>
              <a:rPr sz="1300" spc="35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seksual</a:t>
            </a:r>
            <a:r>
              <a:rPr sz="1300" spc="20" dirty="0">
                <a:latin typeface="Arial MT"/>
                <a:cs typeface="Arial MT"/>
              </a:rPr>
              <a:t> </a:t>
            </a:r>
            <a:r>
              <a:rPr sz="1300" spc="-5" dirty="0">
                <a:solidFill>
                  <a:srgbClr val="666666"/>
                </a:solidFill>
                <a:latin typeface="Arial MT"/>
                <a:cs typeface="Arial MT"/>
              </a:rPr>
              <a:t>(Asesmen </a:t>
            </a:r>
            <a:r>
              <a:rPr sz="1300" dirty="0">
                <a:solidFill>
                  <a:srgbClr val="666666"/>
                </a:solidFill>
                <a:latin typeface="Arial MT"/>
                <a:cs typeface="Arial MT"/>
              </a:rPr>
              <a:t> </a:t>
            </a:r>
            <a:r>
              <a:rPr sz="1300" spc="-5" dirty="0">
                <a:solidFill>
                  <a:srgbClr val="666666"/>
                </a:solidFill>
                <a:latin typeface="Arial MT"/>
                <a:cs typeface="Arial MT"/>
              </a:rPr>
              <a:t>Nasional,</a:t>
            </a:r>
            <a:r>
              <a:rPr sz="1300" spc="10" dirty="0">
                <a:solidFill>
                  <a:srgbClr val="666666"/>
                </a:solidFill>
                <a:latin typeface="Arial MT"/>
                <a:cs typeface="Arial MT"/>
              </a:rPr>
              <a:t> </a:t>
            </a:r>
            <a:r>
              <a:rPr sz="1300" spc="-5" dirty="0">
                <a:solidFill>
                  <a:srgbClr val="666666"/>
                </a:solidFill>
                <a:latin typeface="Arial MT"/>
                <a:cs typeface="Arial MT"/>
              </a:rPr>
              <a:t>Kemendikburistek,</a:t>
            </a:r>
            <a:r>
              <a:rPr sz="1300" spc="50" dirty="0">
                <a:solidFill>
                  <a:srgbClr val="666666"/>
                </a:solidFill>
                <a:latin typeface="Arial MT"/>
                <a:cs typeface="Arial MT"/>
              </a:rPr>
              <a:t> </a:t>
            </a:r>
            <a:r>
              <a:rPr sz="1300" spc="-5" dirty="0">
                <a:solidFill>
                  <a:srgbClr val="666666"/>
                </a:solidFill>
                <a:latin typeface="Arial MT"/>
                <a:cs typeface="Arial MT"/>
              </a:rPr>
              <a:t>2022)</a:t>
            </a:r>
            <a:endParaRPr sz="1300">
              <a:latin typeface="Arial MT"/>
              <a:cs typeface="Arial MT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4070413" y="1080325"/>
            <a:ext cx="666115" cy="2609215"/>
            <a:chOff x="4070413" y="1080325"/>
            <a:chExt cx="666115" cy="2609215"/>
          </a:xfrm>
        </p:grpSpPr>
        <p:sp>
          <p:nvSpPr>
            <p:cNvPr id="11" name="object 11"/>
            <p:cNvSpPr/>
            <p:nvPr/>
          </p:nvSpPr>
          <p:spPr>
            <a:xfrm>
              <a:off x="4093464" y="1085088"/>
              <a:ext cx="438150" cy="0"/>
            </a:xfrm>
            <a:custGeom>
              <a:avLst/>
              <a:gdLst/>
              <a:ahLst/>
              <a:cxnLst/>
              <a:rect l="l" t="t" r="r" b="b"/>
              <a:pathLst>
                <a:path w="438150">
                  <a:moveTo>
                    <a:pt x="0" y="0"/>
                  </a:moveTo>
                  <a:lnTo>
                    <a:pt x="437641" y="0"/>
                  </a:lnTo>
                </a:path>
              </a:pathLst>
            </a:custGeom>
            <a:ln w="9525">
              <a:solidFill>
                <a:srgbClr val="4453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526470" y="3496246"/>
              <a:ext cx="209930" cy="193167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4075176" y="3592067"/>
              <a:ext cx="464820" cy="1905"/>
            </a:xfrm>
            <a:custGeom>
              <a:avLst/>
              <a:gdLst/>
              <a:ahLst/>
              <a:cxnLst/>
              <a:rect l="l" t="t" r="r" b="b"/>
              <a:pathLst>
                <a:path w="464820" h="1904">
                  <a:moveTo>
                    <a:pt x="0" y="1777"/>
                  </a:moveTo>
                  <a:lnTo>
                    <a:pt x="464438" y="0"/>
                  </a:lnTo>
                </a:path>
              </a:pathLst>
            </a:custGeom>
            <a:ln w="9524">
              <a:solidFill>
                <a:srgbClr val="4453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0175" rIns="0" bIns="0" rtlCol="0">
            <a:spAutoFit/>
          </a:bodyPr>
          <a:lstStyle/>
          <a:p>
            <a:pPr marL="107950" marR="5080">
              <a:lnSpc>
                <a:spcPts val="2050"/>
              </a:lnSpc>
              <a:spcBef>
                <a:spcPts val="355"/>
              </a:spcBef>
            </a:pPr>
            <a:r>
              <a:rPr sz="1900" spc="-5" dirty="0"/>
              <a:t>Kita</a:t>
            </a:r>
            <a:r>
              <a:rPr sz="1900" spc="15" dirty="0"/>
              <a:t> </a:t>
            </a:r>
            <a:r>
              <a:rPr sz="1900" dirty="0"/>
              <a:t>sedang</a:t>
            </a:r>
            <a:r>
              <a:rPr sz="1900" spc="20" dirty="0"/>
              <a:t> </a:t>
            </a:r>
            <a:r>
              <a:rPr sz="1900" spc="-5" dirty="0"/>
              <a:t>berada</a:t>
            </a:r>
            <a:r>
              <a:rPr sz="1900" spc="15" dirty="0"/>
              <a:t> </a:t>
            </a:r>
            <a:r>
              <a:rPr sz="1900" spc="-5" dirty="0"/>
              <a:t>dalam</a:t>
            </a:r>
            <a:r>
              <a:rPr sz="1900" spc="10" dirty="0"/>
              <a:t> </a:t>
            </a:r>
            <a:r>
              <a:rPr sz="1900" dirty="0"/>
              <a:t>situasi</a:t>
            </a:r>
            <a:r>
              <a:rPr sz="1900" spc="15" dirty="0"/>
              <a:t> </a:t>
            </a:r>
            <a:r>
              <a:rPr sz="1900" spc="-5" dirty="0"/>
              <a:t>darurat</a:t>
            </a:r>
            <a:r>
              <a:rPr sz="1900" spc="30" dirty="0"/>
              <a:t> </a:t>
            </a:r>
            <a:r>
              <a:rPr sz="1900" spc="-5" dirty="0"/>
              <a:t>kekerasan</a:t>
            </a:r>
            <a:r>
              <a:rPr sz="1900" spc="55" dirty="0"/>
              <a:t> </a:t>
            </a:r>
            <a:r>
              <a:rPr sz="1900" dirty="0"/>
              <a:t>di</a:t>
            </a:r>
            <a:r>
              <a:rPr sz="1900" spc="-10" dirty="0"/>
              <a:t> </a:t>
            </a:r>
            <a:r>
              <a:rPr sz="1900" dirty="0"/>
              <a:t>lingkungan </a:t>
            </a:r>
            <a:r>
              <a:rPr sz="1900" spc="-515" dirty="0"/>
              <a:t> </a:t>
            </a:r>
            <a:r>
              <a:rPr sz="1900" dirty="0"/>
              <a:t>pendidikan</a:t>
            </a:r>
            <a:endParaRPr sz="1900"/>
          </a:p>
        </p:txBody>
      </p:sp>
      <p:sp>
        <p:nvSpPr>
          <p:cNvPr id="15" name="object 15"/>
          <p:cNvSpPr txBox="1"/>
          <p:nvPr/>
        </p:nvSpPr>
        <p:spPr>
          <a:xfrm>
            <a:off x="183642" y="3193542"/>
            <a:ext cx="3891279" cy="1574918"/>
          </a:xfrm>
          <a:prstGeom prst="rect">
            <a:avLst/>
          </a:prstGeom>
          <a:ln w="28575">
            <a:solidFill>
              <a:srgbClr val="B7B7B7"/>
            </a:solidFill>
          </a:ln>
        </p:spPr>
        <p:txBody>
          <a:bodyPr vert="horz" wrap="square" lIns="0" tIns="114935" rIns="0" bIns="0" rtlCol="0">
            <a:spAutoFit/>
          </a:bodyPr>
          <a:lstStyle/>
          <a:p>
            <a:pPr marL="90170" marR="171450">
              <a:lnSpc>
                <a:spcPct val="115100"/>
              </a:lnSpc>
              <a:spcBef>
                <a:spcPts val="905"/>
              </a:spcBef>
            </a:pPr>
            <a:r>
              <a:rPr sz="1300" b="1" spc="-5" dirty="0">
                <a:solidFill>
                  <a:srgbClr val="C00000"/>
                </a:solidFill>
                <a:latin typeface="Arial"/>
                <a:cs typeface="Arial"/>
              </a:rPr>
              <a:t>20%</a:t>
            </a:r>
            <a:r>
              <a:rPr sz="13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C00000"/>
                </a:solidFill>
                <a:latin typeface="Arial"/>
                <a:cs typeface="Arial"/>
              </a:rPr>
              <a:t>anak</a:t>
            </a:r>
            <a:r>
              <a:rPr sz="1300" b="1" spc="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C00000"/>
                </a:solidFill>
                <a:latin typeface="Arial"/>
                <a:cs typeface="Arial"/>
              </a:rPr>
              <a:t>laki-laki</a:t>
            </a:r>
            <a:r>
              <a:rPr sz="1300" b="1" spc="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C00000"/>
                </a:solidFill>
                <a:latin typeface="Arial"/>
                <a:cs typeface="Arial"/>
              </a:rPr>
              <a:t>dan</a:t>
            </a:r>
            <a:r>
              <a:rPr sz="1300" b="1" spc="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C00000"/>
                </a:solidFill>
                <a:latin typeface="Arial"/>
                <a:cs typeface="Arial"/>
              </a:rPr>
              <a:t>25,4%</a:t>
            </a:r>
            <a:r>
              <a:rPr sz="1300" b="1" spc="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C00000"/>
                </a:solidFill>
                <a:latin typeface="Arial"/>
                <a:cs typeface="Arial"/>
              </a:rPr>
              <a:t>anak</a:t>
            </a:r>
            <a:r>
              <a:rPr sz="1300" b="1" spc="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C00000"/>
                </a:solidFill>
                <a:latin typeface="Arial"/>
                <a:cs typeface="Arial"/>
              </a:rPr>
              <a:t>perempuan </a:t>
            </a:r>
            <a:r>
              <a:rPr sz="1300" b="1" spc="-3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spc="-5" dirty="0">
                <a:latin typeface="Arial MT"/>
                <a:cs typeface="Arial MT"/>
              </a:rPr>
              <a:t>usia</a:t>
            </a:r>
            <a:r>
              <a:rPr sz="1300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13-17</a:t>
            </a:r>
            <a:r>
              <a:rPr sz="1300" spc="15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tahun</a:t>
            </a:r>
            <a:r>
              <a:rPr sz="1300" spc="30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mengaku</a:t>
            </a:r>
            <a:r>
              <a:rPr sz="1300" spc="30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pernah</a:t>
            </a:r>
            <a:r>
              <a:rPr sz="1300" spc="15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mengalami </a:t>
            </a:r>
            <a:r>
              <a:rPr sz="1300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satu</a:t>
            </a:r>
            <a:r>
              <a:rPr sz="1300" spc="5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jenis</a:t>
            </a:r>
            <a:r>
              <a:rPr sz="1300" spc="20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kekerasan</a:t>
            </a:r>
            <a:r>
              <a:rPr sz="1300" spc="30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atau</a:t>
            </a:r>
            <a:r>
              <a:rPr sz="1300" spc="10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lebih</a:t>
            </a:r>
            <a:r>
              <a:rPr sz="1300" spc="15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dalam</a:t>
            </a:r>
            <a:r>
              <a:rPr sz="1300" spc="20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12</a:t>
            </a:r>
            <a:r>
              <a:rPr sz="1300" spc="5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bulan </a:t>
            </a:r>
            <a:r>
              <a:rPr sz="1300" dirty="0">
                <a:latin typeface="Arial MT"/>
                <a:cs typeface="Arial MT"/>
              </a:rPr>
              <a:t> </a:t>
            </a:r>
            <a:r>
              <a:rPr sz="1300" spc="-10" dirty="0">
                <a:latin typeface="Arial MT"/>
                <a:cs typeface="Arial MT"/>
              </a:rPr>
              <a:t>terakhir</a:t>
            </a:r>
            <a:r>
              <a:rPr sz="1300" spc="30" dirty="0">
                <a:latin typeface="Arial MT"/>
                <a:cs typeface="Arial MT"/>
              </a:rPr>
              <a:t> </a:t>
            </a:r>
            <a:r>
              <a:rPr sz="1300" spc="-5" dirty="0">
                <a:solidFill>
                  <a:srgbClr val="666666"/>
                </a:solidFill>
                <a:latin typeface="Arial MT"/>
                <a:cs typeface="Arial MT"/>
              </a:rPr>
              <a:t>(SNPHAR,</a:t>
            </a:r>
            <a:r>
              <a:rPr sz="1300" spc="5" dirty="0">
                <a:solidFill>
                  <a:srgbClr val="666666"/>
                </a:solidFill>
                <a:latin typeface="Arial MT"/>
                <a:cs typeface="Arial MT"/>
              </a:rPr>
              <a:t> </a:t>
            </a:r>
            <a:r>
              <a:rPr sz="1300" spc="-5" dirty="0">
                <a:solidFill>
                  <a:srgbClr val="666666"/>
                </a:solidFill>
                <a:latin typeface="Arial MT"/>
                <a:cs typeface="Arial MT"/>
              </a:rPr>
              <a:t>KPPPA,</a:t>
            </a:r>
            <a:r>
              <a:rPr sz="1300" spc="-15" dirty="0">
                <a:solidFill>
                  <a:srgbClr val="666666"/>
                </a:solidFill>
                <a:latin typeface="Arial MT"/>
                <a:cs typeface="Arial MT"/>
              </a:rPr>
              <a:t> </a:t>
            </a:r>
            <a:r>
              <a:rPr sz="1300" spc="-5" dirty="0">
                <a:solidFill>
                  <a:srgbClr val="666666"/>
                </a:solidFill>
                <a:latin typeface="Arial MT"/>
                <a:cs typeface="Arial MT"/>
              </a:rPr>
              <a:t>2021</a:t>
            </a:r>
            <a:r>
              <a:rPr sz="1300" spc="-5" dirty="0" smtClean="0">
                <a:solidFill>
                  <a:srgbClr val="666666"/>
                </a:solidFill>
                <a:latin typeface="Arial MT"/>
                <a:cs typeface="Arial MT"/>
              </a:rPr>
              <a:t>)</a:t>
            </a:r>
            <a:endParaRPr lang="en-US" sz="1300" spc="-5" dirty="0" smtClean="0">
              <a:solidFill>
                <a:srgbClr val="666666"/>
              </a:solidFill>
              <a:latin typeface="Arial MT"/>
              <a:cs typeface="Arial MT"/>
            </a:endParaRPr>
          </a:p>
          <a:p>
            <a:pPr marL="90170" marR="171450"/>
            <a:r>
              <a:rPr lang="en-US" sz="1300" spc="-5" dirty="0" smtClean="0">
                <a:solidFill>
                  <a:srgbClr val="666666"/>
                </a:solidFill>
                <a:latin typeface="Arial MT"/>
                <a:cs typeface="Arial MT"/>
              </a:rPr>
              <a:t>(</a:t>
            </a:r>
            <a:r>
              <a:rPr lang="en-US" sz="1100" spc="-5" dirty="0" smtClean="0">
                <a:solidFill>
                  <a:srgbClr val="666666"/>
                </a:solidFill>
                <a:latin typeface="Arial MT"/>
                <a:cs typeface="Arial MT"/>
              </a:rPr>
              <a:t>survey </a:t>
            </a:r>
            <a:r>
              <a:rPr lang="en-US" sz="1100" spc="-5" dirty="0" err="1" smtClean="0">
                <a:solidFill>
                  <a:srgbClr val="666666"/>
                </a:solidFill>
                <a:latin typeface="Arial MT"/>
                <a:cs typeface="Arial MT"/>
              </a:rPr>
              <a:t>nasional</a:t>
            </a:r>
            <a:r>
              <a:rPr lang="en-US" sz="1100" spc="-5" dirty="0" smtClean="0">
                <a:solidFill>
                  <a:srgbClr val="666666"/>
                </a:solidFill>
                <a:latin typeface="Arial MT"/>
                <a:cs typeface="Arial MT"/>
              </a:rPr>
              <a:t> </a:t>
            </a:r>
            <a:r>
              <a:rPr lang="en-US" sz="1100" spc="-5" dirty="0" err="1" smtClean="0">
                <a:solidFill>
                  <a:srgbClr val="666666"/>
                </a:solidFill>
                <a:latin typeface="Arial MT"/>
                <a:cs typeface="Arial MT"/>
              </a:rPr>
              <a:t>pengalaman</a:t>
            </a:r>
            <a:r>
              <a:rPr lang="en-US" sz="1100" spc="-5" dirty="0" smtClean="0">
                <a:solidFill>
                  <a:srgbClr val="666666"/>
                </a:solidFill>
                <a:latin typeface="Arial MT"/>
                <a:cs typeface="Arial MT"/>
              </a:rPr>
              <a:t> </a:t>
            </a:r>
            <a:r>
              <a:rPr lang="en-US" sz="1100" spc="-5" dirty="0" err="1" smtClean="0">
                <a:solidFill>
                  <a:srgbClr val="666666"/>
                </a:solidFill>
                <a:latin typeface="Arial MT"/>
                <a:cs typeface="Arial MT"/>
              </a:rPr>
              <a:t>hidup</a:t>
            </a:r>
            <a:r>
              <a:rPr lang="en-US" sz="1100" spc="-5" dirty="0" smtClean="0">
                <a:solidFill>
                  <a:srgbClr val="666666"/>
                </a:solidFill>
                <a:latin typeface="Arial MT"/>
                <a:cs typeface="Arial MT"/>
              </a:rPr>
              <a:t> </a:t>
            </a:r>
            <a:r>
              <a:rPr lang="en-US" sz="1100" spc="-5" dirty="0" err="1" smtClean="0">
                <a:solidFill>
                  <a:srgbClr val="666666"/>
                </a:solidFill>
                <a:latin typeface="Arial MT"/>
                <a:cs typeface="Arial MT"/>
              </a:rPr>
              <a:t>anak</a:t>
            </a:r>
            <a:r>
              <a:rPr lang="en-US" sz="1100" spc="-5" dirty="0" smtClean="0">
                <a:solidFill>
                  <a:srgbClr val="666666"/>
                </a:solidFill>
                <a:latin typeface="Arial MT"/>
                <a:cs typeface="Arial MT"/>
              </a:rPr>
              <a:t> </a:t>
            </a:r>
            <a:r>
              <a:rPr lang="en-US" sz="1100" spc="-5" dirty="0" err="1" smtClean="0">
                <a:solidFill>
                  <a:srgbClr val="666666"/>
                </a:solidFill>
                <a:latin typeface="Arial MT"/>
                <a:cs typeface="Arial MT"/>
              </a:rPr>
              <a:t>dan</a:t>
            </a:r>
            <a:r>
              <a:rPr lang="en-US" sz="1100" spc="-5" dirty="0" smtClean="0">
                <a:solidFill>
                  <a:srgbClr val="666666"/>
                </a:solidFill>
                <a:latin typeface="Arial MT"/>
                <a:cs typeface="Arial MT"/>
              </a:rPr>
              <a:t> </a:t>
            </a:r>
            <a:r>
              <a:rPr lang="en-US" sz="1100" spc="-5" dirty="0" err="1" smtClean="0">
                <a:solidFill>
                  <a:srgbClr val="666666"/>
                </a:solidFill>
                <a:latin typeface="Arial MT"/>
                <a:cs typeface="Arial MT"/>
              </a:rPr>
              <a:t>remaja</a:t>
            </a:r>
            <a:r>
              <a:rPr lang="en-US" sz="1100" spc="-5" dirty="0" smtClean="0">
                <a:solidFill>
                  <a:srgbClr val="666666"/>
                </a:solidFill>
                <a:latin typeface="Arial MT"/>
                <a:cs typeface="Arial MT"/>
              </a:rPr>
              <a:t>)</a:t>
            </a:r>
          </a:p>
          <a:p>
            <a:pPr marL="90170" marR="171450"/>
            <a:r>
              <a:rPr lang="en-US" sz="1100" spc="-5" dirty="0" smtClean="0">
                <a:solidFill>
                  <a:srgbClr val="666666"/>
                </a:solidFill>
                <a:latin typeface="Arial MT"/>
                <a:cs typeface="Arial MT"/>
              </a:rPr>
              <a:t>(</a:t>
            </a:r>
            <a:r>
              <a:rPr lang="en-US" sz="1100" spc="-5" dirty="0" err="1" smtClean="0">
                <a:solidFill>
                  <a:srgbClr val="666666"/>
                </a:solidFill>
                <a:latin typeface="Arial MT"/>
                <a:cs typeface="Arial MT"/>
              </a:rPr>
              <a:t>kementerian</a:t>
            </a:r>
            <a:r>
              <a:rPr lang="en-US" sz="1100" spc="-5" dirty="0" smtClean="0">
                <a:solidFill>
                  <a:srgbClr val="666666"/>
                </a:solidFill>
                <a:latin typeface="Arial MT"/>
                <a:cs typeface="Arial MT"/>
              </a:rPr>
              <a:t> </a:t>
            </a:r>
            <a:r>
              <a:rPr lang="en-US" sz="1100" spc="-5" dirty="0" err="1" smtClean="0">
                <a:solidFill>
                  <a:srgbClr val="666666"/>
                </a:solidFill>
                <a:latin typeface="Arial MT"/>
                <a:cs typeface="Arial MT"/>
              </a:rPr>
              <a:t>pemberdayaan</a:t>
            </a:r>
            <a:r>
              <a:rPr lang="en-US" sz="1100" spc="-5" dirty="0" smtClean="0">
                <a:solidFill>
                  <a:srgbClr val="666666"/>
                </a:solidFill>
                <a:latin typeface="Arial MT"/>
                <a:cs typeface="Arial MT"/>
              </a:rPr>
              <a:t> </a:t>
            </a:r>
            <a:r>
              <a:rPr lang="en-US" sz="1100" spc="-5" dirty="0" err="1" smtClean="0">
                <a:solidFill>
                  <a:srgbClr val="666666"/>
                </a:solidFill>
                <a:latin typeface="Arial MT"/>
                <a:cs typeface="Arial MT"/>
              </a:rPr>
              <a:t>perempuan</a:t>
            </a:r>
            <a:r>
              <a:rPr lang="en-US" sz="1100" spc="-5" dirty="0" smtClean="0">
                <a:solidFill>
                  <a:srgbClr val="666666"/>
                </a:solidFill>
                <a:latin typeface="Arial MT"/>
                <a:cs typeface="Arial MT"/>
              </a:rPr>
              <a:t> </a:t>
            </a:r>
            <a:r>
              <a:rPr lang="en-US" sz="1100" spc="-5" dirty="0" err="1" smtClean="0">
                <a:solidFill>
                  <a:srgbClr val="666666"/>
                </a:solidFill>
                <a:latin typeface="Arial MT"/>
                <a:cs typeface="Arial MT"/>
              </a:rPr>
              <a:t>dan</a:t>
            </a:r>
            <a:r>
              <a:rPr lang="en-US" sz="1100" spc="-5" dirty="0" smtClean="0">
                <a:solidFill>
                  <a:srgbClr val="666666"/>
                </a:solidFill>
                <a:latin typeface="Arial MT"/>
                <a:cs typeface="Arial MT"/>
              </a:rPr>
              <a:t> </a:t>
            </a:r>
            <a:r>
              <a:rPr lang="en-US" sz="1100" spc="-5" dirty="0" err="1" smtClean="0">
                <a:solidFill>
                  <a:srgbClr val="666666"/>
                </a:solidFill>
                <a:latin typeface="Arial MT"/>
                <a:cs typeface="Arial MT"/>
              </a:rPr>
              <a:t>perlindungan</a:t>
            </a:r>
            <a:r>
              <a:rPr lang="en-US" sz="1100" spc="-5" dirty="0" smtClean="0">
                <a:solidFill>
                  <a:srgbClr val="666666"/>
                </a:solidFill>
                <a:latin typeface="Arial MT"/>
                <a:cs typeface="Arial MT"/>
              </a:rPr>
              <a:t> </a:t>
            </a:r>
            <a:r>
              <a:rPr lang="en-US" sz="1100" spc="-5" dirty="0" err="1" smtClean="0">
                <a:solidFill>
                  <a:srgbClr val="666666"/>
                </a:solidFill>
                <a:latin typeface="Arial MT"/>
                <a:cs typeface="Arial MT"/>
              </a:rPr>
              <a:t>anak</a:t>
            </a:r>
            <a:r>
              <a:rPr lang="en-US" sz="1100" spc="-5" dirty="0" smtClean="0">
                <a:solidFill>
                  <a:srgbClr val="666666"/>
                </a:solidFill>
                <a:latin typeface="Arial MT"/>
                <a:cs typeface="Arial MT"/>
              </a:rPr>
              <a:t>)</a:t>
            </a:r>
            <a:endParaRPr sz="1300" dirty="0">
              <a:latin typeface="Arial MT"/>
              <a:cs typeface="Arial MT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100065" y="2222754"/>
            <a:ext cx="3837940" cy="1065530"/>
          </a:xfrm>
          <a:prstGeom prst="rect">
            <a:avLst/>
          </a:prstGeom>
          <a:ln w="28575">
            <a:solidFill>
              <a:srgbClr val="B7B7B7"/>
            </a:solidFill>
          </a:ln>
        </p:spPr>
        <p:txBody>
          <a:bodyPr vert="horz" wrap="square" lIns="0" tIns="50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0"/>
              </a:spcBef>
            </a:pPr>
            <a:endParaRPr sz="1100">
              <a:latin typeface="Times New Roman"/>
              <a:cs typeface="Times New Roman"/>
            </a:endParaRPr>
          </a:p>
          <a:p>
            <a:pPr marL="90170" marR="349250">
              <a:lnSpc>
                <a:spcPct val="114999"/>
              </a:lnSpc>
              <a:spcBef>
                <a:spcPts val="5"/>
              </a:spcBef>
            </a:pPr>
            <a:r>
              <a:rPr sz="1300" b="1" spc="-5" dirty="0">
                <a:solidFill>
                  <a:srgbClr val="C00000"/>
                </a:solidFill>
                <a:latin typeface="Arial"/>
                <a:cs typeface="Arial"/>
              </a:rPr>
              <a:t>26,9%</a:t>
            </a:r>
            <a:r>
              <a:rPr sz="13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C00000"/>
                </a:solidFill>
                <a:latin typeface="Arial"/>
                <a:cs typeface="Arial"/>
              </a:rPr>
              <a:t>peserta</a:t>
            </a:r>
            <a:r>
              <a:rPr sz="1300" b="1" spc="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C00000"/>
                </a:solidFill>
                <a:latin typeface="Arial"/>
                <a:cs typeface="Arial"/>
              </a:rPr>
              <a:t>didik</a:t>
            </a:r>
            <a:r>
              <a:rPr sz="1300" b="1" spc="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C00000"/>
                </a:solidFill>
                <a:latin typeface="Arial"/>
                <a:cs typeface="Arial"/>
              </a:rPr>
              <a:t>(1</a:t>
            </a:r>
            <a:r>
              <a:rPr sz="13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C00000"/>
                </a:solidFill>
                <a:latin typeface="Arial"/>
                <a:cs typeface="Arial"/>
              </a:rPr>
              <a:t>dari</a:t>
            </a:r>
            <a:r>
              <a:rPr sz="13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C00000"/>
                </a:solidFill>
                <a:latin typeface="Arial"/>
                <a:cs typeface="Arial"/>
              </a:rPr>
              <a:t>4)</a:t>
            </a:r>
            <a:r>
              <a:rPr sz="13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C00000"/>
                </a:solidFill>
                <a:latin typeface="Arial"/>
                <a:cs typeface="Arial"/>
              </a:rPr>
              <a:t>berpotensi </a:t>
            </a:r>
            <a:r>
              <a:rPr sz="1300" b="1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spc="-5" dirty="0">
                <a:latin typeface="Arial MT"/>
                <a:cs typeface="Arial MT"/>
              </a:rPr>
              <a:t>mengalami</a:t>
            </a:r>
            <a:r>
              <a:rPr sz="1300" spc="30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hukuman</a:t>
            </a:r>
            <a:r>
              <a:rPr sz="1300" spc="40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fisik</a:t>
            </a:r>
            <a:r>
              <a:rPr sz="1300" spc="5" dirty="0">
                <a:latin typeface="Arial MT"/>
                <a:cs typeface="Arial MT"/>
              </a:rPr>
              <a:t> </a:t>
            </a:r>
            <a:r>
              <a:rPr sz="1300" spc="-5" dirty="0">
                <a:solidFill>
                  <a:srgbClr val="666666"/>
                </a:solidFill>
                <a:latin typeface="Arial MT"/>
                <a:cs typeface="Arial MT"/>
              </a:rPr>
              <a:t>(Asesmen</a:t>
            </a:r>
            <a:r>
              <a:rPr sz="1300" spc="30" dirty="0">
                <a:solidFill>
                  <a:srgbClr val="666666"/>
                </a:solidFill>
                <a:latin typeface="Arial MT"/>
                <a:cs typeface="Arial MT"/>
              </a:rPr>
              <a:t> </a:t>
            </a:r>
            <a:r>
              <a:rPr sz="1300" spc="-5" dirty="0">
                <a:solidFill>
                  <a:srgbClr val="666666"/>
                </a:solidFill>
                <a:latin typeface="Arial MT"/>
                <a:cs typeface="Arial MT"/>
              </a:rPr>
              <a:t>Nasional, </a:t>
            </a:r>
            <a:r>
              <a:rPr sz="1300" spc="-345" dirty="0">
                <a:solidFill>
                  <a:srgbClr val="666666"/>
                </a:solidFill>
                <a:latin typeface="Arial MT"/>
                <a:cs typeface="Arial MT"/>
              </a:rPr>
              <a:t> </a:t>
            </a:r>
            <a:r>
              <a:rPr sz="1300" spc="-10" dirty="0">
                <a:solidFill>
                  <a:srgbClr val="666666"/>
                </a:solidFill>
                <a:latin typeface="Arial MT"/>
                <a:cs typeface="Arial MT"/>
              </a:rPr>
              <a:t>Kemendikburistek,</a:t>
            </a:r>
            <a:r>
              <a:rPr sz="1300" spc="55" dirty="0">
                <a:solidFill>
                  <a:srgbClr val="666666"/>
                </a:solidFill>
                <a:latin typeface="Arial MT"/>
                <a:cs typeface="Arial MT"/>
              </a:rPr>
              <a:t> </a:t>
            </a:r>
            <a:r>
              <a:rPr sz="1300" spc="-10" dirty="0">
                <a:solidFill>
                  <a:srgbClr val="666666"/>
                </a:solidFill>
                <a:latin typeface="Arial MT"/>
                <a:cs typeface="Arial MT"/>
              </a:rPr>
              <a:t>2022)</a:t>
            </a:r>
            <a:endParaRPr sz="1300">
              <a:latin typeface="Arial MT"/>
              <a:cs typeface="Arial MT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4529518" y="1418653"/>
            <a:ext cx="592455" cy="2520950"/>
            <a:chOff x="4529518" y="1418653"/>
            <a:chExt cx="592455" cy="2520950"/>
          </a:xfrm>
        </p:grpSpPr>
        <p:sp>
          <p:nvSpPr>
            <p:cNvPr id="18" name="object 18"/>
            <p:cNvSpPr/>
            <p:nvPr/>
          </p:nvSpPr>
          <p:spPr>
            <a:xfrm>
              <a:off x="4712207" y="1423416"/>
              <a:ext cx="405130" cy="1076960"/>
            </a:xfrm>
            <a:custGeom>
              <a:avLst/>
              <a:gdLst/>
              <a:ahLst/>
              <a:cxnLst/>
              <a:rect l="l" t="t" r="r" b="b"/>
              <a:pathLst>
                <a:path w="405129" h="1076960">
                  <a:moveTo>
                    <a:pt x="6095" y="1076833"/>
                  </a:moveTo>
                  <a:lnTo>
                    <a:pt x="404749" y="1074420"/>
                  </a:lnTo>
                </a:path>
                <a:path w="405129" h="1076960">
                  <a:moveTo>
                    <a:pt x="0" y="0"/>
                  </a:moveTo>
                  <a:lnTo>
                    <a:pt x="359409" y="254"/>
                  </a:lnTo>
                </a:path>
              </a:pathLst>
            </a:custGeom>
            <a:ln w="9525">
              <a:solidFill>
                <a:srgbClr val="4453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529518" y="3744658"/>
              <a:ext cx="209931" cy="194690"/>
            </a:xfrm>
            <a:prstGeom prst="rect">
              <a:avLst/>
            </a:prstGeom>
          </p:spPr>
        </p:pic>
      </p:grpSp>
      <p:sp>
        <p:nvSpPr>
          <p:cNvPr id="20" name="object 20"/>
          <p:cNvSpPr txBox="1"/>
          <p:nvPr/>
        </p:nvSpPr>
        <p:spPr>
          <a:xfrm>
            <a:off x="5104638" y="3562350"/>
            <a:ext cx="3839210" cy="1066800"/>
          </a:xfrm>
          <a:prstGeom prst="rect">
            <a:avLst/>
          </a:prstGeom>
          <a:ln w="28575">
            <a:solidFill>
              <a:srgbClr val="B7B7B7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150">
              <a:latin typeface="Times New Roman"/>
              <a:cs typeface="Times New Roman"/>
            </a:endParaRPr>
          </a:p>
          <a:p>
            <a:pPr marL="91440" marR="384175">
              <a:lnSpc>
                <a:spcPct val="114999"/>
              </a:lnSpc>
            </a:pPr>
            <a:r>
              <a:rPr sz="1300" b="1" spc="-5" dirty="0">
                <a:solidFill>
                  <a:srgbClr val="C00000"/>
                </a:solidFill>
                <a:latin typeface="Arial"/>
                <a:cs typeface="Arial"/>
              </a:rPr>
              <a:t>36,31%</a:t>
            </a:r>
            <a:r>
              <a:rPr sz="1300" b="1" spc="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C00000"/>
                </a:solidFill>
                <a:latin typeface="Arial"/>
                <a:cs typeface="Arial"/>
              </a:rPr>
              <a:t>peserta</a:t>
            </a:r>
            <a:r>
              <a:rPr sz="1300" b="1" spc="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C00000"/>
                </a:solidFill>
                <a:latin typeface="Arial"/>
                <a:cs typeface="Arial"/>
              </a:rPr>
              <a:t>didik</a:t>
            </a:r>
            <a:r>
              <a:rPr sz="1300" b="1" spc="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C00000"/>
                </a:solidFill>
                <a:latin typeface="Arial"/>
                <a:cs typeface="Arial"/>
              </a:rPr>
              <a:t>(1</a:t>
            </a:r>
            <a:r>
              <a:rPr sz="13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C00000"/>
                </a:solidFill>
                <a:latin typeface="Arial"/>
                <a:cs typeface="Arial"/>
              </a:rPr>
              <a:t>dari</a:t>
            </a:r>
            <a:r>
              <a:rPr sz="13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C00000"/>
                </a:solidFill>
                <a:latin typeface="Arial"/>
                <a:cs typeface="Arial"/>
              </a:rPr>
              <a:t>3)</a:t>
            </a:r>
            <a:r>
              <a:rPr sz="1300" b="1" spc="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C00000"/>
                </a:solidFill>
                <a:latin typeface="Arial"/>
                <a:cs typeface="Arial"/>
              </a:rPr>
              <a:t>berpotensi </a:t>
            </a:r>
            <a:r>
              <a:rPr sz="1300" b="1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spc="-5" dirty="0">
                <a:latin typeface="Arial MT"/>
                <a:cs typeface="Arial MT"/>
              </a:rPr>
              <a:t>mengalami</a:t>
            </a:r>
            <a:r>
              <a:rPr sz="1300" spc="25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perundungan</a:t>
            </a:r>
            <a:r>
              <a:rPr sz="1300" spc="60" dirty="0">
                <a:latin typeface="Arial MT"/>
                <a:cs typeface="Arial MT"/>
              </a:rPr>
              <a:t> </a:t>
            </a:r>
            <a:r>
              <a:rPr sz="1300" spc="-5" dirty="0">
                <a:solidFill>
                  <a:srgbClr val="666666"/>
                </a:solidFill>
                <a:latin typeface="Arial MT"/>
                <a:cs typeface="Arial MT"/>
              </a:rPr>
              <a:t>(Asesmen</a:t>
            </a:r>
            <a:r>
              <a:rPr sz="1300" spc="30" dirty="0">
                <a:solidFill>
                  <a:srgbClr val="666666"/>
                </a:solidFill>
                <a:latin typeface="Arial MT"/>
                <a:cs typeface="Arial MT"/>
              </a:rPr>
              <a:t> </a:t>
            </a:r>
            <a:r>
              <a:rPr sz="1300" spc="-5" dirty="0">
                <a:solidFill>
                  <a:srgbClr val="666666"/>
                </a:solidFill>
                <a:latin typeface="Arial MT"/>
                <a:cs typeface="Arial MT"/>
              </a:rPr>
              <a:t>Nasional, </a:t>
            </a:r>
            <a:r>
              <a:rPr sz="1300" spc="-345" dirty="0">
                <a:solidFill>
                  <a:srgbClr val="666666"/>
                </a:solidFill>
                <a:latin typeface="Arial MT"/>
                <a:cs typeface="Arial MT"/>
              </a:rPr>
              <a:t> </a:t>
            </a:r>
            <a:r>
              <a:rPr sz="1300" spc="-10" dirty="0">
                <a:solidFill>
                  <a:srgbClr val="666666"/>
                </a:solidFill>
                <a:latin typeface="Arial MT"/>
                <a:cs typeface="Arial MT"/>
              </a:rPr>
              <a:t>Kemendikburistek,</a:t>
            </a:r>
            <a:r>
              <a:rPr sz="1300" spc="55" dirty="0">
                <a:solidFill>
                  <a:srgbClr val="666666"/>
                </a:solidFill>
                <a:latin typeface="Arial MT"/>
                <a:cs typeface="Arial MT"/>
              </a:rPr>
              <a:t> </a:t>
            </a:r>
            <a:r>
              <a:rPr sz="1300" spc="-10" dirty="0">
                <a:solidFill>
                  <a:srgbClr val="666666"/>
                </a:solidFill>
                <a:latin typeface="Arial MT"/>
                <a:cs typeface="Arial MT"/>
              </a:rPr>
              <a:t>2022)</a:t>
            </a:r>
            <a:endParaRPr sz="1300">
              <a:latin typeface="Arial MT"/>
              <a:cs typeface="Arial MT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4703064" y="3840479"/>
            <a:ext cx="398780" cy="2540"/>
          </a:xfrm>
          <a:custGeom>
            <a:avLst/>
            <a:gdLst/>
            <a:ahLst/>
            <a:cxnLst/>
            <a:rect l="l" t="t" r="r" b="b"/>
            <a:pathLst>
              <a:path w="398779" h="2539">
                <a:moveTo>
                  <a:pt x="0" y="2413"/>
                </a:moveTo>
                <a:lnTo>
                  <a:pt x="398652" y="0"/>
                </a:lnTo>
              </a:path>
            </a:pathLst>
          </a:custGeom>
          <a:ln w="9524">
            <a:solidFill>
              <a:srgbClr val="44536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304901" y="4873707"/>
            <a:ext cx="1337310" cy="153670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900" spc="-5" dirty="0">
                <a:solidFill>
                  <a:srgbClr val="FFFFFF"/>
                </a:solidFill>
                <a:latin typeface="Arial MT"/>
                <a:cs typeface="Arial MT"/>
              </a:rPr>
              <a:t>#MerdekaBeragamSetara</a:t>
            </a:r>
            <a:endParaRPr sz="900">
              <a:latin typeface="Arial MT"/>
              <a:cs typeface="Arial MT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970270" y="4880782"/>
            <a:ext cx="2730500" cy="139700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Kementerian 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Pendidikan,</a:t>
            </a:r>
            <a:r>
              <a:rPr sz="8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Kebudayaan,</a:t>
            </a:r>
            <a:r>
              <a:rPr sz="800" spc="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Riset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 dan</a:t>
            </a:r>
            <a:r>
              <a:rPr sz="8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Teknologi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874506" y="4878039"/>
            <a:ext cx="189865" cy="139700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5</a:t>
            </a:fld>
            <a:endParaRPr sz="8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94020" y="4797551"/>
            <a:ext cx="414527" cy="292606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5187696" y="1450847"/>
            <a:ext cx="3782695" cy="1890395"/>
            <a:chOff x="5187696" y="1450847"/>
            <a:chExt cx="3782695" cy="189039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87696" y="1450847"/>
              <a:ext cx="3782567" cy="1879091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083552" y="2712719"/>
              <a:ext cx="632460" cy="623570"/>
            </a:xfrm>
            <a:custGeom>
              <a:avLst/>
              <a:gdLst/>
              <a:ahLst/>
              <a:cxnLst/>
              <a:rect l="l" t="t" r="r" b="b"/>
              <a:pathLst>
                <a:path w="632459" h="623570">
                  <a:moveTo>
                    <a:pt x="0" y="623315"/>
                  </a:moveTo>
                  <a:lnTo>
                    <a:pt x="632459" y="623315"/>
                  </a:lnTo>
                  <a:lnTo>
                    <a:pt x="632459" y="0"/>
                  </a:lnTo>
                  <a:lnTo>
                    <a:pt x="0" y="0"/>
                  </a:lnTo>
                  <a:lnTo>
                    <a:pt x="0" y="623315"/>
                  </a:lnTo>
                  <a:close/>
                </a:path>
              </a:pathLst>
            </a:custGeom>
            <a:ln w="9525">
              <a:solidFill>
                <a:srgbClr val="FF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234797" y="1114171"/>
            <a:ext cx="4851400" cy="28740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685" algn="ctr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latin typeface="Arial"/>
                <a:cs typeface="Arial"/>
              </a:rPr>
              <a:t>Tujuan</a:t>
            </a:r>
            <a:r>
              <a:rPr sz="1200" b="1" spc="25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Pembangunan</a:t>
            </a:r>
            <a:r>
              <a:rPr sz="1200" b="1" spc="5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Berkelanjutan</a:t>
            </a:r>
            <a:r>
              <a:rPr sz="1200" b="1" spc="10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(</a:t>
            </a:r>
            <a:r>
              <a:rPr sz="1200" b="1" i="1" dirty="0">
                <a:latin typeface="Arial"/>
                <a:cs typeface="Arial"/>
              </a:rPr>
              <a:t>Sustainable</a:t>
            </a:r>
            <a:r>
              <a:rPr sz="1200" b="1" i="1" spc="-1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Development</a:t>
            </a:r>
            <a:endParaRPr sz="1200">
              <a:latin typeface="Arial"/>
              <a:cs typeface="Arial"/>
            </a:endParaRPr>
          </a:p>
          <a:p>
            <a:pPr marL="20320" algn="ctr">
              <a:lnSpc>
                <a:spcPct val="100000"/>
              </a:lnSpc>
            </a:pPr>
            <a:r>
              <a:rPr sz="1200" b="1" i="1" dirty="0">
                <a:latin typeface="Arial"/>
                <a:cs typeface="Arial"/>
              </a:rPr>
              <a:t>Goals</a:t>
            </a:r>
            <a:r>
              <a:rPr sz="1200" b="1" dirty="0">
                <a:latin typeface="Arial"/>
                <a:cs typeface="Arial"/>
              </a:rPr>
              <a:t>):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3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200">
              <a:latin typeface="Arial"/>
              <a:cs typeface="Arial"/>
            </a:endParaRPr>
          </a:p>
          <a:p>
            <a:pPr marL="17780" algn="ctr">
              <a:lnSpc>
                <a:spcPct val="100000"/>
              </a:lnSpc>
            </a:pPr>
            <a:r>
              <a:rPr sz="1300" b="1" i="1" spc="-5" dirty="0">
                <a:solidFill>
                  <a:srgbClr val="0000FF"/>
                </a:solidFill>
                <a:latin typeface="Arial"/>
                <a:cs typeface="Arial"/>
              </a:rPr>
              <a:t>Target</a:t>
            </a:r>
            <a:r>
              <a:rPr sz="1300" b="1" i="1" spc="2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300" b="1" i="1" spc="-5" dirty="0">
                <a:solidFill>
                  <a:srgbClr val="0000FF"/>
                </a:solidFill>
                <a:latin typeface="Arial"/>
                <a:cs typeface="Arial"/>
              </a:rPr>
              <a:t>16:</a:t>
            </a:r>
            <a:r>
              <a:rPr sz="1300" b="1" i="1" spc="3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200" b="1" i="1" spc="-5" dirty="0">
                <a:solidFill>
                  <a:srgbClr val="0000FF"/>
                </a:solidFill>
                <a:latin typeface="Arial"/>
                <a:cs typeface="Arial"/>
              </a:rPr>
              <a:t>Perdamaian,</a:t>
            </a:r>
            <a:r>
              <a:rPr sz="1200" b="1" i="1" spc="-2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200" b="1" i="1" dirty="0">
                <a:solidFill>
                  <a:srgbClr val="0000FF"/>
                </a:solidFill>
                <a:latin typeface="Arial"/>
                <a:cs typeface="Arial"/>
              </a:rPr>
              <a:t>Keadilan</a:t>
            </a:r>
            <a:r>
              <a:rPr sz="1200" b="1" i="1" spc="-1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200" b="1" i="1" dirty="0">
                <a:solidFill>
                  <a:srgbClr val="0000FF"/>
                </a:solidFill>
                <a:latin typeface="Arial"/>
                <a:cs typeface="Arial"/>
              </a:rPr>
              <a:t>dan</a:t>
            </a:r>
            <a:r>
              <a:rPr sz="1200" b="1" i="1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200" b="1" i="1" spc="-5" dirty="0">
                <a:solidFill>
                  <a:srgbClr val="0000FF"/>
                </a:solidFill>
                <a:latin typeface="Arial"/>
                <a:cs typeface="Arial"/>
              </a:rPr>
              <a:t>Kelembagaan</a:t>
            </a:r>
            <a:r>
              <a:rPr sz="1200" b="1" i="1" spc="-2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200" b="1" i="1" dirty="0">
                <a:solidFill>
                  <a:srgbClr val="0000FF"/>
                </a:solidFill>
                <a:latin typeface="Arial"/>
                <a:cs typeface="Arial"/>
              </a:rPr>
              <a:t>yang</a:t>
            </a:r>
            <a:r>
              <a:rPr sz="1200" b="1" i="1" spc="-1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200" b="1" i="1" dirty="0">
                <a:solidFill>
                  <a:srgbClr val="0000FF"/>
                </a:solidFill>
                <a:latin typeface="Arial"/>
                <a:cs typeface="Arial"/>
              </a:rPr>
              <a:t>tangguh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400">
              <a:latin typeface="Arial"/>
              <a:cs typeface="Arial"/>
            </a:endParaRPr>
          </a:p>
          <a:p>
            <a:pPr marL="366395" lvl="1" indent="-354330">
              <a:lnSpc>
                <a:spcPct val="100000"/>
              </a:lnSpc>
              <a:buFont typeface="Tahoma"/>
              <a:buAutoNum type="arabicPeriod"/>
              <a:tabLst>
                <a:tab pos="367030" algn="l"/>
              </a:tabLst>
            </a:pPr>
            <a:r>
              <a:rPr sz="1100" spc="-5" dirty="0">
                <a:solidFill>
                  <a:srgbClr val="010101"/>
                </a:solidFill>
                <a:latin typeface="Lucida Sans Unicode"/>
                <a:cs typeface="Lucida Sans Unicode"/>
              </a:rPr>
              <a:t>Secara</a:t>
            </a:r>
            <a:r>
              <a:rPr sz="1100" spc="-75" dirty="0">
                <a:solidFill>
                  <a:srgbClr val="010101"/>
                </a:solidFill>
                <a:latin typeface="Lucida Sans Unicode"/>
                <a:cs typeface="Lucida Sans Unicode"/>
              </a:rPr>
              <a:t> </a:t>
            </a:r>
            <a:r>
              <a:rPr sz="1100" spc="-40" dirty="0">
                <a:solidFill>
                  <a:srgbClr val="010101"/>
                </a:solidFill>
                <a:latin typeface="Lucida Sans Unicode"/>
                <a:cs typeface="Lucida Sans Unicode"/>
              </a:rPr>
              <a:t>signifikan</a:t>
            </a:r>
            <a:r>
              <a:rPr sz="1100" spc="-70" dirty="0">
                <a:solidFill>
                  <a:srgbClr val="010101"/>
                </a:solidFill>
                <a:latin typeface="Lucida Sans Unicode"/>
                <a:cs typeface="Lucida Sans Unicode"/>
              </a:rPr>
              <a:t> </a:t>
            </a:r>
            <a:r>
              <a:rPr sz="1100" b="1" spc="-5" dirty="0">
                <a:solidFill>
                  <a:srgbClr val="010101"/>
                </a:solidFill>
                <a:latin typeface="Tahoma"/>
                <a:cs typeface="Tahoma"/>
              </a:rPr>
              <a:t>mengurangi</a:t>
            </a:r>
            <a:r>
              <a:rPr sz="1100" b="1" spc="-40" dirty="0">
                <a:solidFill>
                  <a:srgbClr val="010101"/>
                </a:solidFill>
                <a:latin typeface="Tahoma"/>
                <a:cs typeface="Tahoma"/>
              </a:rPr>
              <a:t> </a:t>
            </a:r>
            <a:r>
              <a:rPr sz="1100" b="1" spc="-15" dirty="0">
                <a:solidFill>
                  <a:srgbClr val="010101"/>
                </a:solidFill>
                <a:latin typeface="Tahoma"/>
                <a:cs typeface="Tahoma"/>
              </a:rPr>
              <a:t>segala</a:t>
            </a:r>
            <a:r>
              <a:rPr sz="1100" b="1" spc="-45" dirty="0">
                <a:solidFill>
                  <a:srgbClr val="010101"/>
                </a:solidFill>
                <a:latin typeface="Tahoma"/>
                <a:cs typeface="Tahoma"/>
              </a:rPr>
              <a:t> </a:t>
            </a:r>
            <a:r>
              <a:rPr sz="1100" b="1" spc="5" dirty="0">
                <a:solidFill>
                  <a:srgbClr val="010101"/>
                </a:solidFill>
                <a:latin typeface="Tahoma"/>
                <a:cs typeface="Tahoma"/>
              </a:rPr>
              <a:t>bentuk</a:t>
            </a:r>
            <a:r>
              <a:rPr sz="1100" b="1" spc="-25" dirty="0">
                <a:solidFill>
                  <a:srgbClr val="010101"/>
                </a:solidFill>
                <a:latin typeface="Tahoma"/>
                <a:cs typeface="Tahoma"/>
              </a:rPr>
              <a:t> </a:t>
            </a:r>
            <a:r>
              <a:rPr sz="1100" b="1" spc="5" dirty="0">
                <a:solidFill>
                  <a:srgbClr val="010101"/>
                </a:solidFill>
                <a:latin typeface="Tahoma"/>
                <a:cs typeface="Tahoma"/>
              </a:rPr>
              <a:t>kekerasan</a:t>
            </a:r>
            <a:r>
              <a:rPr sz="1100" b="1" spc="-40" dirty="0">
                <a:solidFill>
                  <a:srgbClr val="010101"/>
                </a:solidFill>
                <a:latin typeface="Tahoma"/>
                <a:cs typeface="Tahoma"/>
              </a:rPr>
              <a:t> </a:t>
            </a:r>
            <a:r>
              <a:rPr sz="1100" spc="-10" dirty="0">
                <a:solidFill>
                  <a:srgbClr val="010101"/>
                </a:solidFill>
                <a:latin typeface="Lucida Sans Unicode"/>
                <a:cs typeface="Lucida Sans Unicode"/>
              </a:rPr>
              <a:t>dan</a:t>
            </a:r>
            <a:endParaRPr sz="1100">
              <a:latin typeface="Lucida Sans Unicode"/>
              <a:cs typeface="Lucida Sans Unicode"/>
            </a:endParaRPr>
          </a:p>
          <a:p>
            <a:pPr marL="378460">
              <a:lnSpc>
                <a:spcPct val="100000"/>
              </a:lnSpc>
              <a:spcBef>
                <a:spcPts val="195"/>
              </a:spcBef>
            </a:pPr>
            <a:r>
              <a:rPr sz="1100" spc="-35" dirty="0">
                <a:solidFill>
                  <a:srgbClr val="010101"/>
                </a:solidFill>
                <a:latin typeface="Lucida Sans Unicode"/>
                <a:cs typeface="Lucida Sans Unicode"/>
              </a:rPr>
              <a:t>t</a:t>
            </a:r>
            <a:r>
              <a:rPr sz="1100" spc="5" dirty="0">
                <a:solidFill>
                  <a:srgbClr val="010101"/>
                </a:solidFill>
                <a:latin typeface="Lucida Sans Unicode"/>
                <a:cs typeface="Lucida Sans Unicode"/>
              </a:rPr>
              <a:t>er</a:t>
            </a:r>
            <a:r>
              <a:rPr sz="1100" spc="-70" dirty="0">
                <a:solidFill>
                  <a:srgbClr val="010101"/>
                </a:solidFill>
                <a:latin typeface="Lucida Sans Unicode"/>
                <a:cs typeface="Lucida Sans Unicode"/>
              </a:rPr>
              <a:t>k</a:t>
            </a:r>
            <a:r>
              <a:rPr sz="1100" spc="-25" dirty="0">
                <a:solidFill>
                  <a:srgbClr val="010101"/>
                </a:solidFill>
                <a:latin typeface="Lucida Sans Unicode"/>
                <a:cs typeface="Lucida Sans Unicode"/>
              </a:rPr>
              <a:t>ait</a:t>
            </a:r>
            <a:r>
              <a:rPr sz="1100" spc="-80" dirty="0">
                <a:solidFill>
                  <a:srgbClr val="010101"/>
                </a:solidFill>
                <a:latin typeface="Lucida Sans Unicode"/>
                <a:cs typeface="Lucida Sans Unicode"/>
              </a:rPr>
              <a:t> </a:t>
            </a:r>
            <a:r>
              <a:rPr sz="1100" spc="-5" dirty="0">
                <a:solidFill>
                  <a:srgbClr val="010101"/>
                </a:solidFill>
                <a:latin typeface="Lucida Sans Unicode"/>
                <a:cs typeface="Lucida Sans Unicode"/>
              </a:rPr>
              <a:t>a</a:t>
            </a:r>
            <a:r>
              <a:rPr sz="1100" spc="-15" dirty="0">
                <a:solidFill>
                  <a:srgbClr val="010101"/>
                </a:solidFill>
                <a:latin typeface="Lucida Sans Unicode"/>
                <a:cs typeface="Lucida Sans Unicode"/>
              </a:rPr>
              <a:t>n</a:t>
            </a:r>
            <a:r>
              <a:rPr sz="1100" spc="-90" dirty="0">
                <a:solidFill>
                  <a:srgbClr val="010101"/>
                </a:solidFill>
                <a:latin typeface="Lucida Sans Unicode"/>
                <a:cs typeface="Lucida Sans Unicode"/>
              </a:rPr>
              <a:t>g</a:t>
            </a:r>
            <a:r>
              <a:rPr sz="1100" spc="-70" dirty="0">
                <a:solidFill>
                  <a:srgbClr val="010101"/>
                </a:solidFill>
                <a:latin typeface="Lucida Sans Unicode"/>
                <a:cs typeface="Lucida Sans Unicode"/>
              </a:rPr>
              <a:t>k</a:t>
            </a:r>
            <a:r>
              <a:rPr sz="1100" spc="5" dirty="0">
                <a:solidFill>
                  <a:srgbClr val="010101"/>
                </a:solidFill>
                <a:latin typeface="Lucida Sans Unicode"/>
                <a:cs typeface="Lucida Sans Unicode"/>
              </a:rPr>
              <a:t>a</a:t>
            </a:r>
            <a:r>
              <a:rPr sz="1100" spc="-65" dirty="0">
                <a:solidFill>
                  <a:srgbClr val="010101"/>
                </a:solidFill>
                <a:latin typeface="Lucida Sans Unicode"/>
                <a:cs typeface="Lucida Sans Unicode"/>
              </a:rPr>
              <a:t> </a:t>
            </a:r>
            <a:r>
              <a:rPr sz="1100" spc="-75" dirty="0">
                <a:solidFill>
                  <a:srgbClr val="010101"/>
                </a:solidFill>
                <a:latin typeface="Lucida Sans Unicode"/>
                <a:cs typeface="Lucida Sans Unicode"/>
              </a:rPr>
              <a:t>k</a:t>
            </a:r>
            <a:r>
              <a:rPr sz="1100" dirty="0">
                <a:solidFill>
                  <a:srgbClr val="010101"/>
                </a:solidFill>
                <a:latin typeface="Lucida Sans Unicode"/>
                <a:cs typeface="Lucida Sans Unicode"/>
              </a:rPr>
              <a:t>e</a:t>
            </a:r>
            <a:r>
              <a:rPr sz="1100" spc="10" dirty="0">
                <a:solidFill>
                  <a:srgbClr val="010101"/>
                </a:solidFill>
                <a:latin typeface="Lucida Sans Unicode"/>
                <a:cs typeface="Lucida Sans Unicode"/>
              </a:rPr>
              <a:t>m</a:t>
            </a:r>
            <a:r>
              <a:rPr sz="1100" spc="-15" dirty="0">
                <a:solidFill>
                  <a:srgbClr val="010101"/>
                </a:solidFill>
                <a:latin typeface="Lucida Sans Unicode"/>
                <a:cs typeface="Lucida Sans Unicode"/>
              </a:rPr>
              <a:t>a</a:t>
            </a:r>
            <a:r>
              <a:rPr sz="1100" spc="-25" dirty="0">
                <a:solidFill>
                  <a:srgbClr val="010101"/>
                </a:solidFill>
                <a:latin typeface="Lucida Sans Unicode"/>
                <a:cs typeface="Lucida Sans Unicode"/>
              </a:rPr>
              <a:t>t</a:t>
            </a:r>
            <a:r>
              <a:rPr sz="1100" spc="-45" dirty="0">
                <a:solidFill>
                  <a:srgbClr val="010101"/>
                </a:solidFill>
                <a:latin typeface="Lucida Sans Unicode"/>
                <a:cs typeface="Lucida Sans Unicode"/>
              </a:rPr>
              <a:t>i</a:t>
            </a:r>
            <a:r>
              <a:rPr sz="1100" spc="-5" dirty="0">
                <a:solidFill>
                  <a:srgbClr val="010101"/>
                </a:solidFill>
                <a:latin typeface="Lucida Sans Unicode"/>
                <a:cs typeface="Lucida Sans Unicode"/>
              </a:rPr>
              <a:t>a</a:t>
            </a:r>
            <a:r>
              <a:rPr sz="1100" dirty="0">
                <a:solidFill>
                  <a:srgbClr val="010101"/>
                </a:solidFill>
                <a:latin typeface="Lucida Sans Unicode"/>
                <a:cs typeface="Lucida Sans Unicode"/>
              </a:rPr>
              <a:t>n</a:t>
            </a:r>
            <a:r>
              <a:rPr sz="1100" spc="-85" dirty="0">
                <a:solidFill>
                  <a:srgbClr val="010101"/>
                </a:solidFill>
                <a:latin typeface="Lucida Sans Unicode"/>
                <a:cs typeface="Lucida Sans Unicode"/>
              </a:rPr>
              <a:t> </a:t>
            </a:r>
            <a:r>
              <a:rPr sz="1100" spc="-25" dirty="0">
                <a:solidFill>
                  <a:srgbClr val="010101"/>
                </a:solidFill>
                <a:latin typeface="Lucida Sans Unicode"/>
                <a:cs typeface="Lucida Sans Unicode"/>
              </a:rPr>
              <a:t>d</a:t>
            </a:r>
            <a:r>
              <a:rPr sz="1100" spc="-45" dirty="0">
                <a:solidFill>
                  <a:srgbClr val="010101"/>
                </a:solidFill>
                <a:latin typeface="Lucida Sans Unicode"/>
                <a:cs typeface="Lucida Sans Unicode"/>
              </a:rPr>
              <a:t>i</a:t>
            </a:r>
            <a:r>
              <a:rPr sz="1100" spc="-5" dirty="0">
                <a:solidFill>
                  <a:srgbClr val="010101"/>
                </a:solidFill>
                <a:latin typeface="Lucida Sans Unicode"/>
                <a:cs typeface="Lucida Sans Unicode"/>
              </a:rPr>
              <a:t>ma</a:t>
            </a:r>
            <a:r>
              <a:rPr sz="1100" spc="-10" dirty="0">
                <a:solidFill>
                  <a:srgbClr val="010101"/>
                </a:solidFill>
                <a:latin typeface="Lucida Sans Unicode"/>
                <a:cs typeface="Lucida Sans Unicode"/>
              </a:rPr>
              <a:t>na</a:t>
            </a:r>
            <a:r>
              <a:rPr sz="1100" spc="-15" dirty="0">
                <a:solidFill>
                  <a:srgbClr val="010101"/>
                </a:solidFill>
                <a:latin typeface="Lucida Sans Unicode"/>
                <a:cs typeface="Lucida Sans Unicode"/>
              </a:rPr>
              <a:t>pun</a:t>
            </a:r>
            <a:r>
              <a:rPr sz="1100" spc="-55" dirty="0">
                <a:solidFill>
                  <a:srgbClr val="010101"/>
                </a:solidFill>
                <a:latin typeface="Lucida Sans Unicode"/>
                <a:cs typeface="Lucida Sans Unicode"/>
              </a:rPr>
              <a:t>.</a:t>
            </a:r>
            <a:endParaRPr sz="11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100">
              <a:latin typeface="Lucida Sans Unicode"/>
              <a:cs typeface="Lucida Sans Unicode"/>
            </a:endParaRPr>
          </a:p>
          <a:p>
            <a:pPr marL="366395" lvl="1" indent="-354330">
              <a:lnSpc>
                <a:spcPct val="100000"/>
              </a:lnSpc>
              <a:spcBef>
                <a:spcPts val="5"/>
              </a:spcBef>
              <a:buFont typeface="Tahoma"/>
              <a:buAutoNum type="arabicPeriod" startAt="2"/>
              <a:tabLst>
                <a:tab pos="367030" algn="l"/>
              </a:tabLst>
            </a:pPr>
            <a:r>
              <a:rPr sz="1100" spc="-20" dirty="0">
                <a:solidFill>
                  <a:srgbClr val="010101"/>
                </a:solidFill>
                <a:latin typeface="Lucida Sans Unicode"/>
                <a:cs typeface="Lucida Sans Unicode"/>
              </a:rPr>
              <a:t>Menghentikan</a:t>
            </a:r>
            <a:r>
              <a:rPr sz="1100" spc="-80" dirty="0">
                <a:solidFill>
                  <a:srgbClr val="010101"/>
                </a:solidFill>
                <a:latin typeface="Lucida Sans Unicode"/>
                <a:cs typeface="Lucida Sans Unicode"/>
              </a:rPr>
              <a:t> </a:t>
            </a:r>
            <a:r>
              <a:rPr sz="1100" spc="-20" dirty="0">
                <a:solidFill>
                  <a:srgbClr val="010101"/>
                </a:solidFill>
                <a:latin typeface="Lucida Sans Unicode"/>
                <a:cs typeface="Lucida Sans Unicode"/>
              </a:rPr>
              <a:t>perlakuan</a:t>
            </a:r>
            <a:r>
              <a:rPr sz="1100" spc="-75" dirty="0">
                <a:solidFill>
                  <a:srgbClr val="010101"/>
                </a:solidFill>
                <a:latin typeface="Lucida Sans Unicode"/>
                <a:cs typeface="Lucida Sans Unicode"/>
              </a:rPr>
              <a:t> </a:t>
            </a:r>
            <a:r>
              <a:rPr sz="1100" spc="-35" dirty="0">
                <a:solidFill>
                  <a:srgbClr val="010101"/>
                </a:solidFill>
                <a:latin typeface="Lucida Sans Unicode"/>
                <a:cs typeface="Lucida Sans Unicode"/>
              </a:rPr>
              <a:t>kejam,</a:t>
            </a:r>
            <a:r>
              <a:rPr sz="1100" spc="-75" dirty="0">
                <a:solidFill>
                  <a:srgbClr val="010101"/>
                </a:solidFill>
                <a:latin typeface="Lucida Sans Unicode"/>
                <a:cs typeface="Lucida Sans Unicode"/>
              </a:rPr>
              <a:t> </a:t>
            </a:r>
            <a:r>
              <a:rPr sz="1100" spc="-35" dirty="0">
                <a:solidFill>
                  <a:srgbClr val="010101"/>
                </a:solidFill>
                <a:latin typeface="Lucida Sans Unicode"/>
                <a:cs typeface="Lucida Sans Unicode"/>
              </a:rPr>
              <a:t>eksploitasi,</a:t>
            </a:r>
            <a:r>
              <a:rPr sz="1100" spc="-75" dirty="0">
                <a:solidFill>
                  <a:srgbClr val="010101"/>
                </a:solidFill>
                <a:latin typeface="Lucida Sans Unicode"/>
                <a:cs typeface="Lucida Sans Unicode"/>
              </a:rPr>
              <a:t> </a:t>
            </a:r>
            <a:r>
              <a:rPr sz="1100" spc="-30" dirty="0">
                <a:solidFill>
                  <a:srgbClr val="010101"/>
                </a:solidFill>
                <a:latin typeface="Lucida Sans Unicode"/>
                <a:cs typeface="Lucida Sans Unicode"/>
              </a:rPr>
              <a:t>perdagangan,</a:t>
            </a:r>
            <a:r>
              <a:rPr sz="1100" spc="-55" dirty="0">
                <a:solidFill>
                  <a:srgbClr val="010101"/>
                </a:solidFill>
                <a:latin typeface="Lucida Sans Unicode"/>
                <a:cs typeface="Lucida Sans Unicode"/>
              </a:rPr>
              <a:t> </a:t>
            </a:r>
            <a:r>
              <a:rPr sz="1100" spc="-10" dirty="0">
                <a:solidFill>
                  <a:srgbClr val="010101"/>
                </a:solidFill>
                <a:latin typeface="Lucida Sans Unicode"/>
                <a:cs typeface="Lucida Sans Unicode"/>
              </a:rPr>
              <a:t>dan</a:t>
            </a:r>
            <a:endParaRPr sz="1100">
              <a:latin typeface="Lucida Sans Unicode"/>
              <a:cs typeface="Lucida Sans Unicode"/>
            </a:endParaRPr>
          </a:p>
          <a:p>
            <a:pPr marL="378460">
              <a:lnSpc>
                <a:spcPct val="100000"/>
              </a:lnSpc>
              <a:spcBef>
                <a:spcPts val="200"/>
              </a:spcBef>
            </a:pPr>
            <a:r>
              <a:rPr sz="1100" b="1" spc="-15" dirty="0">
                <a:solidFill>
                  <a:srgbClr val="010101"/>
                </a:solidFill>
                <a:latin typeface="Tahoma"/>
                <a:cs typeface="Tahoma"/>
              </a:rPr>
              <a:t>segala</a:t>
            </a:r>
            <a:r>
              <a:rPr sz="1100" b="1" spc="-60" dirty="0">
                <a:solidFill>
                  <a:srgbClr val="010101"/>
                </a:solidFill>
                <a:latin typeface="Tahoma"/>
                <a:cs typeface="Tahoma"/>
              </a:rPr>
              <a:t> </a:t>
            </a:r>
            <a:r>
              <a:rPr sz="1100" b="1" spc="5" dirty="0">
                <a:solidFill>
                  <a:srgbClr val="010101"/>
                </a:solidFill>
                <a:latin typeface="Tahoma"/>
                <a:cs typeface="Tahoma"/>
              </a:rPr>
              <a:t>bentuk</a:t>
            </a:r>
            <a:r>
              <a:rPr sz="1100" b="1" spc="-25" dirty="0">
                <a:solidFill>
                  <a:srgbClr val="010101"/>
                </a:solidFill>
                <a:latin typeface="Tahoma"/>
                <a:cs typeface="Tahoma"/>
              </a:rPr>
              <a:t> </a:t>
            </a:r>
            <a:r>
              <a:rPr sz="1100" b="1" spc="5" dirty="0">
                <a:solidFill>
                  <a:srgbClr val="010101"/>
                </a:solidFill>
                <a:latin typeface="Tahoma"/>
                <a:cs typeface="Tahoma"/>
              </a:rPr>
              <a:t>kekerasan</a:t>
            </a:r>
            <a:r>
              <a:rPr sz="1100" b="1" spc="-45" dirty="0">
                <a:solidFill>
                  <a:srgbClr val="010101"/>
                </a:solidFill>
                <a:latin typeface="Tahoma"/>
                <a:cs typeface="Tahoma"/>
              </a:rPr>
              <a:t> </a:t>
            </a:r>
            <a:r>
              <a:rPr sz="1100" b="1" spc="10" dirty="0">
                <a:solidFill>
                  <a:srgbClr val="010101"/>
                </a:solidFill>
                <a:latin typeface="Tahoma"/>
                <a:cs typeface="Tahoma"/>
              </a:rPr>
              <a:t>dan</a:t>
            </a:r>
            <a:r>
              <a:rPr sz="1100" b="1" spc="-55" dirty="0">
                <a:solidFill>
                  <a:srgbClr val="010101"/>
                </a:solidFill>
                <a:latin typeface="Tahoma"/>
                <a:cs typeface="Tahoma"/>
              </a:rPr>
              <a:t> </a:t>
            </a:r>
            <a:r>
              <a:rPr sz="1100" b="1" dirty="0">
                <a:solidFill>
                  <a:srgbClr val="010101"/>
                </a:solidFill>
                <a:latin typeface="Tahoma"/>
                <a:cs typeface="Tahoma"/>
              </a:rPr>
              <a:t>penyiksaan</a:t>
            </a:r>
            <a:r>
              <a:rPr sz="1100" b="1" spc="-10" dirty="0">
                <a:solidFill>
                  <a:srgbClr val="010101"/>
                </a:solidFill>
                <a:latin typeface="Tahoma"/>
                <a:cs typeface="Tahoma"/>
              </a:rPr>
              <a:t> </a:t>
            </a:r>
            <a:r>
              <a:rPr sz="1100" spc="-10" dirty="0">
                <a:solidFill>
                  <a:srgbClr val="010101"/>
                </a:solidFill>
                <a:latin typeface="Lucida Sans Unicode"/>
                <a:cs typeface="Lucida Sans Unicode"/>
              </a:rPr>
              <a:t>terhadap</a:t>
            </a:r>
            <a:r>
              <a:rPr sz="1100" spc="-80" dirty="0">
                <a:solidFill>
                  <a:srgbClr val="010101"/>
                </a:solidFill>
                <a:latin typeface="Lucida Sans Unicode"/>
                <a:cs typeface="Lucida Sans Unicode"/>
              </a:rPr>
              <a:t> </a:t>
            </a:r>
            <a:r>
              <a:rPr sz="1100" spc="-30" dirty="0">
                <a:solidFill>
                  <a:srgbClr val="010101"/>
                </a:solidFill>
                <a:latin typeface="Lucida Sans Unicode"/>
                <a:cs typeface="Lucida Sans Unicode"/>
              </a:rPr>
              <a:t>anak.</a:t>
            </a:r>
            <a:endParaRPr sz="11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950">
              <a:latin typeface="Lucida Sans Unicode"/>
              <a:cs typeface="Lucida Sans Unicode"/>
            </a:endParaRPr>
          </a:p>
          <a:p>
            <a:pPr marL="378460" marR="180340" lvl="1" indent="-366395">
              <a:lnSpc>
                <a:spcPct val="115100"/>
              </a:lnSpc>
              <a:buFont typeface="Tahoma"/>
              <a:buAutoNum type="arabicPeriod" startAt="3"/>
              <a:tabLst>
                <a:tab pos="367030" algn="l"/>
              </a:tabLst>
            </a:pPr>
            <a:r>
              <a:rPr sz="1100" spc="-30" dirty="0">
                <a:solidFill>
                  <a:srgbClr val="010101"/>
                </a:solidFill>
                <a:latin typeface="Lucida Sans Unicode"/>
                <a:cs typeface="Lucida Sans Unicode"/>
              </a:rPr>
              <a:t>Menggalakkan</a:t>
            </a:r>
            <a:r>
              <a:rPr sz="1100" spc="-85" dirty="0">
                <a:solidFill>
                  <a:srgbClr val="010101"/>
                </a:solidFill>
                <a:latin typeface="Lucida Sans Unicode"/>
                <a:cs typeface="Lucida Sans Unicode"/>
              </a:rPr>
              <a:t> </a:t>
            </a:r>
            <a:r>
              <a:rPr sz="1100" spc="-15" dirty="0">
                <a:solidFill>
                  <a:srgbClr val="010101"/>
                </a:solidFill>
                <a:latin typeface="Lucida Sans Unicode"/>
                <a:cs typeface="Lucida Sans Unicode"/>
              </a:rPr>
              <a:t>negara</a:t>
            </a:r>
            <a:r>
              <a:rPr sz="1100" spc="-75" dirty="0">
                <a:solidFill>
                  <a:srgbClr val="010101"/>
                </a:solidFill>
                <a:latin typeface="Lucida Sans Unicode"/>
                <a:cs typeface="Lucida Sans Unicode"/>
              </a:rPr>
              <a:t> </a:t>
            </a:r>
            <a:r>
              <a:rPr sz="1100" spc="-15" dirty="0">
                <a:solidFill>
                  <a:srgbClr val="010101"/>
                </a:solidFill>
                <a:latin typeface="Lucida Sans Unicode"/>
                <a:cs typeface="Lucida Sans Unicode"/>
              </a:rPr>
              <a:t>berdasarkan</a:t>
            </a:r>
            <a:r>
              <a:rPr sz="1100" spc="-90" dirty="0">
                <a:solidFill>
                  <a:srgbClr val="010101"/>
                </a:solidFill>
                <a:latin typeface="Lucida Sans Unicode"/>
                <a:cs typeface="Lucida Sans Unicode"/>
              </a:rPr>
              <a:t> </a:t>
            </a:r>
            <a:r>
              <a:rPr sz="1100" spc="-25" dirty="0">
                <a:solidFill>
                  <a:srgbClr val="010101"/>
                </a:solidFill>
                <a:latin typeface="Lucida Sans Unicode"/>
                <a:cs typeface="Lucida Sans Unicode"/>
              </a:rPr>
              <a:t>hukum</a:t>
            </a:r>
            <a:r>
              <a:rPr sz="1100" spc="-55" dirty="0">
                <a:solidFill>
                  <a:srgbClr val="010101"/>
                </a:solidFill>
                <a:latin typeface="Lucida Sans Unicode"/>
                <a:cs typeface="Lucida Sans Unicode"/>
              </a:rPr>
              <a:t> </a:t>
            </a:r>
            <a:r>
              <a:rPr sz="1100" spc="-35" dirty="0">
                <a:solidFill>
                  <a:srgbClr val="010101"/>
                </a:solidFill>
                <a:latin typeface="Lucida Sans Unicode"/>
                <a:cs typeface="Lucida Sans Unicode"/>
              </a:rPr>
              <a:t>di</a:t>
            </a:r>
            <a:r>
              <a:rPr sz="1100" spc="-50" dirty="0">
                <a:solidFill>
                  <a:srgbClr val="010101"/>
                </a:solidFill>
                <a:latin typeface="Lucida Sans Unicode"/>
                <a:cs typeface="Lucida Sans Unicode"/>
              </a:rPr>
              <a:t> </a:t>
            </a:r>
            <a:r>
              <a:rPr sz="1100" spc="-40" dirty="0">
                <a:solidFill>
                  <a:srgbClr val="010101"/>
                </a:solidFill>
                <a:latin typeface="Lucida Sans Unicode"/>
                <a:cs typeface="Lucida Sans Unicode"/>
              </a:rPr>
              <a:t>tingkat</a:t>
            </a:r>
            <a:r>
              <a:rPr sz="1100" spc="-70" dirty="0">
                <a:solidFill>
                  <a:srgbClr val="010101"/>
                </a:solidFill>
                <a:latin typeface="Lucida Sans Unicode"/>
                <a:cs typeface="Lucida Sans Unicode"/>
              </a:rPr>
              <a:t> </a:t>
            </a:r>
            <a:r>
              <a:rPr sz="1100" spc="-20" dirty="0">
                <a:solidFill>
                  <a:srgbClr val="010101"/>
                </a:solidFill>
                <a:latin typeface="Lucida Sans Unicode"/>
                <a:cs typeface="Lucida Sans Unicode"/>
              </a:rPr>
              <a:t>nasional</a:t>
            </a:r>
            <a:r>
              <a:rPr sz="1100" spc="-65" dirty="0">
                <a:solidFill>
                  <a:srgbClr val="010101"/>
                </a:solidFill>
                <a:latin typeface="Lucida Sans Unicode"/>
                <a:cs typeface="Lucida Sans Unicode"/>
              </a:rPr>
              <a:t> </a:t>
            </a:r>
            <a:r>
              <a:rPr sz="1100" spc="-10" dirty="0">
                <a:solidFill>
                  <a:srgbClr val="010101"/>
                </a:solidFill>
                <a:latin typeface="Lucida Sans Unicode"/>
                <a:cs typeface="Lucida Sans Unicode"/>
              </a:rPr>
              <a:t>dan </a:t>
            </a:r>
            <a:r>
              <a:rPr sz="1100" spc="-335" dirty="0">
                <a:solidFill>
                  <a:srgbClr val="010101"/>
                </a:solidFill>
                <a:latin typeface="Lucida Sans Unicode"/>
                <a:cs typeface="Lucida Sans Unicode"/>
              </a:rPr>
              <a:t> </a:t>
            </a:r>
            <a:r>
              <a:rPr sz="1100" spc="-20" dirty="0">
                <a:solidFill>
                  <a:srgbClr val="010101"/>
                </a:solidFill>
                <a:latin typeface="Lucida Sans Unicode"/>
                <a:cs typeface="Lucida Sans Unicode"/>
              </a:rPr>
              <a:t>internasional </a:t>
            </a:r>
            <a:r>
              <a:rPr sz="1100" spc="-10" dirty="0">
                <a:solidFill>
                  <a:srgbClr val="010101"/>
                </a:solidFill>
                <a:latin typeface="Lucida Sans Unicode"/>
                <a:cs typeface="Lucida Sans Unicode"/>
              </a:rPr>
              <a:t>dan </a:t>
            </a:r>
            <a:r>
              <a:rPr sz="1100" b="1" dirty="0">
                <a:solidFill>
                  <a:srgbClr val="010101"/>
                </a:solidFill>
                <a:latin typeface="Tahoma"/>
                <a:cs typeface="Tahoma"/>
              </a:rPr>
              <a:t>menjamin </a:t>
            </a:r>
            <a:r>
              <a:rPr sz="1100" b="1" spc="-5" dirty="0">
                <a:solidFill>
                  <a:srgbClr val="010101"/>
                </a:solidFill>
                <a:latin typeface="Tahoma"/>
                <a:cs typeface="Tahoma"/>
              </a:rPr>
              <a:t>akses </a:t>
            </a:r>
            <a:r>
              <a:rPr sz="1100" b="1" spc="-15" dirty="0">
                <a:solidFill>
                  <a:srgbClr val="010101"/>
                </a:solidFill>
                <a:latin typeface="Tahoma"/>
                <a:cs typeface="Tahoma"/>
              </a:rPr>
              <a:t>yang </a:t>
            </a:r>
            <a:r>
              <a:rPr sz="1100" b="1" spc="5" dirty="0">
                <a:solidFill>
                  <a:srgbClr val="010101"/>
                </a:solidFill>
                <a:latin typeface="Tahoma"/>
                <a:cs typeface="Tahoma"/>
              </a:rPr>
              <a:t>sama terhadap </a:t>
            </a:r>
            <a:r>
              <a:rPr sz="1100" b="1" spc="10" dirty="0">
                <a:solidFill>
                  <a:srgbClr val="010101"/>
                </a:solidFill>
                <a:latin typeface="Tahoma"/>
                <a:cs typeface="Tahoma"/>
              </a:rPr>
              <a:t> </a:t>
            </a:r>
            <a:r>
              <a:rPr sz="1100" b="1" spc="5" dirty="0">
                <a:solidFill>
                  <a:srgbClr val="010101"/>
                </a:solidFill>
                <a:latin typeface="Tahoma"/>
                <a:cs typeface="Tahoma"/>
              </a:rPr>
              <a:t>keadilan</a:t>
            </a:r>
            <a:r>
              <a:rPr sz="1100" b="1" spc="-60" dirty="0">
                <a:solidFill>
                  <a:srgbClr val="010101"/>
                </a:solidFill>
                <a:latin typeface="Tahoma"/>
                <a:cs typeface="Tahoma"/>
              </a:rPr>
              <a:t> </a:t>
            </a:r>
            <a:r>
              <a:rPr sz="1100" b="1" spc="-15" dirty="0">
                <a:solidFill>
                  <a:srgbClr val="010101"/>
                </a:solidFill>
                <a:latin typeface="Tahoma"/>
                <a:cs typeface="Tahoma"/>
              </a:rPr>
              <a:t>bagi</a:t>
            </a:r>
            <a:r>
              <a:rPr sz="1100" b="1" spc="-35" dirty="0">
                <a:solidFill>
                  <a:srgbClr val="010101"/>
                </a:solidFill>
                <a:latin typeface="Tahoma"/>
                <a:cs typeface="Tahoma"/>
              </a:rPr>
              <a:t> </a:t>
            </a:r>
            <a:r>
              <a:rPr sz="1100" b="1" dirty="0">
                <a:solidFill>
                  <a:srgbClr val="010101"/>
                </a:solidFill>
                <a:latin typeface="Tahoma"/>
                <a:cs typeface="Tahoma"/>
              </a:rPr>
              <a:t>semua.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04901" y="4873707"/>
            <a:ext cx="1337310" cy="153670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900" spc="-5" dirty="0">
                <a:solidFill>
                  <a:srgbClr val="FFFFFF"/>
                </a:solidFill>
                <a:latin typeface="Arial MT"/>
                <a:cs typeface="Arial MT"/>
              </a:rPr>
              <a:t>#MerdekaBeragamSetara</a:t>
            </a:r>
            <a:endParaRPr sz="900">
              <a:latin typeface="Arial MT"/>
              <a:cs typeface="Arial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970270" y="4880782"/>
            <a:ext cx="2730500" cy="139700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Kementerian 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Pendidikan,</a:t>
            </a:r>
            <a:r>
              <a:rPr sz="8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Kebudayaan,</a:t>
            </a:r>
            <a:r>
              <a:rPr sz="800" spc="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Riset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 dan</a:t>
            </a:r>
            <a:r>
              <a:rPr sz="8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Teknologi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874506" y="4878039"/>
            <a:ext cx="189865" cy="139700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6</a:t>
            </a:fld>
            <a:endParaRPr sz="800">
              <a:latin typeface="Arial MT"/>
              <a:cs typeface="Arial MT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88087" rIns="0" bIns="0" rtlCol="0">
            <a:spAutoFit/>
          </a:bodyPr>
          <a:lstStyle/>
          <a:p>
            <a:pPr marL="213995" marR="5080">
              <a:lnSpc>
                <a:spcPts val="2050"/>
              </a:lnSpc>
              <a:spcBef>
                <a:spcPts val="355"/>
              </a:spcBef>
            </a:pPr>
            <a:r>
              <a:rPr sz="1900" spc="-5" dirty="0"/>
              <a:t>Kekerasan</a:t>
            </a:r>
            <a:r>
              <a:rPr sz="1900" spc="55" dirty="0"/>
              <a:t> </a:t>
            </a:r>
            <a:r>
              <a:rPr sz="1900" spc="-5" dirty="0"/>
              <a:t>pun</a:t>
            </a:r>
            <a:r>
              <a:rPr sz="1900" spc="5" dirty="0"/>
              <a:t> </a:t>
            </a:r>
            <a:r>
              <a:rPr sz="1900" spc="-5" dirty="0"/>
              <a:t>disorot</a:t>
            </a:r>
            <a:r>
              <a:rPr sz="1900" spc="20" dirty="0"/>
              <a:t> </a:t>
            </a:r>
            <a:r>
              <a:rPr sz="1900" spc="-5" dirty="0"/>
              <a:t>oleh</a:t>
            </a:r>
            <a:r>
              <a:rPr sz="1900" dirty="0"/>
              <a:t> </a:t>
            </a:r>
            <a:r>
              <a:rPr sz="1900" spc="-5" dirty="0"/>
              <a:t>pemimpin</a:t>
            </a:r>
            <a:r>
              <a:rPr sz="1900" spc="25" dirty="0"/>
              <a:t> </a:t>
            </a:r>
            <a:r>
              <a:rPr sz="1900" spc="-5" dirty="0"/>
              <a:t>dunia</a:t>
            </a:r>
            <a:r>
              <a:rPr sz="1900" dirty="0"/>
              <a:t> </a:t>
            </a:r>
            <a:r>
              <a:rPr sz="1900" spc="-5" dirty="0"/>
              <a:t>lainnya</a:t>
            </a:r>
            <a:r>
              <a:rPr sz="1900" spc="30" dirty="0"/>
              <a:t> </a:t>
            </a:r>
            <a:r>
              <a:rPr sz="1900" spc="-5" dirty="0"/>
              <a:t>sebagai</a:t>
            </a:r>
            <a:r>
              <a:rPr sz="1900" spc="35" dirty="0"/>
              <a:t> </a:t>
            </a:r>
            <a:r>
              <a:rPr sz="1900" spc="-5" dirty="0"/>
              <a:t>isu</a:t>
            </a:r>
            <a:r>
              <a:rPr sz="1900" spc="10" dirty="0"/>
              <a:t> </a:t>
            </a:r>
            <a:r>
              <a:rPr sz="1900" spc="-5" dirty="0"/>
              <a:t>prioritas </a:t>
            </a:r>
            <a:r>
              <a:rPr sz="1900" spc="-515" dirty="0"/>
              <a:t> </a:t>
            </a:r>
            <a:r>
              <a:rPr sz="1900" spc="-10" dirty="0"/>
              <a:t>yang</a:t>
            </a:r>
            <a:r>
              <a:rPr sz="1900" spc="30" dirty="0"/>
              <a:t> </a:t>
            </a:r>
            <a:r>
              <a:rPr sz="1900" spc="-5" dirty="0"/>
              <a:t>harus</a:t>
            </a:r>
            <a:r>
              <a:rPr sz="1900" spc="10" dirty="0"/>
              <a:t> </a:t>
            </a:r>
            <a:r>
              <a:rPr sz="1900" spc="-5" dirty="0"/>
              <a:t>segera</a:t>
            </a:r>
            <a:r>
              <a:rPr sz="1900" spc="20" dirty="0"/>
              <a:t> </a:t>
            </a:r>
            <a:r>
              <a:rPr sz="1900" spc="-5" dirty="0"/>
              <a:t>diatasi</a:t>
            </a:r>
            <a:endParaRPr sz="19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94020" y="4797551"/>
            <a:ext cx="414527" cy="292606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589760" y="1264907"/>
            <a:ext cx="2479675" cy="2246630"/>
            <a:chOff x="589760" y="1264907"/>
            <a:chExt cx="2479675" cy="224663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89760" y="1264907"/>
              <a:ext cx="2479603" cy="2246388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640079" y="1295400"/>
              <a:ext cx="2383790" cy="2143125"/>
            </a:xfrm>
            <a:custGeom>
              <a:avLst/>
              <a:gdLst/>
              <a:ahLst/>
              <a:cxnLst/>
              <a:rect l="l" t="t" r="r" b="b"/>
              <a:pathLst>
                <a:path w="2383790" h="2143125">
                  <a:moveTo>
                    <a:pt x="2383536" y="0"/>
                  </a:moveTo>
                  <a:lnTo>
                    <a:pt x="0" y="0"/>
                  </a:lnTo>
                  <a:lnTo>
                    <a:pt x="0" y="2142744"/>
                  </a:lnTo>
                  <a:lnTo>
                    <a:pt x="2383536" y="2142744"/>
                  </a:lnTo>
                  <a:lnTo>
                    <a:pt x="2383536" y="0"/>
                  </a:lnTo>
                  <a:close/>
                </a:path>
              </a:pathLst>
            </a:custGeom>
            <a:solidFill>
              <a:srgbClr val="DDEA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640080" y="1295400"/>
            <a:ext cx="2383790" cy="2143125"/>
          </a:xfrm>
          <a:prstGeom prst="rect">
            <a:avLst/>
          </a:prstGeom>
        </p:spPr>
        <p:txBody>
          <a:bodyPr vert="horz" wrap="square" lIns="0" tIns="133350" rIns="0" bIns="0" rtlCol="0">
            <a:spAutoFit/>
          </a:bodyPr>
          <a:lstStyle/>
          <a:p>
            <a:pPr marL="306070" marR="372745">
              <a:lnSpc>
                <a:spcPct val="100000"/>
              </a:lnSpc>
              <a:spcBef>
                <a:spcPts val="1050"/>
              </a:spcBef>
            </a:pPr>
            <a:r>
              <a:rPr sz="1500" b="1" spc="-5" dirty="0">
                <a:solidFill>
                  <a:srgbClr val="4471C4"/>
                </a:solidFill>
                <a:latin typeface="Arial"/>
                <a:cs typeface="Arial"/>
              </a:rPr>
              <a:t>Mencegah </a:t>
            </a:r>
            <a:r>
              <a:rPr sz="1500" b="1" dirty="0">
                <a:solidFill>
                  <a:srgbClr val="4471C4"/>
                </a:solidFill>
                <a:latin typeface="Arial"/>
                <a:cs typeface="Arial"/>
              </a:rPr>
              <a:t> </a:t>
            </a:r>
            <a:r>
              <a:rPr sz="1500" spc="-5" dirty="0">
                <a:latin typeface="Arial MT"/>
                <a:cs typeface="Arial MT"/>
              </a:rPr>
              <a:t>terjadinya: </a:t>
            </a:r>
            <a:r>
              <a:rPr sz="1500" dirty="0">
                <a:latin typeface="Arial MT"/>
                <a:cs typeface="Arial MT"/>
              </a:rPr>
              <a:t> </a:t>
            </a:r>
            <a:r>
              <a:rPr sz="1500" spc="-5" dirty="0">
                <a:latin typeface="Arial MT"/>
                <a:cs typeface="Arial MT"/>
              </a:rPr>
              <a:t>Kekerasan Seksual, </a:t>
            </a:r>
            <a:r>
              <a:rPr sz="1500" spc="-405" dirty="0">
                <a:latin typeface="Arial MT"/>
                <a:cs typeface="Arial MT"/>
              </a:rPr>
              <a:t> </a:t>
            </a:r>
            <a:r>
              <a:rPr sz="1500" spc="-5" dirty="0">
                <a:latin typeface="Arial MT"/>
                <a:cs typeface="Arial MT"/>
              </a:rPr>
              <a:t>Perundungan </a:t>
            </a:r>
            <a:r>
              <a:rPr sz="1500" dirty="0">
                <a:latin typeface="Arial MT"/>
                <a:cs typeface="Arial MT"/>
              </a:rPr>
              <a:t>serta </a:t>
            </a:r>
            <a:r>
              <a:rPr sz="1500" spc="5" dirty="0">
                <a:latin typeface="Arial MT"/>
                <a:cs typeface="Arial MT"/>
              </a:rPr>
              <a:t> </a:t>
            </a:r>
            <a:r>
              <a:rPr sz="1500" dirty="0">
                <a:latin typeface="Arial MT"/>
                <a:cs typeface="Arial MT"/>
              </a:rPr>
              <a:t>Diskriminasi dan </a:t>
            </a:r>
            <a:r>
              <a:rPr sz="1500" spc="5" dirty="0">
                <a:latin typeface="Arial MT"/>
                <a:cs typeface="Arial MT"/>
              </a:rPr>
              <a:t> </a:t>
            </a:r>
            <a:r>
              <a:rPr sz="1500" dirty="0">
                <a:latin typeface="Arial MT"/>
                <a:cs typeface="Arial MT"/>
              </a:rPr>
              <a:t>Intoleransi</a:t>
            </a:r>
            <a:endParaRPr sz="1500">
              <a:latin typeface="Arial MT"/>
              <a:cs typeface="Arial MT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3175988" y="1278629"/>
            <a:ext cx="2479675" cy="2247900"/>
            <a:chOff x="3175988" y="1278629"/>
            <a:chExt cx="2479675" cy="2247900"/>
          </a:xfrm>
        </p:grpSpPr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175988" y="1278629"/>
              <a:ext cx="2479603" cy="2247906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3226307" y="1309115"/>
              <a:ext cx="2383790" cy="2144395"/>
            </a:xfrm>
            <a:custGeom>
              <a:avLst/>
              <a:gdLst/>
              <a:ahLst/>
              <a:cxnLst/>
              <a:rect l="l" t="t" r="r" b="b"/>
              <a:pathLst>
                <a:path w="2383790" h="2144395">
                  <a:moveTo>
                    <a:pt x="2383536" y="0"/>
                  </a:moveTo>
                  <a:lnTo>
                    <a:pt x="0" y="0"/>
                  </a:lnTo>
                  <a:lnTo>
                    <a:pt x="0" y="2144268"/>
                  </a:lnTo>
                  <a:lnTo>
                    <a:pt x="2383536" y="2144268"/>
                  </a:lnTo>
                  <a:lnTo>
                    <a:pt x="2383536" y="0"/>
                  </a:lnTo>
                  <a:close/>
                </a:path>
              </a:pathLst>
            </a:custGeom>
            <a:solidFill>
              <a:srgbClr val="DDEA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3226307" y="1309116"/>
            <a:ext cx="2383790" cy="2144395"/>
          </a:xfrm>
          <a:prstGeom prst="rect">
            <a:avLst/>
          </a:prstGeom>
        </p:spPr>
        <p:txBody>
          <a:bodyPr vert="horz" wrap="square" lIns="0" tIns="135255" rIns="0" bIns="0" rtlCol="0">
            <a:spAutoFit/>
          </a:bodyPr>
          <a:lstStyle/>
          <a:p>
            <a:pPr marL="306705" marR="382270">
              <a:lnSpc>
                <a:spcPct val="100000"/>
              </a:lnSpc>
              <a:spcBef>
                <a:spcPts val="1065"/>
              </a:spcBef>
            </a:pPr>
            <a:r>
              <a:rPr sz="1500" spc="-5" dirty="0">
                <a:latin typeface="Arial MT"/>
                <a:cs typeface="Arial MT"/>
              </a:rPr>
              <a:t>Membantu dan </a:t>
            </a:r>
            <a:r>
              <a:rPr sz="1500" dirty="0">
                <a:latin typeface="Arial MT"/>
                <a:cs typeface="Arial MT"/>
              </a:rPr>
              <a:t> </a:t>
            </a:r>
            <a:r>
              <a:rPr sz="1500" spc="-5" dirty="0">
                <a:latin typeface="Arial MT"/>
                <a:cs typeface="Arial MT"/>
              </a:rPr>
              <a:t>mempe</a:t>
            </a:r>
            <a:r>
              <a:rPr sz="1500" dirty="0">
                <a:latin typeface="Arial MT"/>
                <a:cs typeface="Arial MT"/>
              </a:rPr>
              <a:t>r</a:t>
            </a:r>
            <a:r>
              <a:rPr sz="1500" spc="5" dirty="0">
                <a:latin typeface="Arial MT"/>
                <a:cs typeface="Arial MT"/>
              </a:rPr>
              <a:t>k</a:t>
            </a:r>
            <a:r>
              <a:rPr sz="1500" spc="-5" dirty="0">
                <a:latin typeface="Arial MT"/>
                <a:cs typeface="Arial MT"/>
              </a:rPr>
              <a:t>ua</a:t>
            </a:r>
            <a:r>
              <a:rPr sz="1500" dirty="0">
                <a:latin typeface="Arial MT"/>
                <a:cs typeface="Arial MT"/>
              </a:rPr>
              <a:t>t</a:t>
            </a:r>
            <a:r>
              <a:rPr sz="1500" spc="-30" dirty="0">
                <a:latin typeface="Arial MT"/>
                <a:cs typeface="Arial MT"/>
              </a:rPr>
              <a:t> </a:t>
            </a:r>
            <a:r>
              <a:rPr sz="1500" dirty="0">
                <a:latin typeface="Arial MT"/>
                <a:cs typeface="Arial MT"/>
              </a:rPr>
              <a:t>s</a:t>
            </a:r>
            <a:r>
              <a:rPr sz="1500" spc="-5" dirty="0">
                <a:latin typeface="Arial MT"/>
                <a:cs typeface="Arial MT"/>
              </a:rPr>
              <a:t>a</a:t>
            </a:r>
            <a:r>
              <a:rPr sz="1500" dirty="0">
                <a:latin typeface="Arial MT"/>
                <a:cs typeface="Arial MT"/>
              </a:rPr>
              <a:t>t</a:t>
            </a:r>
            <a:r>
              <a:rPr sz="1500" spc="5" dirty="0">
                <a:latin typeface="Arial MT"/>
                <a:cs typeface="Arial MT"/>
              </a:rPr>
              <a:t>u</a:t>
            </a:r>
            <a:r>
              <a:rPr sz="1500" spc="-5" dirty="0">
                <a:latin typeface="Arial MT"/>
                <a:cs typeface="Arial MT"/>
              </a:rPr>
              <a:t>an  </a:t>
            </a:r>
            <a:r>
              <a:rPr sz="1500" dirty="0">
                <a:latin typeface="Arial MT"/>
                <a:cs typeface="Arial MT"/>
              </a:rPr>
              <a:t>pendidikan dalam </a:t>
            </a:r>
            <a:r>
              <a:rPr sz="1500" spc="5" dirty="0">
                <a:latin typeface="Arial MT"/>
                <a:cs typeface="Arial MT"/>
              </a:rPr>
              <a:t> </a:t>
            </a:r>
            <a:r>
              <a:rPr sz="1500" b="1" spc="-5" dirty="0">
                <a:solidFill>
                  <a:srgbClr val="4471C4"/>
                </a:solidFill>
                <a:latin typeface="Arial"/>
                <a:cs typeface="Arial"/>
              </a:rPr>
              <a:t>menangani </a:t>
            </a:r>
            <a:r>
              <a:rPr sz="1500" dirty="0">
                <a:latin typeface="Arial MT"/>
                <a:cs typeface="Arial MT"/>
              </a:rPr>
              <a:t>kasus- </a:t>
            </a:r>
            <a:r>
              <a:rPr sz="1500" spc="5" dirty="0">
                <a:latin typeface="Arial MT"/>
                <a:cs typeface="Arial MT"/>
              </a:rPr>
              <a:t> </a:t>
            </a:r>
            <a:r>
              <a:rPr sz="1500" spc="-5" dirty="0">
                <a:latin typeface="Arial MT"/>
                <a:cs typeface="Arial MT"/>
              </a:rPr>
              <a:t>kasus</a:t>
            </a:r>
            <a:r>
              <a:rPr sz="1500" spc="-45" dirty="0">
                <a:latin typeface="Arial MT"/>
                <a:cs typeface="Arial MT"/>
              </a:rPr>
              <a:t> </a:t>
            </a:r>
            <a:r>
              <a:rPr sz="1500" dirty="0">
                <a:latin typeface="Arial MT"/>
                <a:cs typeface="Arial MT"/>
              </a:rPr>
              <a:t>kekerasan</a:t>
            </a:r>
            <a:endParaRPr sz="1500">
              <a:latin typeface="Arial MT"/>
              <a:cs typeface="Arial MT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5814032" y="1293845"/>
            <a:ext cx="2479675" cy="2233295"/>
            <a:chOff x="5814032" y="1293845"/>
            <a:chExt cx="2479675" cy="2233295"/>
          </a:xfrm>
        </p:grpSpPr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814032" y="1293845"/>
              <a:ext cx="2479603" cy="2232690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5864352" y="1324356"/>
              <a:ext cx="2383790" cy="2129155"/>
            </a:xfrm>
            <a:custGeom>
              <a:avLst/>
              <a:gdLst/>
              <a:ahLst/>
              <a:cxnLst/>
              <a:rect l="l" t="t" r="r" b="b"/>
              <a:pathLst>
                <a:path w="2383790" h="2129154">
                  <a:moveTo>
                    <a:pt x="2383536" y="0"/>
                  </a:moveTo>
                  <a:lnTo>
                    <a:pt x="0" y="0"/>
                  </a:lnTo>
                  <a:lnTo>
                    <a:pt x="0" y="2129028"/>
                  </a:lnTo>
                  <a:lnTo>
                    <a:pt x="2383536" y="2129028"/>
                  </a:lnTo>
                  <a:lnTo>
                    <a:pt x="2383536" y="0"/>
                  </a:lnTo>
                  <a:close/>
                </a:path>
              </a:pathLst>
            </a:custGeom>
            <a:solidFill>
              <a:srgbClr val="DDEA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5864352" y="1324355"/>
            <a:ext cx="2383790" cy="2129155"/>
          </a:xfrm>
          <a:prstGeom prst="rect">
            <a:avLst/>
          </a:prstGeom>
        </p:spPr>
        <p:txBody>
          <a:bodyPr vert="horz" wrap="square" lIns="0" tIns="135890" rIns="0" bIns="0" rtlCol="0">
            <a:spAutoFit/>
          </a:bodyPr>
          <a:lstStyle/>
          <a:p>
            <a:pPr marL="648970" marR="175895" indent="-323850" algn="just">
              <a:lnSpc>
                <a:spcPct val="100000"/>
              </a:lnSpc>
              <a:spcBef>
                <a:spcPts val="1070"/>
              </a:spcBef>
              <a:buChar char="●"/>
              <a:tabLst>
                <a:tab pos="649605" algn="l"/>
              </a:tabLst>
            </a:pPr>
            <a:r>
              <a:rPr sz="1500" spc="-5" dirty="0">
                <a:latin typeface="Arial MT"/>
                <a:cs typeface="Arial MT"/>
              </a:rPr>
              <a:t>Mencakup </a:t>
            </a:r>
            <a:r>
              <a:rPr sz="1500" dirty="0">
                <a:latin typeface="Arial MT"/>
                <a:cs typeface="Arial MT"/>
              </a:rPr>
              <a:t>bentuk </a:t>
            </a:r>
            <a:r>
              <a:rPr sz="1500" spc="-405" dirty="0">
                <a:latin typeface="Arial MT"/>
                <a:cs typeface="Arial MT"/>
              </a:rPr>
              <a:t> </a:t>
            </a:r>
            <a:r>
              <a:rPr sz="1500" dirty="0">
                <a:latin typeface="Arial MT"/>
                <a:cs typeface="Arial MT"/>
              </a:rPr>
              <a:t>&amp; </a:t>
            </a:r>
            <a:r>
              <a:rPr sz="1500" spc="-5" dirty="0">
                <a:latin typeface="Arial MT"/>
                <a:cs typeface="Arial MT"/>
              </a:rPr>
              <a:t>jenis </a:t>
            </a:r>
            <a:r>
              <a:rPr sz="1500" dirty="0">
                <a:latin typeface="Arial MT"/>
                <a:cs typeface="Arial MT"/>
              </a:rPr>
              <a:t>kekerasan </a:t>
            </a:r>
            <a:r>
              <a:rPr sz="1500" spc="-405" dirty="0">
                <a:latin typeface="Arial MT"/>
                <a:cs typeface="Arial MT"/>
              </a:rPr>
              <a:t> </a:t>
            </a:r>
            <a:r>
              <a:rPr sz="1500" spc="-10" dirty="0">
                <a:latin typeface="Arial MT"/>
                <a:cs typeface="Arial MT"/>
              </a:rPr>
              <a:t>yang </a:t>
            </a:r>
            <a:r>
              <a:rPr sz="1500" dirty="0">
                <a:latin typeface="Arial MT"/>
                <a:cs typeface="Arial MT"/>
              </a:rPr>
              <a:t>baru (daring, </a:t>
            </a:r>
            <a:r>
              <a:rPr sz="1500" spc="-409" dirty="0">
                <a:latin typeface="Arial MT"/>
                <a:cs typeface="Arial MT"/>
              </a:rPr>
              <a:t> </a:t>
            </a:r>
            <a:r>
              <a:rPr sz="1500" dirty="0">
                <a:latin typeface="Arial MT"/>
                <a:cs typeface="Arial MT"/>
              </a:rPr>
              <a:t>psikis,</a:t>
            </a:r>
            <a:r>
              <a:rPr sz="1500" spc="-35" dirty="0">
                <a:latin typeface="Arial MT"/>
                <a:cs typeface="Arial MT"/>
              </a:rPr>
              <a:t> </a:t>
            </a:r>
            <a:r>
              <a:rPr sz="1500" spc="-5" dirty="0">
                <a:latin typeface="Arial MT"/>
                <a:cs typeface="Arial MT"/>
              </a:rPr>
              <a:t>dll)</a:t>
            </a:r>
            <a:endParaRPr sz="15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Arial MT"/>
              <a:buChar char="●"/>
            </a:pPr>
            <a:endParaRPr sz="1550">
              <a:latin typeface="Arial MT"/>
              <a:cs typeface="Arial MT"/>
            </a:endParaRPr>
          </a:p>
          <a:p>
            <a:pPr marL="648970" marR="598805" indent="-323850">
              <a:lnSpc>
                <a:spcPct val="100000"/>
              </a:lnSpc>
              <a:buChar char="●"/>
              <a:tabLst>
                <a:tab pos="648970" algn="l"/>
                <a:tab pos="649605" algn="l"/>
              </a:tabLst>
            </a:pPr>
            <a:r>
              <a:rPr sz="1500" spc="-5" dirty="0">
                <a:latin typeface="Arial MT"/>
                <a:cs typeface="Arial MT"/>
              </a:rPr>
              <a:t>Ber</a:t>
            </a:r>
            <a:r>
              <a:rPr sz="1500" dirty="0">
                <a:latin typeface="Arial MT"/>
                <a:cs typeface="Arial MT"/>
              </a:rPr>
              <a:t>p</a:t>
            </a:r>
            <a:r>
              <a:rPr sz="1500" spc="-5" dirty="0">
                <a:latin typeface="Arial MT"/>
                <a:cs typeface="Arial MT"/>
              </a:rPr>
              <a:t>e</a:t>
            </a:r>
            <a:r>
              <a:rPr sz="1500" dirty="0">
                <a:latin typeface="Arial MT"/>
                <a:cs typeface="Arial MT"/>
              </a:rPr>
              <a:t>r</a:t>
            </a:r>
            <a:r>
              <a:rPr sz="1500" spc="5" dirty="0">
                <a:latin typeface="Arial MT"/>
                <a:cs typeface="Arial MT"/>
              </a:rPr>
              <a:t>s</a:t>
            </a:r>
            <a:r>
              <a:rPr sz="1500" spc="-5" dirty="0">
                <a:latin typeface="Arial MT"/>
                <a:cs typeface="Arial MT"/>
              </a:rPr>
              <a:t>pe</a:t>
            </a:r>
            <a:r>
              <a:rPr sz="1500" dirty="0">
                <a:latin typeface="Arial MT"/>
                <a:cs typeface="Arial MT"/>
              </a:rPr>
              <a:t>ktif  korban</a:t>
            </a:r>
            <a:endParaRPr sz="1500">
              <a:latin typeface="Arial MT"/>
              <a:cs typeface="Arial MT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640080" y="2750820"/>
            <a:ext cx="7607934" cy="1632585"/>
            <a:chOff x="640080" y="2750820"/>
            <a:chExt cx="7607934" cy="1632585"/>
          </a:xfrm>
        </p:grpSpPr>
        <p:sp>
          <p:nvSpPr>
            <p:cNvPr id="16" name="object 16"/>
            <p:cNvSpPr/>
            <p:nvPr/>
          </p:nvSpPr>
          <p:spPr>
            <a:xfrm>
              <a:off x="2279904" y="2750819"/>
              <a:ext cx="3122930" cy="645160"/>
            </a:xfrm>
            <a:custGeom>
              <a:avLst/>
              <a:gdLst/>
              <a:ahLst/>
              <a:cxnLst/>
              <a:rect l="l" t="t" r="r" b="b"/>
              <a:pathLst>
                <a:path w="3122929" h="645160">
                  <a:moveTo>
                    <a:pt x="577596" y="239649"/>
                  </a:moveTo>
                  <a:lnTo>
                    <a:pt x="559943" y="193929"/>
                  </a:lnTo>
                  <a:lnTo>
                    <a:pt x="469265" y="96520"/>
                  </a:lnTo>
                  <a:lnTo>
                    <a:pt x="469265" y="308610"/>
                  </a:lnTo>
                  <a:lnTo>
                    <a:pt x="466432" y="323748"/>
                  </a:lnTo>
                  <a:lnTo>
                    <a:pt x="458698" y="336092"/>
                  </a:lnTo>
                  <a:lnTo>
                    <a:pt x="447243" y="344424"/>
                  </a:lnTo>
                  <a:lnTo>
                    <a:pt x="433197" y="347472"/>
                  </a:lnTo>
                  <a:lnTo>
                    <a:pt x="421132" y="347472"/>
                  </a:lnTo>
                  <a:lnTo>
                    <a:pt x="421132" y="393319"/>
                  </a:lnTo>
                  <a:lnTo>
                    <a:pt x="415798" y="399161"/>
                  </a:lnTo>
                  <a:lnTo>
                    <a:pt x="402463" y="399161"/>
                  </a:lnTo>
                  <a:lnTo>
                    <a:pt x="397129" y="393319"/>
                  </a:lnTo>
                  <a:lnTo>
                    <a:pt x="397129" y="275717"/>
                  </a:lnTo>
                  <a:lnTo>
                    <a:pt x="402463" y="269875"/>
                  </a:lnTo>
                  <a:lnTo>
                    <a:pt x="433197" y="269875"/>
                  </a:lnTo>
                  <a:lnTo>
                    <a:pt x="447243" y="272935"/>
                  </a:lnTo>
                  <a:lnTo>
                    <a:pt x="458698" y="281241"/>
                  </a:lnTo>
                  <a:lnTo>
                    <a:pt x="466432" y="293560"/>
                  </a:lnTo>
                  <a:lnTo>
                    <a:pt x="469265" y="308610"/>
                  </a:lnTo>
                  <a:lnTo>
                    <a:pt x="469265" y="96520"/>
                  </a:lnTo>
                  <a:lnTo>
                    <a:pt x="419735" y="43307"/>
                  </a:lnTo>
                  <a:lnTo>
                    <a:pt x="377190" y="24384"/>
                  </a:lnTo>
                  <a:lnTo>
                    <a:pt x="372999" y="24384"/>
                  </a:lnTo>
                  <a:lnTo>
                    <a:pt x="372999" y="308610"/>
                  </a:lnTo>
                  <a:lnTo>
                    <a:pt x="372999" y="360299"/>
                  </a:lnTo>
                  <a:lnTo>
                    <a:pt x="370166" y="375437"/>
                  </a:lnTo>
                  <a:lnTo>
                    <a:pt x="362432" y="387781"/>
                  </a:lnTo>
                  <a:lnTo>
                    <a:pt x="350977" y="396113"/>
                  </a:lnTo>
                  <a:lnTo>
                    <a:pt x="336931" y="399161"/>
                  </a:lnTo>
                  <a:lnTo>
                    <a:pt x="322872" y="396113"/>
                  </a:lnTo>
                  <a:lnTo>
                    <a:pt x="311416" y="387781"/>
                  </a:lnTo>
                  <a:lnTo>
                    <a:pt x="303682" y="375437"/>
                  </a:lnTo>
                  <a:lnTo>
                    <a:pt x="300863" y="360299"/>
                  </a:lnTo>
                  <a:lnTo>
                    <a:pt x="300863" y="308610"/>
                  </a:lnTo>
                  <a:lnTo>
                    <a:pt x="303682" y="293560"/>
                  </a:lnTo>
                  <a:lnTo>
                    <a:pt x="311416" y="281241"/>
                  </a:lnTo>
                  <a:lnTo>
                    <a:pt x="322872" y="272935"/>
                  </a:lnTo>
                  <a:lnTo>
                    <a:pt x="336931" y="269875"/>
                  </a:lnTo>
                  <a:lnTo>
                    <a:pt x="350977" y="272935"/>
                  </a:lnTo>
                  <a:lnTo>
                    <a:pt x="362432" y="281241"/>
                  </a:lnTo>
                  <a:lnTo>
                    <a:pt x="370166" y="293560"/>
                  </a:lnTo>
                  <a:lnTo>
                    <a:pt x="372999" y="308610"/>
                  </a:lnTo>
                  <a:lnTo>
                    <a:pt x="372999" y="24384"/>
                  </a:lnTo>
                  <a:lnTo>
                    <a:pt x="288798" y="24384"/>
                  </a:lnTo>
                  <a:lnTo>
                    <a:pt x="288798" y="275717"/>
                  </a:lnTo>
                  <a:lnTo>
                    <a:pt x="288798" y="289941"/>
                  </a:lnTo>
                  <a:lnTo>
                    <a:pt x="283464" y="295783"/>
                  </a:lnTo>
                  <a:lnTo>
                    <a:pt x="252730" y="295783"/>
                  </a:lnTo>
                  <a:lnTo>
                    <a:pt x="252730" y="393319"/>
                  </a:lnTo>
                  <a:lnTo>
                    <a:pt x="247269" y="399161"/>
                  </a:lnTo>
                  <a:lnTo>
                    <a:pt x="234061" y="399161"/>
                  </a:lnTo>
                  <a:lnTo>
                    <a:pt x="228600" y="393319"/>
                  </a:lnTo>
                  <a:lnTo>
                    <a:pt x="228600" y="295783"/>
                  </a:lnTo>
                  <a:lnTo>
                    <a:pt x="197866" y="295783"/>
                  </a:lnTo>
                  <a:lnTo>
                    <a:pt x="192532" y="289941"/>
                  </a:lnTo>
                  <a:lnTo>
                    <a:pt x="192532" y="275717"/>
                  </a:lnTo>
                  <a:lnTo>
                    <a:pt x="197866" y="269875"/>
                  </a:lnTo>
                  <a:lnTo>
                    <a:pt x="283464" y="269875"/>
                  </a:lnTo>
                  <a:lnTo>
                    <a:pt x="288798" y="275717"/>
                  </a:lnTo>
                  <a:lnTo>
                    <a:pt x="288798" y="24384"/>
                  </a:lnTo>
                  <a:lnTo>
                    <a:pt x="200406" y="24384"/>
                  </a:lnTo>
                  <a:lnTo>
                    <a:pt x="188607" y="25628"/>
                  </a:lnTo>
                  <a:lnTo>
                    <a:pt x="180467" y="28282"/>
                  </a:lnTo>
                  <a:lnTo>
                    <a:pt x="180467" y="275717"/>
                  </a:lnTo>
                  <a:lnTo>
                    <a:pt x="180467" y="289941"/>
                  </a:lnTo>
                  <a:lnTo>
                    <a:pt x="175133" y="295783"/>
                  </a:lnTo>
                  <a:lnTo>
                    <a:pt x="137795" y="295783"/>
                  </a:lnTo>
                  <a:lnTo>
                    <a:pt x="132334" y="301498"/>
                  </a:lnTo>
                  <a:lnTo>
                    <a:pt x="132334" y="315849"/>
                  </a:lnTo>
                  <a:lnTo>
                    <a:pt x="137795" y="321564"/>
                  </a:lnTo>
                  <a:lnTo>
                    <a:pt x="144399" y="321564"/>
                  </a:lnTo>
                  <a:lnTo>
                    <a:pt x="158445" y="324624"/>
                  </a:lnTo>
                  <a:lnTo>
                    <a:pt x="169900" y="332930"/>
                  </a:lnTo>
                  <a:lnTo>
                    <a:pt x="177634" y="345249"/>
                  </a:lnTo>
                  <a:lnTo>
                    <a:pt x="180467" y="360299"/>
                  </a:lnTo>
                  <a:lnTo>
                    <a:pt x="177634" y="375437"/>
                  </a:lnTo>
                  <a:lnTo>
                    <a:pt x="169900" y="387781"/>
                  </a:lnTo>
                  <a:lnTo>
                    <a:pt x="158445" y="396113"/>
                  </a:lnTo>
                  <a:lnTo>
                    <a:pt x="144399" y="399161"/>
                  </a:lnTo>
                  <a:lnTo>
                    <a:pt x="113665" y="399161"/>
                  </a:lnTo>
                  <a:lnTo>
                    <a:pt x="108331" y="393319"/>
                  </a:lnTo>
                  <a:lnTo>
                    <a:pt x="108331" y="379095"/>
                  </a:lnTo>
                  <a:lnTo>
                    <a:pt x="113665" y="373253"/>
                  </a:lnTo>
                  <a:lnTo>
                    <a:pt x="151003" y="373253"/>
                  </a:lnTo>
                  <a:lnTo>
                    <a:pt x="156464" y="367538"/>
                  </a:lnTo>
                  <a:lnTo>
                    <a:pt x="156464" y="353187"/>
                  </a:lnTo>
                  <a:lnTo>
                    <a:pt x="151003" y="347472"/>
                  </a:lnTo>
                  <a:lnTo>
                    <a:pt x="144399" y="347472"/>
                  </a:lnTo>
                  <a:lnTo>
                    <a:pt x="130340" y="344424"/>
                  </a:lnTo>
                  <a:lnTo>
                    <a:pt x="118884" y="336092"/>
                  </a:lnTo>
                  <a:lnTo>
                    <a:pt x="111150" y="323748"/>
                  </a:lnTo>
                  <a:lnTo>
                    <a:pt x="108331" y="308610"/>
                  </a:lnTo>
                  <a:lnTo>
                    <a:pt x="111150" y="293560"/>
                  </a:lnTo>
                  <a:lnTo>
                    <a:pt x="118884" y="281241"/>
                  </a:lnTo>
                  <a:lnTo>
                    <a:pt x="130340" y="272935"/>
                  </a:lnTo>
                  <a:lnTo>
                    <a:pt x="144399" y="269875"/>
                  </a:lnTo>
                  <a:lnTo>
                    <a:pt x="175133" y="269875"/>
                  </a:lnTo>
                  <a:lnTo>
                    <a:pt x="180467" y="275717"/>
                  </a:lnTo>
                  <a:lnTo>
                    <a:pt x="180467" y="28282"/>
                  </a:lnTo>
                  <a:lnTo>
                    <a:pt x="17653" y="193929"/>
                  </a:lnTo>
                  <a:lnTo>
                    <a:pt x="0" y="239649"/>
                  </a:lnTo>
                  <a:lnTo>
                    <a:pt x="0" y="429387"/>
                  </a:lnTo>
                  <a:lnTo>
                    <a:pt x="17653" y="475107"/>
                  </a:lnTo>
                  <a:lnTo>
                    <a:pt x="157861" y="625729"/>
                  </a:lnTo>
                  <a:lnTo>
                    <a:pt x="200406" y="644652"/>
                  </a:lnTo>
                  <a:lnTo>
                    <a:pt x="377190" y="644652"/>
                  </a:lnTo>
                  <a:lnTo>
                    <a:pt x="419735" y="625729"/>
                  </a:lnTo>
                  <a:lnTo>
                    <a:pt x="559943" y="475107"/>
                  </a:lnTo>
                  <a:lnTo>
                    <a:pt x="577596" y="429387"/>
                  </a:lnTo>
                  <a:lnTo>
                    <a:pt x="577596" y="399161"/>
                  </a:lnTo>
                  <a:lnTo>
                    <a:pt x="577596" y="269875"/>
                  </a:lnTo>
                  <a:lnTo>
                    <a:pt x="577596" y="239649"/>
                  </a:lnTo>
                  <a:close/>
                </a:path>
                <a:path w="3122929" h="645160">
                  <a:moveTo>
                    <a:pt x="3122676" y="88646"/>
                  </a:moveTo>
                  <a:lnTo>
                    <a:pt x="3107829" y="82931"/>
                  </a:lnTo>
                  <a:lnTo>
                    <a:pt x="3045968" y="59105"/>
                  </a:lnTo>
                  <a:lnTo>
                    <a:pt x="3045968" y="142113"/>
                  </a:lnTo>
                  <a:lnTo>
                    <a:pt x="3045968" y="310134"/>
                  </a:lnTo>
                  <a:lnTo>
                    <a:pt x="3043631" y="352399"/>
                  </a:lnTo>
                  <a:lnTo>
                    <a:pt x="3036582" y="388747"/>
                  </a:lnTo>
                  <a:lnTo>
                    <a:pt x="3024695" y="420154"/>
                  </a:lnTo>
                  <a:lnTo>
                    <a:pt x="3007868" y="447548"/>
                  </a:lnTo>
                  <a:lnTo>
                    <a:pt x="2992221" y="443230"/>
                  </a:lnTo>
                  <a:lnTo>
                    <a:pt x="2962224" y="434949"/>
                  </a:lnTo>
                  <a:lnTo>
                    <a:pt x="2915653" y="428129"/>
                  </a:lnTo>
                  <a:lnTo>
                    <a:pt x="2868536" y="427177"/>
                  </a:lnTo>
                  <a:lnTo>
                    <a:pt x="2821292" y="432193"/>
                  </a:lnTo>
                  <a:lnTo>
                    <a:pt x="2774315" y="443230"/>
                  </a:lnTo>
                  <a:lnTo>
                    <a:pt x="2758795" y="416496"/>
                  </a:lnTo>
                  <a:lnTo>
                    <a:pt x="2747810" y="385978"/>
                  </a:lnTo>
                  <a:lnTo>
                    <a:pt x="2741282" y="350812"/>
                  </a:lnTo>
                  <a:lnTo>
                    <a:pt x="2739136" y="310134"/>
                  </a:lnTo>
                  <a:lnTo>
                    <a:pt x="2739136" y="142113"/>
                  </a:lnTo>
                  <a:lnTo>
                    <a:pt x="2892552" y="82931"/>
                  </a:lnTo>
                  <a:lnTo>
                    <a:pt x="3045968" y="142113"/>
                  </a:lnTo>
                  <a:lnTo>
                    <a:pt x="3045968" y="59105"/>
                  </a:lnTo>
                  <a:lnTo>
                    <a:pt x="2892552" y="0"/>
                  </a:lnTo>
                  <a:lnTo>
                    <a:pt x="2662428" y="88646"/>
                  </a:lnTo>
                  <a:lnTo>
                    <a:pt x="2662428" y="310134"/>
                  </a:lnTo>
                  <a:lnTo>
                    <a:pt x="2665768" y="365252"/>
                  </a:lnTo>
                  <a:lnTo>
                    <a:pt x="2675559" y="413080"/>
                  </a:lnTo>
                  <a:lnTo>
                    <a:pt x="2691409" y="454520"/>
                  </a:lnTo>
                  <a:lnTo>
                    <a:pt x="2712936" y="490512"/>
                  </a:lnTo>
                  <a:lnTo>
                    <a:pt x="2739771" y="521931"/>
                  </a:lnTo>
                  <a:lnTo>
                    <a:pt x="2771533" y="549719"/>
                  </a:lnTo>
                  <a:lnTo>
                    <a:pt x="2807830" y="574763"/>
                  </a:lnTo>
                  <a:lnTo>
                    <a:pt x="2848292" y="597979"/>
                  </a:lnTo>
                  <a:lnTo>
                    <a:pt x="2892552" y="620268"/>
                  </a:lnTo>
                  <a:lnTo>
                    <a:pt x="2936798" y="597979"/>
                  </a:lnTo>
                  <a:lnTo>
                    <a:pt x="2977261" y="574763"/>
                  </a:lnTo>
                  <a:lnTo>
                    <a:pt x="3013557" y="549719"/>
                  </a:lnTo>
                  <a:lnTo>
                    <a:pt x="3045320" y="521931"/>
                  </a:lnTo>
                  <a:lnTo>
                    <a:pt x="3072155" y="490512"/>
                  </a:lnTo>
                  <a:lnTo>
                    <a:pt x="3093682" y="454520"/>
                  </a:lnTo>
                  <a:lnTo>
                    <a:pt x="3109531" y="413080"/>
                  </a:lnTo>
                  <a:lnTo>
                    <a:pt x="3119323" y="365252"/>
                  </a:lnTo>
                  <a:lnTo>
                    <a:pt x="3122676" y="310134"/>
                  </a:lnTo>
                  <a:lnTo>
                    <a:pt x="3122676" y="88646"/>
                  </a:lnTo>
                  <a:close/>
                </a:path>
              </a:pathLst>
            </a:custGeom>
            <a:solidFill>
              <a:srgbClr val="002F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056663" y="2906268"/>
              <a:ext cx="230060" cy="231647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7541640" y="2823337"/>
              <a:ext cx="570865" cy="572770"/>
            </a:xfrm>
            <a:custGeom>
              <a:avLst/>
              <a:gdLst/>
              <a:ahLst/>
              <a:cxnLst/>
              <a:rect l="l" t="t" r="r" b="b"/>
              <a:pathLst>
                <a:path w="570865" h="572770">
                  <a:moveTo>
                    <a:pt x="518794" y="0"/>
                  </a:moveTo>
                  <a:lnTo>
                    <a:pt x="51942" y="0"/>
                  </a:lnTo>
                  <a:lnTo>
                    <a:pt x="31718" y="4099"/>
                  </a:lnTo>
                  <a:lnTo>
                    <a:pt x="15208" y="15271"/>
                  </a:lnTo>
                  <a:lnTo>
                    <a:pt x="4079" y="31825"/>
                  </a:lnTo>
                  <a:lnTo>
                    <a:pt x="0" y="52069"/>
                  </a:lnTo>
                  <a:lnTo>
                    <a:pt x="0" y="520192"/>
                  </a:lnTo>
                  <a:lnTo>
                    <a:pt x="4079" y="540436"/>
                  </a:lnTo>
                  <a:lnTo>
                    <a:pt x="15208" y="556990"/>
                  </a:lnTo>
                  <a:lnTo>
                    <a:pt x="31718" y="568162"/>
                  </a:lnTo>
                  <a:lnTo>
                    <a:pt x="51942" y="572262"/>
                  </a:lnTo>
                  <a:lnTo>
                    <a:pt x="431673" y="572262"/>
                  </a:lnTo>
                  <a:lnTo>
                    <a:pt x="434848" y="570738"/>
                  </a:lnTo>
                  <a:lnTo>
                    <a:pt x="437260" y="568451"/>
                  </a:lnTo>
                  <a:lnTo>
                    <a:pt x="477781" y="527812"/>
                  </a:lnTo>
                  <a:lnTo>
                    <a:pt x="441070" y="527812"/>
                  </a:lnTo>
                  <a:lnTo>
                    <a:pt x="441070" y="520192"/>
                  </a:lnTo>
                  <a:lnTo>
                    <a:pt x="135508" y="520192"/>
                  </a:lnTo>
                  <a:lnTo>
                    <a:pt x="129666" y="514350"/>
                  </a:lnTo>
                  <a:lnTo>
                    <a:pt x="129666" y="442213"/>
                  </a:lnTo>
                  <a:lnTo>
                    <a:pt x="57657" y="442213"/>
                  </a:lnTo>
                  <a:lnTo>
                    <a:pt x="51942" y="436371"/>
                  </a:lnTo>
                  <a:lnTo>
                    <a:pt x="51942" y="422020"/>
                  </a:lnTo>
                  <a:lnTo>
                    <a:pt x="57657" y="416179"/>
                  </a:lnTo>
                  <a:lnTo>
                    <a:pt x="129666" y="416179"/>
                  </a:lnTo>
                  <a:lnTo>
                    <a:pt x="129666" y="299085"/>
                  </a:lnTo>
                  <a:lnTo>
                    <a:pt x="57657" y="299085"/>
                  </a:lnTo>
                  <a:lnTo>
                    <a:pt x="51942" y="293369"/>
                  </a:lnTo>
                  <a:lnTo>
                    <a:pt x="51942" y="278892"/>
                  </a:lnTo>
                  <a:lnTo>
                    <a:pt x="57657" y="273176"/>
                  </a:lnTo>
                  <a:lnTo>
                    <a:pt x="129666" y="273176"/>
                  </a:lnTo>
                  <a:lnTo>
                    <a:pt x="129666" y="156082"/>
                  </a:lnTo>
                  <a:lnTo>
                    <a:pt x="57657" y="156082"/>
                  </a:lnTo>
                  <a:lnTo>
                    <a:pt x="51942" y="150240"/>
                  </a:lnTo>
                  <a:lnTo>
                    <a:pt x="51942" y="135889"/>
                  </a:lnTo>
                  <a:lnTo>
                    <a:pt x="57657" y="130048"/>
                  </a:lnTo>
                  <a:lnTo>
                    <a:pt x="129666" y="130048"/>
                  </a:lnTo>
                  <a:lnTo>
                    <a:pt x="129666" y="57912"/>
                  </a:lnTo>
                  <a:lnTo>
                    <a:pt x="135508" y="52069"/>
                  </a:lnTo>
                  <a:lnTo>
                    <a:pt x="570737" y="52069"/>
                  </a:lnTo>
                  <a:lnTo>
                    <a:pt x="566640" y="31825"/>
                  </a:lnTo>
                  <a:lnTo>
                    <a:pt x="555482" y="15271"/>
                  </a:lnTo>
                  <a:lnTo>
                    <a:pt x="538966" y="4099"/>
                  </a:lnTo>
                  <a:lnTo>
                    <a:pt x="518794" y="0"/>
                  </a:lnTo>
                  <a:close/>
                </a:path>
                <a:path w="570865" h="572770">
                  <a:moveTo>
                    <a:pt x="570737" y="52069"/>
                  </a:moveTo>
                  <a:lnTo>
                    <a:pt x="149859" y="52069"/>
                  </a:lnTo>
                  <a:lnTo>
                    <a:pt x="155701" y="57912"/>
                  </a:lnTo>
                  <a:lnTo>
                    <a:pt x="155701" y="130048"/>
                  </a:lnTo>
                  <a:lnTo>
                    <a:pt x="513079" y="130048"/>
                  </a:lnTo>
                  <a:lnTo>
                    <a:pt x="518794" y="135889"/>
                  </a:lnTo>
                  <a:lnTo>
                    <a:pt x="518794" y="150240"/>
                  </a:lnTo>
                  <a:lnTo>
                    <a:pt x="513079" y="156082"/>
                  </a:lnTo>
                  <a:lnTo>
                    <a:pt x="155701" y="156082"/>
                  </a:lnTo>
                  <a:lnTo>
                    <a:pt x="155701" y="273176"/>
                  </a:lnTo>
                  <a:lnTo>
                    <a:pt x="513079" y="273176"/>
                  </a:lnTo>
                  <a:lnTo>
                    <a:pt x="518794" y="278892"/>
                  </a:lnTo>
                  <a:lnTo>
                    <a:pt x="518794" y="293369"/>
                  </a:lnTo>
                  <a:lnTo>
                    <a:pt x="513079" y="299085"/>
                  </a:lnTo>
                  <a:lnTo>
                    <a:pt x="155701" y="299085"/>
                  </a:lnTo>
                  <a:lnTo>
                    <a:pt x="155701" y="416179"/>
                  </a:lnTo>
                  <a:lnTo>
                    <a:pt x="383285" y="416179"/>
                  </a:lnTo>
                  <a:lnTo>
                    <a:pt x="389127" y="422020"/>
                  </a:lnTo>
                  <a:lnTo>
                    <a:pt x="389127" y="436371"/>
                  </a:lnTo>
                  <a:lnTo>
                    <a:pt x="383285" y="442213"/>
                  </a:lnTo>
                  <a:lnTo>
                    <a:pt x="526414" y="442213"/>
                  </a:lnTo>
                  <a:lnTo>
                    <a:pt x="441070" y="527812"/>
                  </a:lnTo>
                  <a:lnTo>
                    <a:pt x="477781" y="527812"/>
                  </a:lnTo>
                  <a:lnTo>
                    <a:pt x="566927" y="438404"/>
                  </a:lnTo>
                  <a:lnTo>
                    <a:pt x="569213" y="435990"/>
                  </a:lnTo>
                  <a:lnTo>
                    <a:pt x="570737" y="432815"/>
                  </a:lnTo>
                  <a:lnTo>
                    <a:pt x="570737" y="52069"/>
                  </a:lnTo>
                  <a:close/>
                </a:path>
                <a:path w="570865" h="572770">
                  <a:moveTo>
                    <a:pt x="466978" y="442213"/>
                  </a:moveTo>
                  <a:lnTo>
                    <a:pt x="155701" y="442213"/>
                  </a:lnTo>
                  <a:lnTo>
                    <a:pt x="155701" y="514350"/>
                  </a:lnTo>
                  <a:lnTo>
                    <a:pt x="149859" y="520192"/>
                  </a:lnTo>
                  <a:lnTo>
                    <a:pt x="441070" y="520192"/>
                  </a:lnTo>
                  <a:lnTo>
                    <a:pt x="441070" y="468249"/>
                  </a:lnTo>
                  <a:lnTo>
                    <a:pt x="443101" y="458126"/>
                  </a:lnTo>
                  <a:lnTo>
                    <a:pt x="448643" y="449849"/>
                  </a:lnTo>
                  <a:lnTo>
                    <a:pt x="456876" y="444263"/>
                  </a:lnTo>
                  <a:lnTo>
                    <a:pt x="466978" y="442213"/>
                  </a:lnTo>
                  <a:close/>
                </a:path>
              </a:pathLst>
            </a:custGeom>
            <a:solidFill>
              <a:srgbClr val="002F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116330" y="3507486"/>
              <a:ext cx="6606540" cy="302260"/>
            </a:xfrm>
            <a:custGeom>
              <a:avLst/>
              <a:gdLst/>
              <a:ahLst/>
              <a:cxnLst/>
              <a:rect l="l" t="t" r="r" b="b"/>
              <a:pathLst>
                <a:path w="6606540" h="302260">
                  <a:moveTo>
                    <a:pt x="6606540" y="0"/>
                  </a:moveTo>
                  <a:lnTo>
                    <a:pt x="6606540" y="58721"/>
                  </a:lnTo>
                  <a:lnTo>
                    <a:pt x="6606540" y="106680"/>
                  </a:lnTo>
                  <a:lnTo>
                    <a:pt x="6606540" y="139017"/>
                  </a:lnTo>
                  <a:lnTo>
                    <a:pt x="6606540" y="150875"/>
                  </a:lnTo>
                  <a:lnTo>
                    <a:pt x="3302507" y="150875"/>
                  </a:lnTo>
                  <a:lnTo>
                    <a:pt x="3302507" y="162734"/>
                  </a:lnTo>
                  <a:lnTo>
                    <a:pt x="3302507" y="195072"/>
                  </a:lnTo>
                  <a:lnTo>
                    <a:pt x="3302507" y="243030"/>
                  </a:lnTo>
                  <a:lnTo>
                    <a:pt x="3302507" y="301751"/>
                  </a:lnTo>
                  <a:lnTo>
                    <a:pt x="3302507" y="243030"/>
                  </a:lnTo>
                  <a:lnTo>
                    <a:pt x="3302507" y="195071"/>
                  </a:lnTo>
                  <a:lnTo>
                    <a:pt x="3302507" y="162734"/>
                  </a:lnTo>
                  <a:lnTo>
                    <a:pt x="3302507" y="150875"/>
                  </a:lnTo>
                  <a:lnTo>
                    <a:pt x="0" y="150875"/>
                  </a:lnTo>
                  <a:lnTo>
                    <a:pt x="0" y="139017"/>
                  </a:lnTo>
                  <a:lnTo>
                    <a:pt x="0" y="106679"/>
                  </a:lnTo>
                  <a:lnTo>
                    <a:pt x="0" y="58721"/>
                  </a:lnTo>
                  <a:lnTo>
                    <a:pt x="0" y="0"/>
                  </a:lnTo>
                </a:path>
              </a:pathLst>
            </a:custGeom>
            <a:ln w="28575">
              <a:solidFill>
                <a:srgbClr val="07376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640080" y="3811524"/>
              <a:ext cx="7607934" cy="571500"/>
            </a:xfrm>
            <a:custGeom>
              <a:avLst/>
              <a:gdLst/>
              <a:ahLst/>
              <a:cxnLst/>
              <a:rect l="l" t="t" r="r" b="b"/>
              <a:pathLst>
                <a:path w="7607934" h="571500">
                  <a:moveTo>
                    <a:pt x="7512558" y="0"/>
                  </a:moveTo>
                  <a:lnTo>
                    <a:pt x="95250" y="0"/>
                  </a:lnTo>
                  <a:lnTo>
                    <a:pt x="58175" y="7489"/>
                  </a:lnTo>
                  <a:lnTo>
                    <a:pt x="27898" y="27908"/>
                  </a:lnTo>
                  <a:lnTo>
                    <a:pt x="7485" y="58185"/>
                  </a:lnTo>
                  <a:lnTo>
                    <a:pt x="0" y="95250"/>
                  </a:lnTo>
                  <a:lnTo>
                    <a:pt x="0" y="476250"/>
                  </a:lnTo>
                  <a:lnTo>
                    <a:pt x="7485" y="513324"/>
                  </a:lnTo>
                  <a:lnTo>
                    <a:pt x="27898" y="543601"/>
                  </a:lnTo>
                  <a:lnTo>
                    <a:pt x="58175" y="564014"/>
                  </a:lnTo>
                  <a:lnTo>
                    <a:pt x="95250" y="571499"/>
                  </a:lnTo>
                  <a:lnTo>
                    <a:pt x="7512558" y="571499"/>
                  </a:lnTo>
                  <a:lnTo>
                    <a:pt x="7549622" y="564014"/>
                  </a:lnTo>
                  <a:lnTo>
                    <a:pt x="7579899" y="543601"/>
                  </a:lnTo>
                  <a:lnTo>
                    <a:pt x="7600318" y="513324"/>
                  </a:lnTo>
                  <a:lnTo>
                    <a:pt x="7607808" y="476250"/>
                  </a:lnTo>
                  <a:lnTo>
                    <a:pt x="7607808" y="95250"/>
                  </a:lnTo>
                  <a:lnTo>
                    <a:pt x="7600318" y="58185"/>
                  </a:lnTo>
                  <a:lnTo>
                    <a:pt x="7579899" y="27908"/>
                  </a:lnTo>
                  <a:lnTo>
                    <a:pt x="7549622" y="7489"/>
                  </a:lnTo>
                  <a:lnTo>
                    <a:pt x="7512558" y="0"/>
                  </a:lnTo>
                  <a:close/>
                </a:path>
              </a:pathLst>
            </a:custGeom>
            <a:solidFill>
              <a:srgbClr val="0A529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88087" rIns="0" bIns="0" rtlCol="0">
            <a:spAutoFit/>
          </a:bodyPr>
          <a:lstStyle/>
          <a:p>
            <a:pPr marL="213995" marR="5080">
              <a:lnSpc>
                <a:spcPts val="2050"/>
              </a:lnSpc>
              <a:spcBef>
                <a:spcPts val="355"/>
              </a:spcBef>
            </a:pPr>
            <a:r>
              <a:rPr sz="1900" spc="-5" dirty="0"/>
              <a:t>Untuk</a:t>
            </a:r>
            <a:r>
              <a:rPr sz="1900" spc="25" dirty="0"/>
              <a:t> </a:t>
            </a:r>
            <a:r>
              <a:rPr sz="1900" dirty="0"/>
              <a:t>itu, </a:t>
            </a:r>
            <a:r>
              <a:rPr sz="1900" spc="-5" dirty="0"/>
              <a:t>beberapa</a:t>
            </a:r>
            <a:r>
              <a:rPr sz="1900" spc="35" dirty="0"/>
              <a:t> </a:t>
            </a:r>
            <a:r>
              <a:rPr sz="1900" spc="-5" dirty="0"/>
              <a:t>tahun</a:t>
            </a:r>
            <a:r>
              <a:rPr sz="1900" spc="15" dirty="0"/>
              <a:t> </a:t>
            </a:r>
            <a:r>
              <a:rPr sz="1900" spc="-5" dirty="0"/>
              <a:t>terakhir</a:t>
            </a:r>
            <a:r>
              <a:rPr sz="1900" spc="30" dirty="0"/>
              <a:t> </a:t>
            </a:r>
            <a:r>
              <a:rPr sz="1900" spc="-5" dirty="0"/>
              <a:t>kami</a:t>
            </a:r>
            <a:r>
              <a:rPr sz="1900" spc="20" dirty="0"/>
              <a:t> </a:t>
            </a:r>
            <a:r>
              <a:rPr sz="1900" spc="-5" dirty="0"/>
              <a:t>melibatkan</a:t>
            </a:r>
            <a:r>
              <a:rPr sz="1900" spc="35" dirty="0"/>
              <a:t> </a:t>
            </a:r>
            <a:r>
              <a:rPr sz="1900" spc="-5" dirty="0"/>
              <a:t>berbagai</a:t>
            </a:r>
            <a:r>
              <a:rPr sz="1900" spc="25" dirty="0"/>
              <a:t> </a:t>
            </a:r>
            <a:r>
              <a:rPr sz="1900" spc="-5" dirty="0"/>
              <a:t>pihak</a:t>
            </a:r>
            <a:r>
              <a:rPr sz="1900" spc="20" dirty="0"/>
              <a:t> </a:t>
            </a:r>
            <a:r>
              <a:rPr sz="1900" spc="-5" dirty="0"/>
              <a:t>untuk </a:t>
            </a:r>
            <a:r>
              <a:rPr sz="1900" spc="-509" dirty="0"/>
              <a:t> </a:t>
            </a:r>
            <a:r>
              <a:rPr sz="1900" spc="-5" dirty="0"/>
              <a:t>merancang</a:t>
            </a:r>
            <a:r>
              <a:rPr sz="1900" spc="35" dirty="0"/>
              <a:t> </a:t>
            </a:r>
            <a:r>
              <a:rPr sz="1900" spc="-5" dirty="0"/>
              <a:t>sebuah</a:t>
            </a:r>
            <a:r>
              <a:rPr sz="1900" spc="20" dirty="0"/>
              <a:t> </a:t>
            </a:r>
            <a:r>
              <a:rPr sz="1900" spc="-5" dirty="0"/>
              <a:t>regulasi</a:t>
            </a:r>
            <a:r>
              <a:rPr sz="1900" spc="20" dirty="0"/>
              <a:t> </a:t>
            </a:r>
            <a:r>
              <a:rPr sz="1900" spc="-10" dirty="0"/>
              <a:t>yang</a:t>
            </a:r>
            <a:r>
              <a:rPr sz="1900" spc="25" dirty="0"/>
              <a:t> </a:t>
            </a:r>
            <a:r>
              <a:rPr sz="1900" spc="-5" dirty="0"/>
              <a:t>menyeluruh</a:t>
            </a:r>
            <a:r>
              <a:rPr sz="1900" spc="55" dirty="0"/>
              <a:t> </a:t>
            </a:r>
            <a:r>
              <a:rPr sz="1900" spc="-5" dirty="0"/>
              <a:t>untuk</a:t>
            </a:r>
            <a:r>
              <a:rPr sz="1900" dirty="0"/>
              <a:t> </a:t>
            </a:r>
            <a:r>
              <a:rPr sz="1900" spc="-5" dirty="0"/>
              <a:t>mencegah</a:t>
            </a:r>
            <a:r>
              <a:rPr sz="1900" spc="30" dirty="0"/>
              <a:t> </a:t>
            </a:r>
            <a:r>
              <a:rPr sz="1900" spc="-5" dirty="0"/>
              <a:t>dan </a:t>
            </a:r>
            <a:r>
              <a:rPr sz="1900" dirty="0"/>
              <a:t> </a:t>
            </a:r>
            <a:r>
              <a:rPr sz="1900" spc="-5" dirty="0"/>
              <a:t>menangani</a:t>
            </a:r>
            <a:r>
              <a:rPr sz="1900" spc="10" dirty="0"/>
              <a:t> </a:t>
            </a:r>
            <a:r>
              <a:rPr sz="1900" spc="-5" dirty="0"/>
              <a:t>kekerasan</a:t>
            </a:r>
            <a:r>
              <a:rPr sz="1900" spc="45" dirty="0"/>
              <a:t> </a:t>
            </a:r>
            <a:r>
              <a:rPr sz="1900" spc="-5" dirty="0"/>
              <a:t>di satuan</a:t>
            </a:r>
            <a:r>
              <a:rPr sz="1900" spc="15" dirty="0"/>
              <a:t> </a:t>
            </a:r>
            <a:r>
              <a:rPr sz="1900" dirty="0"/>
              <a:t>pendidikan</a:t>
            </a:r>
            <a:endParaRPr sz="1900"/>
          </a:p>
        </p:txBody>
      </p:sp>
      <p:sp>
        <p:nvSpPr>
          <p:cNvPr id="23" name="object 23"/>
          <p:cNvSpPr txBox="1"/>
          <p:nvPr/>
        </p:nvSpPr>
        <p:spPr>
          <a:xfrm>
            <a:off x="304901" y="4873707"/>
            <a:ext cx="1337310" cy="153670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900" spc="-5" dirty="0">
                <a:solidFill>
                  <a:srgbClr val="FFFFFF"/>
                </a:solidFill>
                <a:latin typeface="Arial MT"/>
                <a:cs typeface="Arial MT"/>
              </a:rPr>
              <a:t>#MerdekaBeragamSetara</a:t>
            </a:r>
            <a:endParaRPr sz="900">
              <a:latin typeface="Arial MT"/>
              <a:cs typeface="Arial MT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970270" y="4880782"/>
            <a:ext cx="2730500" cy="139700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Kementerian 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Pendidikan,</a:t>
            </a:r>
            <a:r>
              <a:rPr sz="8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Kebudayaan,</a:t>
            </a:r>
            <a:r>
              <a:rPr sz="800" spc="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Riset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 dan</a:t>
            </a:r>
            <a:r>
              <a:rPr sz="8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Teknologi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874506" y="4878039"/>
            <a:ext cx="189865" cy="139700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7</a:t>
            </a:fld>
            <a:endParaRPr sz="800">
              <a:latin typeface="Arial MT"/>
              <a:cs typeface="Arial MT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18261" y="3866489"/>
            <a:ext cx="8248015" cy="8547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388620" algn="ctr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solidFill>
                  <a:srgbClr val="FFFFFF"/>
                </a:solidFill>
                <a:latin typeface="Arial"/>
                <a:cs typeface="Arial"/>
              </a:rPr>
              <a:t>Permendikbudristek</a:t>
            </a:r>
            <a:r>
              <a:rPr sz="1400" b="1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46/2023</a:t>
            </a:r>
            <a:r>
              <a:rPr sz="1400" b="1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Arial"/>
                <a:cs typeface="Arial"/>
              </a:rPr>
              <a:t>tentang</a:t>
            </a:r>
            <a:endParaRPr sz="1400">
              <a:latin typeface="Arial"/>
              <a:cs typeface="Arial"/>
            </a:endParaRPr>
          </a:p>
          <a:p>
            <a:pPr marR="391160" algn="ctr">
              <a:lnSpc>
                <a:spcPct val="100000"/>
              </a:lnSpc>
              <a:spcBef>
                <a:spcPts val="5"/>
              </a:spcBef>
            </a:pPr>
            <a:r>
              <a:rPr sz="1400" dirty="0">
                <a:solidFill>
                  <a:srgbClr val="FFFFFF"/>
                </a:solidFill>
                <a:latin typeface="Arial MT"/>
                <a:cs typeface="Arial MT"/>
              </a:rPr>
              <a:t>Pencegahan</a:t>
            </a:r>
            <a:r>
              <a:rPr sz="1400" spc="-6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FFFF"/>
                </a:solidFill>
                <a:latin typeface="Arial MT"/>
                <a:cs typeface="Arial MT"/>
              </a:rPr>
              <a:t>dan</a:t>
            </a:r>
            <a:r>
              <a:rPr sz="1400" spc="-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FFFF"/>
                </a:solidFill>
                <a:latin typeface="Arial MT"/>
                <a:cs typeface="Arial MT"/>
              </a:rPr>
              <a:t>Penanganan</a:t>
            </a:r>
            <a:r>
              <a:rPr sz="1400" spc="-4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FFFF"/>
                </a:solidFill>
                <a:latin typeface="Arial MT"/>
                <a:cs typeface="Arial MT"/>
              </a:rPr>
              <a:t>Kekerasan</a:t>
            </a:r>
            <a:r>
              <a:rPr sz="1400" spc="-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FFFF"/>
                </a:solidFill>
                <a:latin typeface="Arial MT"/>
                <a:cs typeface="Arial MT"/>
              </a:rPr>
              <a:t>di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FFFF"/>
                </a:solidFill>
                <a:latin typeface="Arial MT"/>
                <a:cs typeface="Arial MT"/>
              </a:rPr>
              <a:t>Lingkungan</a:t>
            </a:r>
            <a:r>
              <a:rPr sz="1400" spc="-4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FFFF"/>
                </a:solidFill>
                <a:latin typeface="Arial MT"/>
                <a:cs typeface="Arial MT"/>
              </a:rPr>
              <a:t>Satuan</a:t>
            </a:r>
            <a:r>
              <a:rPr sz="1400" spc="-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FFFF"/>
                </a:solidFill>
                <a:latin typeface="Arial MT"/>
                <a:cs typeface="Arial MT"/>
              </a:rPr>
              <a:t>Pendidikan</a:t>
            </a:r>
            <a:r>
              <a:rPr sz="1400" spc="-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FFFF"/>
                </a:solidFill>
                <a:latin typeface="Arial MT"/>
                <a:cs typeface="Arial MT"/>
              </a:rPr>
              <a:t>(PPKSP)</a:t>
            </a:r>
            <a:endParaRPr sz="14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4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sz="1200" dirty="0">
                <a:latin typeface="Arial MT"/>
                <a:cs typeface="Arial MT"/>
              </a:rPr>
              <a:t>*satuan </a:t>
            </a:r>
            <a:r>
              <a:rPr sz="1200" spc="-5" dirty="0">
                <a:latin typeface="Arial MT"/>
                <a:cs typeface="Arial MT"/>
              </a:rPr>
              <a:t>pendidikan</a:t>
            </a:r>
            <a:r>
              <a:rPr sz="1200" spc="-30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termasuk</a:t>
            </a:r>
            <a:r>
              <a:rPr sz="1200" spc="-1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pendidikan</a:t>
            </a:r>
            <a:r>
              <a:rPr sz="1200" spc="-2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anak</a:t>
            </a:r>
            <a:r>
              <a:rPr sz="1200" spc="-1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usia dini, dasar, dan</a:t>
            </a:r>
            <a:r>
              <a:rPr sz="1200" spc="-1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menengah</a:t>
            </a:r>
            <a:r>
              <a:rPr sz="1200" spc="-3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pada</a:t>
            </a:r>
            <a:r>
              <a:rPr sz="1200" spc="-1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jalur</a:t>
            </a:r>
            <a:r>
              <a:rPr sz="120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pendidikan</a:t>
            </a:r>
            <a:r>
              <a:rPr sz="1200" spc="-35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formal</a:t>
            </a:r>
            <a:r>
              <a:rPr sz="1200" spc="-3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dan nonformal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970270" y="4871110"/>
            <a:ext cx="2730500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Kementerian 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Pendidikan,</a:t>
            </a:r>
            <a:r>
              <a:rPr sz="8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Kebudayaan,</a:t>
            </a:r>
            <a:r>
              <a:rPr sz="800" spc="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Riset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 dan</a:t>
            </a:r>
            <a:r>
              <a:rPr sz="8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Teknologi</a:t>
            </a:r>
            <a:endParaRPr sz="800">
              <a:latin typeface="Arial MT"/>
              <a:cs typeface="Arial M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94020" y="4797552"/>
            <a:ext cx="414527" cy="29260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899906" y="4868367"/>
            <a:ext cx="138430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11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278379" y="1074419"/>
            <a:ext cx="4622800" cy="760730"/>
          </a:xfrm>
          <a:prstGeom prst="rect">
            <a:avLst/>
          </a:prstGeom>
          <a:solidFill>
            <a:srgbClr val="DDEAF6"/>
          </a:solidFill>
        </p:spPr>
        <p:txBody>
          <a:bodyPr vert="horz" wrap="square" lIns="0" tIns="68580" rIns="0" bIns="0" rtlCol="0">
            <a:spAutoFit/>
          </a:bodyPr>
          <a:lstStyle/>
          <a:p>
            <a:pPr marL="208279">
              <a:lnSpc>
                <a:spcPct val="100000"/>
              </a:lnSpc>
              <a:spcBef>
                <a:spcPts val="540"/>
              </a:spcBef>
            </a:pPr>
            <a:r>
              <a:rPr sz="1200" b="1" spc="-5" dirty="0">
                <a:solidFill>
                  <a:srgbClr val="001F5F"/>
                </a:solidFill>
                <a:latin typeface="Arial"/>
                <a:cs typeface="Arial"/>
              </a:rPr>
              <a:t>UU</a:t>
            </a:r>
            <a:r>
              <a:rPr sz="1200" b="1" spc="-1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200" b="1" spc="-5" dirty="0">
                <a:solidFill>
                  <a:srgbClr val="001F5F"/>
                </a:solidFill>
                <a:latin typeface="Arial"/>
                <a:cs typeface="Arial"/>
              </a:rPr>
              <a:t>PA (Perlindungan</a:t>
            </a:r>
            <a:r>
              <a:rPr sz="1200" b="1" spc="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001F5F"/>
                </a:solidFill>
                <a:latin typeface="Arial"/>
                <a:cs typeface="Arial"/>
              </a:rPr>
              <a:t>Anak)</a:t>
            </a:r>
            <a:endParaRPr sz="1200">
              <a:latin typeface="Arial"/>
              <a:cs typeface="Arial"/>
            </a:endParaRPr>
          </a:p>
          <a:p>
            <a:pPr marL="335915">
              <a:lnSpc>
                <a:spcPct val="100000"/>
              </a:lnSpc>
              <a:spcBef>
                <a:spcPts val="890"/>
              </a:spcBef>
            </a:pPr>
            <a:r>
              <a:rPr sz="1200" dirty="0">
                <a:latin typeface="Arial MT"/>
                <a:cs typeface="Arial MT"/>
              </a:rPr>
              <a:t>Membantu</a:t>
            </a:r>
            <a:r>
              <a:rPr sz="1200" spc="-40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korban</a:t>
            </a:r>
            <a:r>
              <a:rPr sz="1200" spc="-40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kekerasan</a:t>
            </a:r>
            <a:r>
              <a:rPr sz="1200" spc="-40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di</a:t>
            </a:r>
            <a:r>
              <a:rPr sz="1200" spc="-1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bawah</a:t>
            </a:r>
            <a:r>
              <a:rPr sz="1200" spc="-25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usia</a:t>
            </a:r>
            <a:r>
              <a:rPr sz="1200" spc="-25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18</a:t>
            </a:r>
            <a:r>
              <a:rPr sz="1200" spc="-10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tahun</a:t>
            </a:r>
            <a:r>
              <a:rPr sz="1200" spc="-40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di</a:t>
            </a:r>
            <a:endParaRPr sz="1200">
              <a:latin typeface="Arial MT"/>
              <a:cs typeface="Arial MT"/>
            </a:endParaRPr>
          </a:p>
          <a:p>
            <a:pPr marL="335915">
              <a:lnSpc>
                <a:spcPct val="100000"/>
              </a:lnSpc>
            </a:pPr>
            <a:r>
              <a:rPr sz="1200" dirty="0">
                <a:latin typeface="Arial MT"/>
                <a:cs typeface="Arial MT"/>
              </a:rPr>
              <a:t>semua</a:t>
            </a:r>
            <a:r>
              <a:rPr sz="1200" spc="-70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lokasi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286000" y="1906523"/>
            <a:ext cx="4638040" cy="832485"/>
          </a:xfrm>
          <a:prstGeom prst="rect">
            <a:avLst/>
          </a:prstGeom>
          <a:solidFill>
            <a:srgbClr val="DDEAF6"/>
          </a:solidFill>
        </p:spPr>
        <p:txBody>
          <a:bodyPr vert="horz" wrap="square" lIns="0" tIns="72390" rIns="0" bIns="0" rtlCol="0">
            <a:spAutoFit/>
          </a:bodyPr>
          <a:lstStyle/>
          <a:p>
            <a:pPr marL="259079">
              <a:lnSpc>
                <a:spcPct val="100000"/>
              </a:lnSpc>
              <a:spcBef>
                <a:spcPts val="570"/>
              </a:spcBef>
            </a:pPr>
            <a:r>
              <a:rPr sz="1200" b="1" dirty="0">
                <a:solidFill>
                  <a:srgbClr val="001F5F"/>
                </a:solidFill>
                <a:latin typeface="Arial"/>
                <a:cs typeface="Arial"/>
              </a:rPr>
              <a:t>PP</a:t>
            </a:r>
            <a:r>
              <a:rPr sz="1200" b="1" spc="-2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001F5F"/>
                </a:solidFill>
                <a:latin typeface="Arial"/>
                <a:cs typeface="Arial"/>
              </a:rPr>
              <a:t>Perlindungan </a:t>
            </a:r>
            <a:r>
              <a:rPr sz="1200" b="1" spc="-5" dirty="0">
                <a:solidFill>
                  <a:srgbClr val="001F5F"/>
                </a:solidFill>
                <a:latin typeface="Arial"/>
                <a:cs typeface="Arial"/>
              </a:rPr>
              <a:t>Khusus</a:t>
            </a:r>
            <a:r>
              <a:rPr sz="1200" b="1" spc="-1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001F5F"/>
                </a:solidFill>
                <a:latin typeface="Arial"/>
                <a:cs typeface="Arial"/>
              </a:rPr>
              <a:t>bagi</a:t>
            </a:r>
            <a:r>
              <a:rPr sz="1200" b="1" spc="-10" dirty="0">
                <a:solidFill>
                  <a:srgbClr val="001F5F"/>
                </a:solidFill>
                <a:latin typeface="Arial"/>
                <a:cs typeface="Arial"/>
              </a:rPr>
              <a:t> Anak</a:t>
            </a:r>
            <a:endParaRPr sz="1200">
              <a:latin typeface="Arial"/>
              <a:cs typeface="Arial"/>
            </a:endParaRPr>
          </a:p>
          <a:p>
            <a:pPr marL="369570">
              <a:lnSpc>
                <a:spcPct val="100000"/>
              </a:lnSpc>
              <a:spcBef>
                <a:spcPts val="390"/>
              </a:spcBef>
            </a:pPr>
            <a:r>
              <a:rPr sz="1200" dirty="0">
                <a:latin typeface="Arial MT"/>
                <a:cs typeface="Arial MT"/>
              </a:rPr>
              <a:t>Membantu</a:t>
            </a:r>
            <a:r>
              <a:rPr sz="1200" spc="-35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korban</a:t>
            </a:r>
            <a:r>
              <a:rPr sz="1200" spc="-40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anak</a:t>
            </a:r>
            <a:r>
              <a:rPr sz="1200" spc="-25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dalam</a:t>
            </a:r>
            <a:r>
              <a:rPr sz="1200" spc="-30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situasi</a:t>
            </a:r>
            <a:r>
              <a:rPr sz="1200" spc="-30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khusus</a:t>
            </a:r>
            <a:r>
              <a:rPr sz="1200" spc="-3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(mis:</a:t>
            </a:r>
            <a:r>
              <a:rPr sz="1200" dirty="0">
                <a:latin typeface="Arial MT"/>
                <a:cs typeface="Arial MT"/>
              </a:rPr>
              <a:t> anak</a:t>
            </a:r>
            <a:endParaRPr sz="1200">
              <a:latin typeface="Arial MT"/>
              <a:cs typeface="Arial MT"/>
            </a:endParaRPr>
          </a:p>
          <a:p>
            <a:pPr marL="369570">
              <a:lnSpc>
                <a:spcPct val="100000"/>
              </a:lnSpc>
            </a:pPr>
            <a:r>
              <a:rPr sz="1200" spc="-5" dirty="0">
                <a:latin typeface="Arial MT"/>
                <a:cs typeface="Arial MT"/>
              </a:rPr>
              <a:t>korban</a:t>
            </a:r>
            <a:r>
              <a:rPr sz="1200" spc="-2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kekerasan,</a:t>
            </a:r>
            <a:r>
              <a:rPr sz="1200" spc="-2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anak</a:t>
            </a:r>
            <a:r>
              <a:rPr sz="1200" spc="-1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penyandang</a:t>
            </a:r>
            <a:r>
              <a:rPr sz="1200" spc="-2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disabilitas)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02870" rIns="0" bIns="0" rtlCol="0">
            <a:spAutoFit/>
          </a:bodyPr>
          <a:lstStyle/>
          <a:p>
            <a:pPr marL="153670" marR="5080">
              <a:lnSpc>
                <a:spcPct val="100000"/>
              </a:lnSpc>
              <a:spcBef>
                <a:spcPts val="100"/>
              </a:spcBef>
            </a:pPr>
            <a:r>
              <a:rPr spc="-5" dirty="0">
                <a:solidFill>
                  <a:srgbClr val="001F5F"/>
                </a:solidFill>
              </a:rPr>
              <a:t>Permendikbudristek </a:t>
            </a:r>
            <a:r>
              <a:rPr dirty="0">
                <a:solidFill>
                  <a:srgbClr val="001F5F"/>
                </a:solidFill>
              </a:rPr>
              <a:t>PPKSP</a:t>
            </a:r>
            <a:r>
              <a:rPr spc="5" dirty="0">
                <a:solidFill>
                  <a:srgbClr val="001F5F"/>
                </a:solidFill>
              </a:rPr>
              <a:t> </a:t>
            </a:r>
            <a:r>
              <a:rPr spc="-5" dirty="0">
                <a:solidFill>
                  <a:srgbClr val="001F5F"/>
                </a:solidFill>
              </a:rPr>
              <a:t>menjadi</a:t>
            </a:r>
            <a:r>
              <a:rPr spc="10" dirty="0">
                <a:solidFill>
                  <a:srgbClr val="001F5F"/>
                </a:solidFill>
              </a:rPr>
              <a:t> </a:t>
            </a:r>
            <a:r>
              <a:rPr dirty="0">
                <a:solidFill>
                  <a:srgbClr val="001F5F"/>
                </a:solidFill>
              </a:rPr>
              <a:t>bagian</a:t>
            </a:r>
            <a:r>
              <a:rPr spc="-5" dirty="0">
                <a:solidFill>
                  <a:srgbClr val="001F5F"/>
                </a:solidFill>
              </a:rPr>
              <a:t> yang</a:t>
            </a:r>
            <a:r>
              <a:rPr spc="10" dirty="0">
                <a:solidFill>
                  <a:srgbClr val="001F5F"/>
                </a:solidFill>
              </a:rPr>
              <a:t> </a:t>
            </a:r>
            <a:r>
              <a:rPr dirty="0">
                <a:solidFill>
                  <a:srgbClr val="001F5F"/>
                </a:solidFill>
              </a:rPr>
              <a:t>penting dalam</a:t>
            </a:r>
            <a:r>
              <a:rPr spc="-5" dirty="0">
                <a:solidFill>
                  <a:srgbClr val="001F5F"/>
                </a:solidFill>
              </a:rPr>
              <a:t> memenuhi </a:t>
            </a:r>
            <a:r>
              <a:rPr spc="-484" dirty="0">
                <a:solidFill>
                  <a:srgbClr val="001F5F"/>
                </a:solidFill>
              </a:rPr>
              <a:t> </a:t>
            </a:r>
            <a:r>
              <a:rPr spc="-5" dirty="0">
                <a:solidFill>
                  <a:srgbClr val="001F5F"/>
                </a:solidFill>
              </a:rPr>
              <a:t>amanat</a:t>
            </a:r>
            <a:r>
              <a:rPr spc="5" dirty="0">
                <a:solidFill>
                  <a:srgbClr val="001F5F"/>
                </a:solidFill>
              </a:rPr>
              <a:t> </a:t>
            </a:r>
            <a:r>
              <a:rPr dirty="0">
                <a:solidFill>
                  <a:srgbClr val="001F5F"/>
                </a:solidFill>
              </a:rPr>
              <a:t>Undang-undang</a:t>
            </a:r>
            <a:r>
              <a:rPr spc="-30" dirty="0">
                <a:solidFill>
                  <a:srgbClr val="001F5F"/>
                </a:solidFill>
              </a:rPr>
              <a:t> </a:t>
            </a:r>
            <a:r>
              <a:rPr dirty="0">
                <a:solidFill>
                  <a:srgbClr val="001F5F"/>
                </a:solidFill>
              </a:rPr>
              <a:t>dan</a:t>
            </a:r>
            <a:r>
              <a:rPr spc="5" dirty="0">
                <a:solidFill>
                  <a:srgbClr val="001F5F"/>
                </a:solidFill>
              </a:rPr>
              <a:t> </a:t>
            </a:r>
            <a:r>
              <a:rPr spc="-5" dirty="0">
                <a:solidFill>
                  <a:srgbClr val="001F5F"/>
                </a:solidFill>
              </a:rPr>
              <a:t>Peraturan</a:t>
            </a:r>
            <a:r>
              <a:rPr dirty="0">
                <a:solidFill>
                  <a:srgbClr val="001F5F"/>
                </a:solidFill>
              </a:rPr>
              <a:t> </a:t>
            </a:r>
            <a:r>
              <a:rPr spc="-5" dirty="0">
                <a:solidFill>
                  <a:srgbClr val="001F5F"/>
                </a:solidFill>
              </a:rPr>
              <a:t>Pemerintah</a:t>
            </a:r>
            <a:r>
              <a:rPr spc="10" dirty="0">
                <a:solidFill>
                  <a:srgbClr val="001F5F"/>
                </a:solidFill>
              </a:rPr>
              <a:t> </a:t>
            </a:r>
            <a:r>
              <a:rPr spc="-5" dirty="0">
                <a:solidFill>
                  <a:srgbClr val="001F5F"/>
                </a:solidFill>
              </a:rPr>
              <a:t>yang</a:t>
            </a:r>
            <a:r>
              <a:rPr spc="5" dirty="0">
                <a:solidFill>
                  <a:srgbClr val="001F5F"/>
                </a:solidFill>
              </a:rPr>
              <a:t> </a:t>
            </a:r>
            <a:r>
              <a:rPr dirty="0">
                <a:solidFill>
                  <a:srgbClr val="001F5F"/>
                </a:solidFill>
              </a:rPr>
              <a:t>bertujuan</a:t>
            </a:r>
            <a:r>
              <a:rPr spc="-10" dirty="0">
                <a:solidFill>
                  <a:srgbClr val="001F5F"/>
                </a:solidFill>
              </a:rPr>
              <a:t> </a:t>
            </a:r>
            <a:r>
              <a:rPr dirty="0">
                <a:solidFill>
                  <a:srgbClr val="001F5F"/>
                </a:solidFill>
              </a:rPr>
              <a:t>untuk </a:t>
            </a:r>
            <a:r>
              <a:rPr spc="5" dirty="0">
                <a:solidFill>
                  <a:srgbClr val="001F5F"/>
                </a:solidFill>
              </a:rPr>
              <a:t> </a:t>
            </a:r>
            <a:r>
              <a:rPr spc="-5" dirty="0">
                <a:solidFill>
                  <a:srgbClr val="001F5F"/>
                </a:solidFill>
              </a:rPr>
              <a:t>melindungi</a:t>
            </a:r>
            <a:r>
              <a:rPr spc="-25" dirty="0">
                <a:solidFill>
                  <a:srgbClr val="001F5F"/>
                </a:solidFill>
              </a:rPr>
              <a:t> </a:t>
            </a:r>
            <a:r>
              <a:rPr spc="-5" dirty="0">
                <a:solidFill>
                  <a:srgbClr val="001F5F"/>
                </a:solidFill>
              </a:rPr>
              <a:t>anak</a:t>
            </a:r>
          </a:p>
        </p:txBody>
      </p:sp>
      <p:sp>
        <p:nvSpPr>
          <p:cNvPr id="8" name="object 8"/>
          <p:cNvSpPr/>
          <p:nvPr/>
        </p:nvSpPr>
        <p:spPr>
          <a:xfrm>
            <a:off x="4994147" y="2974848"/>
            <a:ext cx="3716020" cy="1362710"/>
          </a:xfrm>
          <a:custGeom>
            <a:avLst/>
            <a:gdLst/>
            <a:ahLst/>
            <a:cxnLst/>
            <a:rect l="l" t="t" r="r" b="b"/>
            <a:pathLst>
              <a:path w="3716020" h="1362710">
                <a:moveTo>
                  <a:pt x="3488435" y="0"/>
                </a:moveTo>
                <a:lnTo>
                  <a:pt x="227075" y="0"/>
                </a:lnTo>
                <a:lnTo>
                  <a:pt x="181329" y="4615"/>
                </a:lnTo>
                <a:lnTo>
                  <a:pt x="138713" y="17853"/>
                </a:lnTo>
                <a:lnTo>
                  <a:pt x="100142" y="38797"/>
                </a:lnTo>
                <a:lnTo>
                  <a:pt x="66532" y="66532"/>
                </a:lnTo>
                <a:lnTo>
                  <a:pt x="38797" y="100142"/>
                </a:lnTo>
                <a:lnTo>
                  <a:pt x="17853" y="138713"/>
                </a:lnTo>
                <a:lnTo>
                  <a:pt x="4615" y="181329"/>
                </a:lnTo>
                <a:lnTo>
                  <a:pt x="0" y="227075"/>
                </a:lnTo>
                <a:lnTo>
                  <a:pt x="0" y="1135380"/>
                </a:lnTo>
                <a:lnTo>
                  <a:pt x="4615" y="1181144"/>
                </a:lnTo>
                <a:lnTo>
                  <a:pt x="17853" y="1223769"/>
                </a:lnTo>
                <a:lnTo>
                  <a:pt x="38797" y="1262341"/>
                </a:lnTo>
                <a:lnTo>
                  <a:pt x="66532" y="1295947"/>
                </a:lnTo>
                <a:lnTo>
                  <a:pt x="100142" y="1323675"/>
                </a:lnTo>
                <a:lnTo>
                  <a:pt x="138713" y="1344611"/>
                </a:lnTo>
                <a:lnTo>
                  <a:pt x="181329" y="1357842"/>
                </a:lnTo>
                <a:lnTo>
                  <a:pt x="227075" y="1362456"/>
                </a:lnTo>
                <a:lnTo>
                  <a:pt x="3488435" y="1362456"/>
                </a:lnTo>
                <a:lnTo>
                  <a:pt x="3534182" y="1357842"/>
                </a:lnTo>
                <a:lnTo>
                  <a:pt x="3576798" y="1344611"/>
                </a:lnTo>
                <a:lnTo>
                  <a:pt x="3615369" y="1323675"/>
                </a:lnTo>
                <a:lnTo>
                  <a:pt x="3648979" y="1295947"/>
                </a:lnTo>
                <a:lnTo>
                  <a:pt x="3676714" y="1262341"/>
                </a:lnTo>
                <a:lnTo>
                  <a:pt x="3697658" y="1223769"/>
                </a:lnTo>
                <a:lnTo>
                  <a:pt x="3710896" y="1181144"/>
                </a:lnTo>
                <a:lnTo>
                  <a:pt x="3715511" y="1135380"/>
                </a:lnTo>
                <a:lnTo>
                  <a:pt x="3715511" y="227075"/>
                </a:lnTo>
                <a:lnTo>
                  <a:pt x="3710896" y="181329"/>
                </a:lnTo>
                <a:lnTo>
                  <a:pt x="3697658" y="138713"/>
                </a:lnTo>
                <a:lnTo>
                  <a:pt x="3676714" y="100142"/>
                </a:lnTo>
                <a:lnTo>
                  <a:pt x="3648979" y="66532"/>
                </a:lnTo>
                <a:lnTo>
                  <a:pt x="3615369" y="38797"/>
                </a:lnTo>
                <a:lnTo>
                  <a:pt x="3576798" y="17853"/>
                </a:lnTo>
                <a:lnTo>
                  <a:pt x="3534182" y="4615"/>
                </a:lnTo>
                <a:lnTo>
                  <a:pt x="3488435" y="0"/>
                </a:lnTo>
                <a:close/>
              </a:path>
            </a:pathLst>
          </a:custGeom>
          <a:solidFill>
            <a:srgbClr val="0A529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358640" y="3150107"/>
            <a:ext cx="279400" cy="1012190"/>
          </a:xfrm>
          <a:custGeom>
            <a:avLst/>
            <a:gdLst/>
            <a:ahLst/>
            <a:cxnLst/>
            <a:rect l="l" t="t" r="r" b="b"/>
            <a:pathLst>
              <a:path w="279400" h="1012189">
                <a:moveTo>
                  <a:pt x="139446" y="0"/>
                </a:moveTo>
                <a:lnTo>
                  <a:pt x="0" y="0"/>
                </a:lnTo>
                <a:lnTo>
                  <a:pt x="0" y="1011936"/>
                </a:lnTo>
                <a:lnTo>
                  <a:pt x="139446" y="1011936"/>
                </a:lnTo>
                <a:lnTo>
                  <a:pt x="278892" y="505968"/>
                </a:lnTo>
                <a:lnTo>
                  <a:pt x="139446" y="0"/>
                </a:lnTo>
                <a:close/>
              </a:path>
            </a:pathLst>
          </a:custGeom>
          <a:solidFill>
            <a:srgbClr val="0A5293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" name="object 10"/>
          <p:cNvGrpSpPr/>
          <p:nvPr/>
        </p:nvGrpSpPr>
        <p:grpSpPr>
          <a:xfrm>
            <a:off x="504253" y="2970085"/>
            <a:ext cx="3429635" cy="1372235"/>
            <a:chOff x="504253" y="2970085"/>
            <a:chExt cx="3429635" cy="1372235"/>
          </a:xfrm>
        </p:grpSpPr>
        <p:sp>
          <p:nvSpPr>
            <p:cNvPr id="11" name="object 11"/>
            <p:cNvSpPr/>
            <p:nvPr/>
          </p:nvSpPr>
          <p:spPr>
            <a:xfrm>
              <a:off x="509016" y="2974848"/>
              <a:ext cx="3420110" cy="1362710"/>
            </a:xfrm>
            <a:custGeom>
              <a:avLst/>
              <a:gdLst/>
              <a:ahLst/>
              <a:cxnLst/>
              <a:rect l="l" t="t" r="r" b="b"/>
              <a:pathLst>
                <a:path w="3420110" h="1362710">
                  <a:moveTo>
                    <a:pt x="3192780" y="0"/>
                  </a:moveTo>
                  <a:lnTo>
                    <a:pt x="227076" y="0"/>
                  </a:lnTo>
                  <a:lnTo>
                    <a:pt x="181311" y="4615"/>
                  </a:lnTo>
                  <a:lnTo>
                    <a:pt x="138686" y="17853"/>
                  </a:lnTo>
                  <a:lnTo>
                    <a:pt x="100114" y="38797"/>
                  </a:lnTo>
                  <a:lnTo>
                    <a:pt x="66508" y="66532"/>
                  </a:lnTo>
                  <a:lnTo>
                    <a:pt x="38780" y="100142"/>
                  </a:lnTo>
                  <a:lnTo>
                    <a:pt x="17844" y="138713"/>
                  </a:lnTo>
                  <a:lnTo>
                    <a:pt x="4613" y="181329"/>
                  </a:lnTo>
                  <a:lnTo>
                    <a:pt x="0" y="227075"/>
                  </a:lnTo>
                  <a:lnTo>
                    <a:pt x="0" y="1135380"/>
                  </a:lnTo>
                  <a:lnTo>
                    <a:pt x="4613" y="1181144"/>
                  </a:lnTo>
                  <a:lnTo>
                    <a:pt x="17844" y="1223769"/>
                  </a:lnTo>
                  <a:lnTo>
                    <a:pt x="38780" y="1262341"/>
                  </a:lnTo>
                  <a:lnTo>
                    <a:pt x="66508" y="1295947"/>
                  </a:lnTo>
                  <a:lnTo>
                    <a:pt x="100114" y="1323675"/>
                  </a:lnTo>
                  <a:lnTo>
                    <a:pt x="138686" y="1344611"/>
                  </a:lnTo>
                  <a:lnTo>
                    <a:pt x="181311" y="1357842"/>
                  </a:lnTo>
                  <a:lnTo>
                    <a:pt x="227076" y="1362456"/>
                  </a:lnTo>
                  <a:lnTo>
                    <a:pt x="3192780" y="1362456"/>
                  </a:lnTo>
                  <a:lnTo>
                    <a:pt x="3238526" y="1357842"/>
                  </a:lnTo>
                  <a:lnTo>
                    <a:pt x="3281142" y="1344611"/>
                  </a:lnTo>
                  <a:lnTo>
                    <a:pt x="3319713" y="1323675"/>
                  </a:lnTo>
                  <a:lnTo>
                    <a:pt x="3353323" y="1295947"/>
                  </a:lnTo>
                  <a:lnTo>
                    <a:pt x="3381058" y="1262341"/>
                  </a:lnTo>
                  <a:lnTo>
                    <a:pt x="3402002" y="1223769"/>
                  </a:lnTo>
                  <a:lnTo>
                    <a:pt x="3415240" y="1181144"/>
                  </a:lnTo>
                  <a:lnTo>
                    <a:pt x="3419856" y="1135380"/>
                  </a:lnTo>
                  <a:lnTo>
                    <a:pt x="3419856" y="227075"/>
                  </a:lnTo>
                  <a:lnTo>
                    <a:pt x="3415240" y="181329"/>
                  </a:lnTo>
                  <a:lnTo>
                    <a:pt x="3402002" y="138713"/>
                  </a:lnTo>
                  <a:lnTo>
                    <a:pt x="3381058" y="100142"/>
                  </a:lnTo>
                  <a:lnTo>
                    <a:pt x="3353323" y="66532"/>
                  </a:lnTo>
                  <a:lnTo>
                    <a:pt x="3319713" y="38797"/>
                  </a:lnTo>
                  <a:lnTo>
                    <a:pt x="3281142" y="17853"/>
                  </a:lnTo>
                  <a:lnTo>
                    <a:pt x="3238526" y="4615"/>
                  </a:lnTo>
                  <a:lnTo>
                    <a:pt x="3192780" y="0"/>
                  </a:lnTo>
                  <a:close/>
                </a:path>
              </a:pathLst>
            </a:custGeom>
            <a:solidFill>
              <a:srgbClr val="9999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09016" y="2974848"/>
              <a:ext cx="3420110" cy="1362710"/>
            </a:xfrm>
            <a:custGeom>
              <a:avLst/>
              <a:gdLst/>
              <a:ahLst/>
              <a:cxnLst/>
              <a:rect l="l" t="t" r="r" b="b"/>
              <a:pathLst>
                <a:path w="3420110" h="1362710">
                  <a:moveTo>
                    <a:pt x="0" y="227075"/>
                  </a:moveTo>
                  <a:lnTo>
                    <a:pt x="4613" y="181329"/>
                  </a:lnTo>
                  <a:lnTo>
                    <a:pt x="17844" y="138713"/>
                  </a:lnTo>
                  <a:lnTo>
                    <a:pt x="38780" y="100142"/>
                  </a:lnTo>
                  <a:lnTo>
                    <a:pt x="66508" y="66532"/>
                  </a:lnTo>
                  <a:lnTo>
                    <a:pt x="100114" y="38797"/>
                  </a:lnTo>
                  <a:lnTo>
                    <a:pt x="138686" y="17853"/>
                  </a:lnTo>
                  <a:lnTo>
                    <a:pt x="181311" y="4615"/>
                  </a:lnTo>
                  <a:lnTo>
                    <a:pt x="227076" y="0"/>
                  </a:lnTo>
                  <a:lnTo>
                    <a:pt x="3192780" y="0"/>
                  </a:lnTo>
                  <a:lnTo>
                    <a:pt x="3238526" y="4615"/>
                  </a:lnTo>
                  <a:lnTo>
                    <a:pt x="3281142" y="17853"/>
                  </a:lnTo>
                  <a:lnTo>
                    <a:pt x="3319713" y="38797"/>
                  </a:lnTo>
                  <a:lnTo>
                    <a:pt x="3353323" y="66532"/>
                  </a:lnTo>
                  <a:lnTo>
                    <a:pt x="3381058" y="100142"/>
                  </a:lnTo>
                  <a:lnTo>
                    <a:pt x="3402002" y="138713"/>
                  </a:lnTo>
                  <a:lnTo>
                    <a:pt x="3415240" y="181329"/>
                  </a:lnTo>
                  <a:lnTo>
                    <a:pt x="3419856" y="227075"/>
                  </a:lnTo>
                  <a:lnTo>
                    <a:pt x="3419856" y="1135380"/>
                  </a:lnTo>
                  <a:lnTo>
                    <a:pt x="3415240" y="1181144"/>
                  </a:lnTo>
                  <a:lnTo>
                    <a:pt x="3402002" y="1223769"/>
                  </a:lnTo>
                  <a:lnTo>
                    <a:pt x="3381058" y="1262341"/>
                  </a:lnTo>
                  <a:lnTo>
                    <a:pt x="3353323" y="1295947"/>
                  </a:lnTo>
                  <a:lnTo>
                    <a:pt x="3319713" y="1323675"/>
                  </a:lnTo>
                  <a:lnTo>
                    <a:pt x="3281142" y="1344611"/>
                  </a:lnTo>
                  <a:lnTo>
                    <a:pt x="3238526" y="1357842"/>
                  </a:lnTo>
                  <a:lnTo>
                    <a:pt x="3192780" y="1362456"/>
                  </a:lnTo>
                  <a:lnTo>
                    <a:pt x="227076" y="1362456"/>
                  </a:lnTo>
                  <a:lnTo>
                    <a:pt x="181311" y="1357842"/>
                  </a:lnTo>
                  <a:lnTo>
                    <a:pt x="138686" y="1344611"/>
                  </a:lnTo>
                  <a:lnTo>
                    <a:pt x="100114" y="1323675"/>
                  </a:lnTo>
                  <a:lnTo>
                    <a:pt x="66508" y="1295947"/>
                  </a:lnTo>
                  <a:lnTo>
                    <a:pt x="38780" y="1262341"/>
                  </a:lnTo>
                  <a:lnTo>
                    <a:pt x="17844" y="1223769"/>
                  </a:lnTo>
                  <a:lnTo>
                    <a:pt x="4613" y="1181144"/>
                  </a:lnTo>
                  <a:lnTo>
                    <a:pt x="0" y="1135380"/>
                  </a:lnTo>
                  <a:lnTo>
                    <a:pt x="0" y="227075"/>
                  </a:lnTo>
                  <a:close/>
                </a:path>
              </a:pathLst>
            </a:custGeom>
            <a:ln w="9525">
              <a:solidFill>
                <a:srgbClr val="E7E6E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688340" y="3084067"/>
            <a:ext cx="2527300" cy="10585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Permendikbud</a:t>
            </a:r>
            <a:r>
              <a:rPr sz="1200" b="1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82/2015</a:t>
            </a:r>
            <a:endParaRPr sz="1200">
              <a:latin typeface="Arial"/>
              <a:cs typeface="Arial"/>
            </a:endParaRPr>
          </a:p>
          <a:p>
            <a:pPr marL="68580" marR="5080">
              <a:lnSpc>
                <a:spcPct val="100000"/>
              </a:lnSpc>
              <a:spcBef>
                <a:spcPts val="930"/>
              </a:spcBef>
            </a:pPr>
            <a:r>
              <a:rPr sz="1200" spc="35" dirty="0">
                <a:solidFill>
                  <a:srgbClr val="FFFFFF"/>
                </a:solidFill>
                <a:latin typeface="Tahoma"/>
                <a:cs typeface="Tahoma"/>
              </a:rPr>
              <a:t>Regulasi pertama </a:t>
            </a:r>
            <a:r>
              <a:rPr sz="1200" spc="50" dirty="0">
                <a:solidFill>
                  <a:srgbClr val="FFFFFF"/>
                </a:solidFill>
                <a:latin typeface="Tahoma"/>
                <a:cs typeface="Tahoma"/>
              </a:rPr>
              <a:t>yang </a:t>
            </a:r>
            <a:r>
              <a:rPr sz="1200" spc="35" dirty="0">
                <a:solidFill>
                  <a:srgbClr val="FFFFFF"/>
                </a:solidFill>
                <a:latin typeface="Tahoma"/>
                <a:cs typeface="Tahoma"/>
              </a:rPr>
              <a:t>mengatur </a:t>
            </a:r>
            <a:r>
              <a:rPr sz="1200" spc="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50" dirty="0">
                <a:solidFill>
                  <a:srgbClr val="FFFFFF"/>
                </a:solidFill>
                <a:latin typeface="Tahoma"/>
                <a:cs typeface="Tahoma"/>
              </a:rPr>
              <a:t>pencegahan</a:t>
            </a:r>
            <a:r>
              <a:rPr sz="1200" spc="-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50" dirty="0">
                <a:solidFill>
                  <a:srgbClr val="FFFFFF"/>
                </a:solidFill>
                <a:latin typeface="Tahoma"/>
                <a:cs typeface="Tahoma"/>
              </a:rPr>
              <a:t>dan</a:t>
            </a:r>
            <a:r>
              <a:rPr sz="1200" spc="-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40" dirty="0">
                <a:solidFill>
                  <a:srgbClr val="FFFFFF"/>
                </a:solidFill>
                <a:latin typeface="Tahoma"/>
                <a:cs typeface="Tahoma"/>
              </a:rPr>
              <a:t>penanggulangan </a:t>
            </a:r>
            <a:r>
              <a:rPr sz="1200" spc="-3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30" dirty="0">
                <a:solidFill>
                  <a:srgbClr val="FFFFFF"/>
                </a:solidFill>
                <a:latin typeface="Tahoma"/>
                <a:cs typeface="Tahoma"/>
              </a:rPr>
              <a:t>kekerasan; </a:t>
            </a:r>
            <a:r>
              <a:rPr sz="1200" spc="35" dirty="0">
                <a:solidFill>
                  <a:srgbClr val="FFFFFF"/>
                </a:solidFill>
                <a:latin typeface="Tahoma"/>
                <a:cs typeface="Tahoma"/>
              </a:rPr>
              <a:t>diganti </a:t>
            </a:r>
            <a:r>
              <a:rPr sz="1200" spc="40" dirty="0">
                <a:solidFill>
                  <a:srgbClr val="FFFFFF"/>
                </a:solidFill>
                <a:latin typeface="Tahoma"/>
                <a:cs typeface="Tahoma"/>
              </a:rPr>
              <a:t>oleh </a:t>
            </a:r>
            <a:r>
              <a:rPr sz="1200" spc="45" dirty="0">
                <a:solidFill>
                  <a:srgbClr val="FFFFFF"/>
                </a:solidFill>
                <a:latin typeface="Tahoma"/>
                <a:cs typeface="Tahoma"/>
              </a:rPr>
              <a:t> Permendikbudristek</a:t>
            </a:r>
            <a:r>
              <a:rPr sz="1200" spc="-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95" dirty="0">
                <a:solidFill>
                  <a:srgbClr val="FFFFFF"/>
                </a:solidFill>
                <a:latin typeface="Tahoma"/>
                <a:cs typeface="Tahoma"/>
              </a:rPr>
              <a:t>PPKSP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155438" y="3001772"/>
            <a:ext cx="3242310" cy="1221740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84"/>
              </a:spcBef>
            </a:pP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Permendikbudristek</a:t>
            </a:r>
            <a:r>
              <a:rPr sz="1200" b="1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46/2023</a:t>
            </a:r>
            <a:r>
              <a:rPr sz="1200" b="1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(PPKSP)</a:t>
            </a:r>
            <a:endParaRPr sz="1200">
              <a:latin typeface="Arial"/>
              <a:cs typeface="Arial"/>
            </a:endParaRPr>
          </a:p>
          <a:p>
            <a:pPr marL="226695" marR="5080">
              <a:lnSpc>
                <a:spcPct val="100000"/>
              </a:lnSpc>
              <a:spcBef>
                <a:spcPts val="390"/>
              </a:spcBef>
            </a:pPr>
            <a:r>
              <a:rPr sz="1200" spc="35" dirty="0">
                <a:solidFill>
                  <a:srgbClr val="FFFFFF"/>
                </a:solidFill>
                <a:latin typeface="Tahoma"/>
                <a:cs typeface="Tahoma"/>
              </a:rPr>
              <a:t>Regulasi </a:t>
            </a:r>
            <a:r>
              <a:rPr sz="1200" spc="50" dirty="0">
                <a:solidFill>
                  <a:srgbClr val="FFFFFF"/>
                </a:solidFill>
                <a:latin typeface="Tahoma"/>
                <a:cs typeface="Tahoma"/>
              </a:rPr>
              <a:t>yang </a:t>
            </a:r>
            <a:r>
              <a:rPr sz="1200" spc="25" dirty="0">
                <a:solidFill>
                  <a:srgbClr val="FFFFFF"/>
                </a:solidFill>
                <a:latin typeface="Tahoma"/>
                <a:cs typeface="Tahoma"/>
              </a:rPr>
              <a:t>bertujuan </a:t>
            </a:r>
            <a:r>
              <a:rPr sz="1200" spc="30" dirty="0">
                <a:solidFill>
                  <a:srgbClr val="FFFFFF"/>
                </a:solidFill>
                <a:latin typeface="Tahoma"/>
                <a:cs typeface="Tahoma"/>
              </a:rPr>
              <a:t>untuk </a:t>
            </a:r>
            <a:r>
              <a:rPr sz="1200" spc="55" dirty="0">
                <a:solidFill>
                  <a:srgbClr val="FFFFFF"/>
                </a:solidFill>
                <a:latin typeface="Tahoma"/>
                <a:cs typeface="Tahoma"/>
              </a:rPr>
              <a:t>mencegah </a:t>
            </a:r>
            <a:r>
              <a:rPr sz="1200" spc="-3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50" dirty="0">
                <a:solidFill>
                  <a:srgbClr val="FFFFFF"/>
                </a:solidFill>
                <a:latin typeface="Tahoma"/>
                <a:cs typeface="Tahoma"/>
              </a:rPr>
              <a:t>dan</a:t>
            </a:r>
            <a:r>
              <a:rPr sz="1200" spc="-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35" dirty="0">
                <a:solidFill>
                  <a:srgbClr val="FFFFFF"/>
                </a:solidFill>
                <a:latin typeface="Tahoma"/>
                <a:cs typeface="Tahoma"/>
              </a:rPr>
              <a:t>menangani</a:t>
            </a:r>
            <a:r>
              <a:rPr sz="1200" spc="-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60" dirty="0">
                <a:solidFill>
                  <a:srgbClr val="FFFFFF"/>
                </a:solidFill>
                <a:latin typeface="Tahoma"/>
                <a:cs typeface="Tahoma"/>
              </a:rPr>
              <a:t>kasus-kasus</a:t>
            </a:r>
            <a:r>
              <a:rPr sz="1200" spc="-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45" dirty="0">
                <a:solidFill>
                  <a:srgbClr val="FFFFFF"/>
                </a:solidFill>
                <a:latin typeface="Tahoma"/>
                <a:cs typeface="Tahoma"/>
              </a:rPr>
              <a:t>kekerasan</a:t>
            </a:r>
            <a:r>
              <a:rPr sz="1200" spc="-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45" dirty="0">
                <a:solidFill>
                  <a:srgbClr val="FFFFFF"/>
                </a:solidFill>
                <a:latin typeface="Tahoma"/>
                <a:cs typeface="Tahoma"/>
              </a:rPr>
              <a:t>di </a:t>
            </a:r>
            <a:r>
              <a:rPr sz="1200" spc="-3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40" dirty="0">
                <a:solidFill>
                  <a:srgbClr val="FFFFFF"/>
                </a:solidFill>
                <a:latin typeface="Tahoma"/>
                <a:cs typeface="Tahoma"/>
              </a:rPr>
              <a:t>satuan </a:t>
            </a:r>
            <a:r>
              <a:rPr sz="1200" spc="35" dirty="0">
                <a:solidFill>
                  <a:srgbClr val="FFFFFF"/>
                </a:solidFill>
                <a:latin typeface="Tahoma"/>
                <a:cs typeface="Tahoma"/>
              </a:rPr>
              <a:t>pendidikan. </a:t>
            </a:r>
            <a:r>
              <a:rPr sz="1200" spc="55" dirty="0">
                <a:solidFill>
                  <a:srgbClr val="FFFFFF"/>
                </a:solidFill>
                <a:latin typeface="Tahoma"/>
                <a:cs typeface="Tahoma"/>
              </a:rPr>
              <a:t>Fokusnya </a:t>
            </a:r>
            <a:r>
              <a:rPr sz="1200" spc="40" dirty="0">
                <a:solidFill>
                  <a:srgbClr val="FFFFFF"/>
                </a:solidFill>
                <a:latin typeface="Tahoma"/>
                <a:cs typeface="Tahoma"/>
              </a:rPr>
              <a:t>adalah </a:t>
            </a:r>
            <a:r>
              <a:rPr sz="1200" spc="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35" dirty="0">
                <a:solidFill>
                  <a:srgbClr val="FFFFFF"/>
                </a:solidFill>
                <a:latin typeface="Tahoma"/>
                <a:cs typeface="Tahoma"/>
              </a:rPr>
              <a:t>implementasi </a:t>
            </a:r>
            <a:r>
              <a:rPr sz="1200" spc="50" dirty="0">
                <a:solidFill>
                  <a:srgbClr val="FFFFFF"/>
                </a:solidFill>
                <a:latin typeface="Tahoma"/>
                <a:cs typeface="Tahoma"/>
              </a:rPr>
              <a:t>yang </a:t>
            </a:r>
            <a:r>
              <a:rPr sz="1200" spc="40" dirty="0">
                <a:solidFill>
                  <a:srgbClr val="FFFFFF"/>
                </a:solidFill>
                <a:latin typeface="Tahoma"/>
                <a:cs typeface="Tahoma"/>
              </a:rPr>
              <a:t>efektif </a:t>
            </a:r>
            <a:r>
              <a:rPr sz="1200" spc="50" dirty="0">
                <a:solidFill>
                  <a:srgbClr val="FFFFFF"/>
                </a:solidFill>
                <a:latin typeface="Tahoma"/>
                <a:cs typeface="Tahoma"/>
              </a:rPr>
              <a:t>dengan </a:t>
            </a:r>
            <a:r>
              <a:rPr sz="1200" spc="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35" dirty="0">
                <a:solidFill>
                  <a:srgbClr val="FFFFFF"/>
                </a:solidFill>
                <a:latin typeface="Tahoma"/>
                <a:cs typeface="Tahoma"/>
              </a:rPr>
              <a:t>melibatkan</a:t>
            </a:r>
            <a:r>
              <a:rPr sz="1200" spc="-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45" dirty="0">
                <a:solidFill>
                  <a:srgbClr val="FFFFFF"/>
                </a:solidFill>
                <a:latin typeface="Tahoma"/>
                <a:cs typeface="Tahoma"/>
              </a:rPr>
              <a:t>semua</a:t>
            </a:r>
            <a:r>
              <a:rPr sz="1200" spc="-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40" dirty="0">
                <a:solidFill>
                  <a:srgbClr val="FFFFFF"/>
                </a:solidFill>
                <a:latin typeface="Tahoma"/>
                <a:cs typeface="Tahoma"/>
              </a:rPr>
              <a:t>pihak</a:t>
            </a:r>
            <a:endParaRPr sz="1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6350" y="1129237"/>
            <a:ext cx="9156700" cy="4020820"/>
            <a:chOff x="-6350" y="1129237"/>
            <a:chExt cx="9156700" cy="402082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94020" y="4797552"/>
              <a:ext cx="414527" cy="29260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57968" y="1129237"/>
              <a:ext cx="2601499" cy="3593661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179320" y="1141475"/>
              <a:ext cx="2508885" cy="3510279"/>
            </a:xfrm>
            <a:custGeom>
              <a:avLst/>
              <a:gdLst/>
              <a:ahLst/>
              <a:cxnLst/>
              <a:rect l="l" t="t" r="r" b="b"/>
              <a:pathLst>
                <a:path w="2508885" h="3510279">
                  <a:moveTo>
                    <a:pt x="2508504" y="0"/>
                  </a:moveTo>
                  <a:lnTo>
                    <a:pt x="0" y="0"/>
                  </a:lnTo>
                  <a:lnTo>
                    <a:pt x="0" y="3509772"/>
                  </a:lnTo>
                  <a:lnTo>
                    <a:pt x="2508504" y="3509772"/>
                  </a:lnTo>
                  <a:lnTo>
                    <a:pt x="25085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179320" y="1141475"/>
              <a:ext cx="2508885" cy="3510279"/>
            </a:xfrm>
            <a:custGeom>
              <a:avLst/>
              <a:gdLst/>
              <a:ahLst/>
              <a:cxnLst/>
              <a:rect l="l" t="t" r="r" b="b"/>
              <a:pathLst>
                <a:path w="2508885" h="3510279">
                  <a:moveTo>
                    <a:pt x="0" y="3509772"/>
                  </a:moveTo>
                  <a:lnTo>
                    <a:pt x="2508504" y="3509772"/>
                  </a:lnTo>
                  <a:lnTo>
                    <a:pt x="2508504" y="0"/>
                  </a:lnTo>
                  <a:lnTo>
                    <a:pt x="0" y="0"/>
                  </a:lnTo>
                  <a:lnTo>
                    <a:pt x="0" y="3509772"/>
                  </a:lnTo>
                  <a:close/>
                </a:path>
              </a:pathLst>
            </a:custGeom>
            <a:ln w="952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12700" marR="5080">
              <a:lnSpc>
                <a:spcPct val="90000"/>
              </a:lnSpc>
              <a:spcBef>
                <a:spcPts val="315"/>
              </a:spcBef>
            </a:pPr>
            <a:r>
              <a:rPr spc="-5" dirty="0"/>
              <a:t>Permendikbudristek</a:t>
            </a:r>
            <a:r>
              <a:rPr dirty="0"/>
              <a:t> PPKSP</a:t>
            </a:r>
            <a:r>
              <a:rPr spc="10" dirty="0"/>
              <a:t> </a:t>
            </a:r>
            <a:r>
              <a:rPr spc="-5" dirty="0"/>
              <a:t>bertujuan</a:t>
            </a:r>
            <a:r>
              <a:rPr spc="15" dirty="0"/>
              <a:t> </a:t>
            </a:r>
            <a:r>
              <a:rPr dirty="0"/>
              <a:t>untuk</a:t>
            </a:r>
            <a:r>
              <a:rPr spc="-5" dirty="0"/>
              <a:t> menciptakan</a:t>
            </a:r>
            <a:r>
              <a:rPr spc="25" dirty="0"/>
              <a:t> </a:t>
            </a:r>
            <a:r>
              <a:rPr dirty="0"/>
              <a:t>lingkungan</a:t>
            </a:r>
            <a:r>
              <a:rPr spc="-25" dirty="0"/>
              <a:t> </a:t>
            </a:r>
            <a:r>
              <a:rPr dirty="0"/>
              <a:t>pendidikan </a:t>
            </a:r>
            <a:r>
              <a:rPr spc="-484" dirty="0"/>
              <a:t> </a:t>
            </a:r>
            <a:r>
              <a:rPr spc="-5" dirty="0"/>
              <a:t>yang</a:t>
            </a:r>
            <a:r>
              <a:rPr spc="15" dirty="0"/>
              <a:t> </a:t>
            </a:r>
            <a:r>
              <a:rPr spc="-5" dirty="0"/>
              <a:t>aman</a:t>
            </a:r>
            <a:r>
              <a:rPr dirty="0"/>
              <a:t> </a:t>
            </a:r>
            <a:r>
              <a:rPr spc="-5" dirty="0"/>
              <a:t>&amp;</a:t>
            </a:r>
            <a:r>
              <a:rPr dirty="0"/>
              <a:t> </a:t>
            </a:r>
            <a:r>
              <a:rPr spc="-5" dirty="0"/>
              <a:t>nyaman</a:t>
            </a:r>
            <a:r>
              <a:rPr spc="10" dirty="0"/>
              <a:t> </a:t>
            </a:r>
            <a:r>
              <a:rPr spc="-5" dirty="0"/>
              <a:t>agar</a:t>
            </a:r>
            <a:r>
              <a:rPr spc="5" dirty="0"/>
              <a:t> </a:t>
            </a:r>
            <a:r>
              <a:rPr spc="-5" dirty="0"/>
              <a:t>peserta</a:t>
            </a:r>
            <a:r>
              <a:rPr spc="5" dirty="0"/>
              <a:t> </a:t>
            </a:r>
            <a:r>
              <a:rPr dirty="0"/>
              <a:t>didik,</a:t>
            </a:r>
            <a:r>
              <a:rPr spc="-25" dirty="0"/>
              <a:t> </a:t>
            </a:r>
            <a:r>
              <a:rPr dirty="0"/>
              <a:t>pendidik,</a:t>
            </a:r>
            <a:r>
              <a:rPr spc="-20" dirty="0"/>
              <a:t> </a:t>
            </a:r>
            <a:r>
              <a:rPr dirty="0"/>
              <a:t>dan </a:t>
            </a:r>
            <a:r>
              <a:rPr spc="-5" dirty="0"/>
              <a:t>tenaga</a:t>
            </a:r>
            <a:r>
              <a:rPr spc="5" dirty="0"/>
              <a:t> </a:t>
            </a:r>
            <a:r>
              <a:rPr dirty="0"/>
              <a:t>pendidikan </a:t>
            </a:r>
            <a:r>
              <a:rPr spc="-5" dirty="0"/>
              <a:t>dapat </a:t>
            </a:r>
            <a:r>
              <a:rPr dirty="0"/>
              <a:t> </a:t>
            </a:r>
            <a:r>
              <a:rPr spc="-5" dirty="0"/>
              <a:t>mengembangkan</a:t>
            </a:r>
            <a:r>
              <a:rPr dirty="0"/>
              <a:t> </a:t>
            </a:r>
            <a:r>
              <a:rPr spc="-5" dirty="0"/>
              <a:t>potensinya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2263139" y="1775460"/>
            <a:ext cx="2338070" cy="539750"/>
          </a:xfrm>
          <a:prstGeom prst="rect">
            <a:avLst/>
          </a:prstGeom>
          <a:solidFill>
            <a:srgbClr val="F1F1F1"/>
          </a:solidFill>
          <a:ln w="9525">
            <a:solidFill>
              <a:srgbClr val="BEBEBE"/>
            </a:solidFill>
          </a:ln>
        </p:spPr>
        <p:txBody>
          <a:bodyPr vert="horz" wrap="square" lIns="0" tIns="114300" rIns="0" bIns="0" rtlCol="0">
            <a:spAutoFit/>
          </a:bodyPr>
          <a:lstStyle/>
          <a:p>
            <a:pPr marL="92075" marR="320040">
              <a:lnSpc>
                <a:spcPct val="100000"/>
              </a:lnSpc>
              <a:spcBef>
                <a:spcPts val="900"/>
              </a:spcBef>
            </a:pPr>
            <a:r>
              <a:rPr sz="1000" b="1" spc="-5" dirty="0">
                <a:latin typeface="Arial"/>
                <a:cs typeface="Arial"/>
              </a:rPr>
              <a:t>Bentuk-bentuk</a:t>
            </a:r>
            <a:r>
              <a:rPr sz="1000" b="1" spc="-30" dirty="0">
                <a:latin typeface="Arial"/>
                <a:cs typeface="Arial"/>
              </a:rPr>
              <a:t> </a:t>
            </a:r>
            <a:r>
              <a:rPr sz="1000" b="1" spc="-5" dirty="0">
                <a:latin typeface="Arial"/>
                <a:cs typeface="Arial"/>
              </a:rPr>
              <a:t>kekerasan</a:t>
            </a:r>
            <a:r>
              <a:rPr sz="1000" b="1" spc="-30" dirty="0">
                <a:latin typeface="Arial"/>
                <a:cs typeface="Arial"/>
              </a:rPr>
              <a:t> </a:t>
            </a:r>
            <a:r>
              <a:rPr sz="1000" spc="-5" dirty="0">
                <a:latin typeface="Arial MT"/>
                <a:cs typeface="Arial MT"/>
              </a:rPr>
              <a:t>belum </a:t>
            </a:r>
            <a:r>
              <a:rPr sz="1000" spc="-260" dirty="0">
                <a:latin typeface="Arial MT"/>
                <a:cs typeface="Arial MT"/>
              </a:rPr>
              <a:t> </a:t>
            </a:r>
            <a:r>
              <a:rPr sz="1000" spc="-5" dirty="0">
                <a:latin typeface="Arial MT"/>
                <a:cs typeface="Arial MT"/>
              </a:rPr>
              <a:t>didefinisikan</a:t>
            </a:r>
            <a:r>
              <a:rPr sz="1000" spc="-25" dirty="0">
                <a:latin typeface="Arial MT"/>
                <a:cs typeface="Arial MT"/>
              </a:rPr>
              <a:t> </a:t>
            </a:r>
            <a:r>
              <a:rPr sz="1000" spc="-5" dirty="0">
                <a:latin typeface="Arial MT"/>
                <a:cs typeface="Arial MT"/>
              </a:rPr>
              <a:t>dengan</a:t>
            </a:r>
            <a:r>
              <a:rPr sz="1000" spc="-25" dirty="0">
                <a:latin typeface="Arial MT"/>
                <a:cs typeface="Arial MT"/>
              </a:rPr>
              <a:t> </a:t>
            </a:r>
            <a:r>
              <a:rPr sz="1000" spc="-5" dirty="0">
                <a:latin typeface="Arial MT"/>
                <a:cs typeface="Arial MT"/>
              </a:rPr>
              <a:t>rinci</a:t>
            </a:r>
            <a:endParaRPr sz="1000">
              <a:latin typeface="Arial MT"/>
              <a:cs typeface="Arial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263139" y="2414016"/>
            <a:ext cx="2338070" cy="631190"/>
          </a:xfrm>
          <a:prstGeom prst="rect">
            <a:avLst/>
          </a:prstGeom>
          <a:solidFill>
            <a:srgbClr val="F1F1F1"/>
          </a:solidFill>
          <a:ln w="9525">
            <a:solidFill>
              <a:srgbClr val="BEBEBE"/>
            </a:solidFill>
          </a:ln>
        </p:spPr>
        <p:txBody>
          <a:bodyPr vert="horz" wrap="square" lIns="0" tIns="84455" rIns="0" bIns="0" rtlCol="0">
            <a:spAutoFit/>
          </a:bodyPr>
          <a:lstStyle/>
          <a:p>
            <a:pPr marL="92075" marR="220345">
              <a:lnSpc>
                <a:spcPct val="100000"/>
              </a:lnSpc>
              <a:spcBef>
                <a:spcPts val="665"/>
              </a:spcBef>
            </a:pPr>
            <a:r>
              <a:rPr sz="1000" spc="-5" dirty="0">
                <a:latin typeface="Arial MT"/>
                <a:cs typeface="Arial MT"/>
              </a:rPr>
              <a:t>Tugas dari kelompok </a:t>
            </a:r>
            <a:r>
              <a:rPr sz="1000" dirty="0">
                <a:latin typeface="Arial MT"/>
                <a:cs typeface="Arial MT"/>
              </a:rPr>
              <a:t>kerja </a:t>
            </a:r>
            <a:r>
              <a:rPr sz="1000" spc="-5" dirty="0">
                <a:latin typeface="Arial MT"/>
                <a:cs typeface="Arial MT"/>
              </a:rPr>
              <a:t>tindak </a:t>
            </a:r>
            <a:r>
              <a:rPr sz="1000" dirty="0">
                <a:latin typeface="Arial MT"/>
                <a:cs typeface="Arial MT"/>
              </a:rPr>
              <a:t> </a:t>
            </a:r>
            <a:r>
              <a:rPr sz="1000" spc="-5" dirty="0">
                <a:latin typeface="Arial MT"/>
                <a:cs typeface="Arial MT"/>
              </a:rPr>
              <a:t>kekerasan</a:t>
            </a:r>
            <a:r>
              <a:rPr sz="1000" spc="-45" dirty="0">
                <a:latin typeface="Arial MT"/>
                <a:cs typeface="Arial MT"/>
              </a:rPr>
              <a:t> </a:t>
            </a:r>
            <a:r>
              <a:rPr sz="1000" spc="-5" dirty="0">
                <a:latin typeface="Arial MT"/>
                <a:cs typeface="Arial MT"/>
              </a:rPr>
              <a:t>di satuan</a:t>
            </a:r>
            <a:r>
              <a:rPr sz="1000" spc="-20" dirty="0">
                <a:latin typeface="Arial MT"/>
                <a:cs typeface="Arial MT"/>
              </a:rPr>
              <a:t> </a:t>
            </a:r>
            <a:r>
              <a:rPr sz="1000" spc="-5" dirty="0">
                <a:latin typeface="Arial MT"/>
                <a:cs typeface="Arial MT"/>
              </a:rPr>
              <a:t>pendidikan</a:t>
            </a:r>
            <a:r>
              <a:rPr sz="1000" spc="-35" dirty="0">
                <a:latin typeface="Arial MT"/>
                <a:cs typeface="Arial MT"/>
              </a:rPr>
              <a:t> </a:t>
            </a:r>
            <a:r>
              <a:rPr sz="1000" spc="-5" dirty="0">
                <a:latin typeface="Arial MT"/>
                <a:cs typeface="Arial MT"/>
              </a:rPr>
              <a:t>dan </a:t>
            </a:r>
            <a:r>
              <a:rPr sz="1000" spc="-265" dirty="0">
                <a:latin typeface="Arial MT"/>
                <a:cs typeface="Arial MT"/>
              </a:rPr>
              <a:t> </a:t>
            </a:r>
            <a:r>
              <a:rPr sz="1000" spc="-5" dirty="0">
                <a:latin typeface="Arial MT"/>
                <a:cs typeface="Arial MT"/>
              </a:rPr>
              <a:t>pemerintah</a:t>
            </a:r>
            <a:r>
              <a:rPr sz="1000" spc="-35" dirty="0">
                <a:latin typeface="Arial MT"/>
                <a:cs typeface="Arial MT"/>
              </a:rPr>
              <a:t> </a:t>
            </a:r>
            <a:r>
              <a:rPr sz="1000" spc="-5" dirty="0">
                <a:latin typeface="Arial MT"/>
                <a:cs typeface="Arial MT"/>
              </a:rPr>
              <a:t>daerah </a:t>
            </a:r>
            <a:r>
              <a:rPr sz="1000" b="1" spc="-5" dirty="0">
                <a:latin typeface="Arial"/>
                <a:cs typeface="Arial"/>
              </a:rPr>
              <a:t>belum</a:t>
            </a:r>
            <a:r>
              <a:rPr sz="1000" b="1" spc="-20" dirty="0">
                <a:latin typeface="Arial"/>
                <a:cs typeface="Arial"/>
              </a:rPr>
              <a:t> </a:t>
            </a:r>
            <a:r>
              <a:rPr sz="1000" b="1" spc="-5" dirty="0">
                <a:latin typeface="Arial"/>
                <a:cs typeface="Arial"/>
              </a:rPr>
              <a:t>terinci</a:t>
            </a:r>
            <a:endParaRPr sz="10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263139" y="3125723"/>
            <a:ext cx="2338070" cy="733425"/>
          </a:xfrm>
          <a:prstGeom prst="rect">
            <a:avLst/>
          </a:prstGeom>
          <a:solidFill>
            <a:srgbClr val="F1F1F1"/>
          </a:solidFill>
          <a:ln w="9525">
            <a:solidFill>
              <a:srgbClr val="BEBEBE"/>
            </a:solidFill>
          </a:ln>
        </p:spPr>
        <p:txBody>
          <a:bodyPr vert="horz" wrap="square" lIns="0" tIns="635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0"/>
              </a:spcBef>
            </a:pPr>
            <a:endParaRPr sz="1400">
              <a:latin typeface="Times New Roman"/>
              <a:cs typeface="Times New Roman"/>
            </a:endParaRPr>
          </a:p>
          <a:p>
            <a:pPr marL="92075" marR="147320">
              <a:lnSpc>
                <a:spcPct val="100000"/>
              </a:lnSpc>
              <a:spcBef>
                <a:spcPts val="5"/>
              </a:spcBef>
            </a:pPr>
            <a:r>
              <a:rPr sz="1000" dirty="0">
                <a:latin typeface="Arial MT"/>
                <a:cs typeface="Arial MT"/>
              </a:rPr>
              <a:t>Mekanisme</a:t>
            </a:r>
            <a:r>
              <a:rPr sz="1000" spc="-50" dirty="0">
                <a:latin typeface="Arial MT"/>
                <a:cs typeface="Arial MT"/>
              </a:rPr>
              <a:t> </a:t>
            </a:r>
            <a:r>
              <a:rPr sz="1000" spc="-5" dirty="0">
                <a:latin typeface="Arial MT"/>
                <a:cs typeface="Arial MT"/>
              </a:rPr>
              <a:t>pencegahan</a:t>
            </a:r>
            <a:r>
              <a:rPr sz="1000" spc="-45" dirty="0">
                <a:latin typeface="Arial MT"/>
                <a:cs typeface="Arial MT"/>
              </a:rPr>
              <a:t> </a:t>
            </a:r>
            <a:r>
              <a:rPr sz="1000" spc="-15" dirty="0">
                <a:latin typeface="Arial MT"/>
                <a:cs typeface="Arial MT"/>
              </a:rPr>
              <a:t>yang</a:t>
            </a:r>
            <a:r>
              <a:rPr sz="1000" spc="5" dirty="0">
                <a:latin typeface="Arial MT"/>
                <a:cs typeface="Arial MT"/>
              </a:rPr>
              <a:t> </a:t>
            </a:r>
            <a:r>
              <a:rPr sz="1000" b="1" spc="-5" dirty="0">
                <a:latin typeface="Arial"/>
                <a:cs typeface="Arial"/>
              </a:rPr>
              <a:t>belum </a:t>
            </a:r>
            <a:r>
              <a:rPr sz="1000" b="1" spc="-265" dirty="0">
                <a:latin typeface="Arial"/>
                <a:cs typeface="Arial"/>
              </a:rPr>
              <a:t> </a:t>
            </a:r>
            <a:r>
              <a:rPr sz="1000" b="1" spc="-5" dirty="0">
                <a:latin typeface="Arial"/>
                <a:cs typeface="Arial"/>
              </a:rPr>
              <a:t>terstruktur</a:t>
            </a:r>
            <a:endParaRPr sz="10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264664" y="3941064"/>
            <a:ext cx="2336800" cy="631190"/>
          </a:xfrm>
          <a:prstGeom prst="rect">
            <a:avLst/>
          </a:prstGeom>
          <a:solidFill>
            <a:srgbClr val="F1F1F1"/>
          </a:solidFill>
          <a:ln w="9525">
            <a:solidFill>
              <a:srgbClr val="BEBEBE"/>
            </a:solidFill>
          </a:ln>
        </p:spPr>
        <p:txBody>
          <a:bodyPr vert="horz" wrap="square" lIns="0" tIns="5715" rIns="0" bIns="0" rtlCol="0">
            <a:spAutoFit/>
          </a:bodyPr>
          <a:lstStyle/>
          <a:p>
            <a:pPr marL="91440" marR="285750">
              <a:lnSpc>
                <a:spcPct val="100000"/>
              </a:lnSpc>
              <a:spcBef>
                <a:spcPts val="45"/>
              </a:spcBef>
            </a:pPr>
            <a:r>
              <a:rPr sz="1000" b="1" spc="-10" dirty="0">
                <a:latin typeface="Tahoma"/>
                <a:cs typeface="Tahoma"/>
              </a:rPr>
              <a:t>P</a:t>
            </a:r>
            <a:r>
              <a:rPr sz="1000" b="1" dirty="0">
                <a:latin typeface="Tahoma"/>
                <a:cs typeface="Tahoma"/>
              </a:rPr>
              <a:t>e</a:t>
            </a:r>
            <a:r>
              <a:rPr sz="1000" b="1" spc="-50" dirty="0">
                <a:latin typeface="Tahoma"/>
                <a:cs typeface="Tahoma"/>
              </a:rPr>
              <a:t>m</a:t>
            </a:r>
            <a:r>
              <a:rPr sz="1000" b="1" dirty="0">
                <a:latin typeface="Tahoma"/>
                <a:cs typeface="Tahoma"/>
              </a:rPr>
              <a:t>b</a:t>
            </a:r>
            <a:r>
              <a:rPr sz="1000" b="1" spc="-15" dirty="0">
                <a:latin typeface="Tahoma"/>
                <a:cs typeface="Tahoma"/>
              </a:rPr>
              <a:t>a</a:t>
            </a:r>
            <a:r>
              <a:rPr sz="1000" b="1" spc="-10" dirty="0">
                <a:latin typeface="Tahoma"/>
                <a:cs typeface="Tahoma"/>
              </a:rPr>
              <a:t>g</a:t>
            </a:r>
            <a:r>
              <a:rPr sz="1000" b="1" spc="-35" dirty="0">
                <a:latin typeface="Tahoma"/>
                <a:cs typeface="Tahoma"/>
              </a:rPr>
              <a:t>i</a:t>
            </a:r>
            <a:r>
              <a:rPr sz="1000" b="1" spc="-30" dirty="0">
                <a:latin typeface="Tahoma"/>
                <a:cs typeface="Tahoma"/>
              </a:rPr>
              <a:t>a</a:t>
            </a:r>
            <a:r>
              <a:rPr sz="1000" b="1" spc="-25" dirty="0">
                <a:latin typeface="Tahoma"/>
                <a:cs typeface="Tahoma"/>
              </a:rPr>
              <a:t>n</a:t>
            </a:r>
            <a:r>
              <a:rPr sz="1000" b="1" spc="-55" dirty="0">
                <a:latin typeface="Tahoma"/>
                <a:cs typeface="Tahoma"/>
              </a:rPr>
              <a:t> </a:t>
            </a:r>
            <a:r>
              <a:rPr sz="1000" b="1" spc="-40" dirty="0">
                <a:latin typeface="Tahoma"/>
                <a:cs typeface="Tahoma"/>
              </a:rPr>
              <a:t>a</a:t>
            </a:r>
            <a:r>
              <a:rPr sz="1000" b="1" spc="-20" dirty="0">
                <a:latin typeface="Tahoma"/>
                <a:cs typeface="Tahoma"/>
              </a:rPr>
              <a:t>l</a:t>
            </a:r>
            <a:r>
              <a:rPr sz="1000" b="1" spc="-25" dirty="0">
                <a:latin typeface="Tahoma"/>
                <a:cs typeface="Tahoma"/>
              </a:rPr>
              <a:t>u</a:t>
            </a:r>
            <a:r>
              <a:rPr sz="1000" b="1" spc="-30" dirty="0">
                <a:latin typeface="Tahoma"/>
                <a:cs typeface="Tahoma"/>
              </a:rPr>
              <a:t>r</a:t>
            </a:r>
            <a:r>
              <a:rPr sz="1000" b="1" spc="-55" dirty="0">
                <a:latin typeface="Tahoma"/>
                <a:cs typeface="Tahoma"/>
              </a:rPr>
              <a:t> </a:t>
            </a:r>
            <a:r>
              <a:rPr sz="1000" b="1" spc="-30" dirty="0">
                <a:latin typeface="Tahoma"/>
                <a:cs typeface="Tahoma"/>
              </a:rPr>
              <a:t>k</a:t>
            </a:r>
            <a:r>
              <a:rPr sz="1000" b="1" spc="-10" dirty="0">
                <a:latin typeface="Tahoma"/>
                <a:cs typeface="Tahoma"/>
              </a:rPr>
              <a:t>oord</a:t>
            </a:r>
            <a:r>
              <a:rPr sz="1000" b="1" spc="-35" dirty="0">
                <a:latin typeface="Tahoma"/>
                <a:cs typeface="Tahoma"/>
              </a:rPr>
              <a:t>i</a:t>
            </a:r>
            <a:r>
              <a:rPr sz="1000" b="1" spc="-25" dirty="0">
                <a:latin typeface="Tahoma"/>
                <a:cs typeface="Tahoma"/>
              </a:rPr>
              <a:t>n</a:t>
            </a:r>
            <a:r>
              <a:rPr sz="1000" b="1" spc="-10" dirty="0">
                <a:latin typeface="Tahoma"/>
                <a:cs typeface="Tahoma"/>
              </a:rPr>
              <a:t>asi  </a:t>
            </a:r>
            <a:r>
              <a:rPr sz="1000" b="1" spc="-20" dirty="0">
                <a:latin typeface="Tahoma"/>
                <a:cs typeface="Tahoma"/>
              </a:rPr>
              <a:t>penanganan lebih </a:t>
            </a:r>
            <a:r>
              <a:rPr sz="1000" b="1" spc="-35" dirty="0">
                <a:latin typeface="Tahoma"/>
                <a:cs typeface="Tahoma"/>
              </a:rPr>
              <a:t>umum </a:t>
            </a:r>
            <a:r>
              <a:rPr sz="1000" spc="25" dirty="0">
                <a:latin typeface="Tahoma"/>
                <a:cs typeface="Tahoma"/>
              </a:rPr>
              <a:t>antara </a:t>
            </a:r>
            <a:r>
              <a:rPr sz="1000" spc="-300" dirty="0">
                <a:latin typeface="Tahoma"/>
                <a:cs typeface="Tahoma"/>
              </a:rPr>
              <a:t> </a:t>
            </a:r>
            <a:r>
              <a:rPr sz="1000" spc="35" dirty="0">
                <a:latin typeface="Tahoma"/>
                <a:cs typeface="Tahoma"/>
              </a:rPr>
              <a:t>satuan </a:t>
            </a:r>
            <a:r>
              <a:rPr sz="1000" spc="30" dirty="0">
                <a:latin typeface="Tahoma"/>
                <a:cs typeface="Tahoma"/>
              </a:rPr>
              <a:t>pendidikan, pemerintah </a:t>
            </a:r>
            <a:r>
              <a:rPr sz="1000" spc="35" dirty="0">
                <a:latin typeface="Tahoma"/>
                <a:cs typeface="Tahoma"/>
              </a:rPr>
              <a:t> </a:t>
            </a:r>
            <a:r>
              <a:rPr sz="1000" spc="30" dirty="0">
                <a:latin typeface="Tahoma"/>
                <a:cs typeface="Tahoma"/>
              </a:rPr>
              <a:t>daerah,</a:t>
            </a:r>
            <a:r>
              <a:rPr sz="1000" spc="-40" dirty="0">
                <a:latin typeface="Tahoma"/>
                <a:cs typeface="Tahoma"/>
              </a:rPr>
              <a:t> </a:t>
            </a:r>
            <a:r>
              <a:rPr sz="1000" spc="40" dirty="0">
                <a:latin typeface="Tahoma"/>
                <a:cs typeface="Tahoma"/>
              </a:rPr>
              <a:t>dan</a:t>
            </a:r>
            <a:r>
              <a:rPr sz="1000" spc="-40" dirty="0">
                <a:latin typeface="Tahoma"/>
                <a:cs typeface="Tahoma"/>
              </a:rPr>
              <a:t> </a:t>
            </a:r>
            <a:r>
              <a:rPr sz="1000" spc="40" dirty="0">
                <a:latin typeface="Tahoma"/>
                <a:cs typeface="Tahoma"/>
              </a:rPr>
              <a:t>Kemendikbudristek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263139" y="1217675"/>
            <a:ext cx="2338070" cy="477520"/>
          </a:xfrm>
          <a:prstGeom prst="rect">
            <a:avLst/>
          </a:prstGeom>
          <a:solidFill>
            <a:srgbClr val="F1F1F1"/>
          </a:solidFill>
          <a:ln w="9525">
            <a:solidFill>
              <a:srgbClr val="BEBEBE"/>
            </a:solidFill>
          </a:ln>
        </p:spPr>
        <p:txBody>
          <a:bodyPr vert="horz" wrap="square" lIns="0" tIns="6350" rIns="0" bIns="0" rtlCol="0">
            <a:spAutoFit/>
          </a:bodyPr>
          <a:lstStyle/>
          <a:p>
            <a:pPr marL="92075" marR="389890">
              <a:lnSpc>
                <a:spcPct val="100000"/>
              </a:lnSpc>
              <a:spcBef>
                <a:spcPts val="50"/>
              </a:spcBef>
            </a:pPr>
            <a:r>
              <a:rPr sz="1000" spc="-5" dirty="0">
                <a:latin typeface="Arial MT"/>
                <a:cs typeface="Arial MT"/>
              </a:rPr>
              <a:t>Pencegahan dan penanganan </a:t>
            </a:r>
            <a:r>
              <a:rPr sz="1000" dirty="0">
                <a:latin typeface="Arial MT"/>
                <a:cs typeface="Arial MT"/>
              </a:rPr>
              <a:t> </a:t>
            </a:r>
            <a:r>
              <a:rPr sz="1000" spc="-5" dirty="0">
                <a:latin typeface="Arial MT"/>
                <a:cs typeface="Arial MT"/>
              </a:rPr>
              <a:t>kekerasan </a:t>
            </a:r>
            <a:r>
              <a:rPr sz="1000" b="1" spc="-10" dirty="0">
                <a:latin typeface="Arial"/>
                <a:cs typeface="Arial"/>
              </a:rPr>
              <a:t>hanya </a:t>
            </a:r>
            <a:r>
              <a:rPr sz="1000" b="1" spc="-5" dirty="0">
                <a:latin typeface="Arial"/>
                <a:cs typeface="Arial"/>
              </a:rPr>
              <a:t>untuk peserta </a:t>
            </a:r>
            <a:r>
              <a:rPr sz="1000" b="1" spc="-265" dirty="0">
                <a:latin typeface="Arial"/>
                <a:cs typeface="Arial"/>
              </a:rPr>
              <a:t> </a:t>
            </a:r>
            <a:r>
              <a:rPr sz="1000" b="1" spc="-5" dirty="0">
                <a:latin typeface="Arial"/>
                <a:cs typeface="Arial"/>
              </a:rPr>
              <a:t>didik</a:t>
            </a:r>
            <a:endParaRPr sz="1000">
              <a:latin typeface="Arial"/>
              <a:cs typeface="Arial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4905742" y="1133809"/>
            <a:ext cx="4127500" cy="3584575"/>
            <a:chOff x="4905742" y="1133809"/>
            <a:chExt cx="4127500" cy="3584575"/>
          </a:xfrm>
        </p:grpSpPr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905742" y="1133809"/>
              <a:ext cx="4127018" cy="3584517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4922519" y="1141476"/>
              <a:ext cx="4043679" cy="3510279"/>
            </a:xfrm>
            <a:custGeom>
              <a:avLst/>
              <a:gdLst/>
              <a:ahLst/>
              <a:cxnLst/>
              <a:rect l="l" t="t" r="r" b="b"/>
              <a:pathLst>
                <a:path w="4043679" h="3510279">
                  <a:moveTo>
                    <a:pt x="4043172" y="0"/>
                  </a:moveTo>
                  <a:lnTo>
                    <a:pt x="0" y="0"/>
                  </a:lnTo>
                  <a:lnTo>
                    <a:pt x="0" y="3509772"/>
                  </a:lnTo>
                  <a:lnTo>
                    <a:pt x="4043172" y="3509772"/>
                  </a:lnTo>
                  <a:lnTo>
                    <a:pt x="4043172" y="0"/>
                  </a:lnTo>
                  <a:close/>
                </a:path>
              </a:pathLst>
            </a:custGeom>
            <a:solidFill>
              <a:srgbClr val="DDEA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5026152" y="1763267"/>
            <a:ext cx="3853179" cy="562610"/>
          </a:xfrm>
          <a:prstGeom prst="rect">
            <a:avLst/>
          </a:prstGeom>
          <a:solidFill>
            <a:srgbClr val="BAD5ED"/>
          </a:solidFill>
        </p:spPr>
        <p:txBody>
          <a:bodyPr vert="horz" wrap="square" lIns="0" tIns="12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"/>
              </a:spcBef>
            </a:pPr>
            <a:endParaRPr sz="850">
              <a:latin typeface="Times New Roman"/>
              <a:cs typeface="Times New Roman"/>
            </a:endParaRPr>
          </a:p>
          <a:p>
            <a:pPr marL="90805">
              <a:lnSpc>
                <a:spcPct val="100000"/>
              </a:lnSpc>
              <a:spcBef>
                <a:spcPts val="5"/>
              </a:spcBef>
            </a:pPr>
            <a:r>
              <a:rPr sz="1000" spc="-10" dirty="0">
                <a:latin typeface="Arial MT"/>
                <a:cs typeface="Arial MT"/>
              </a:rPr>
              <a:t>Adanya</a:t>
            </a:r>
            <a:r>
              <a:rPr sz="1000" spc="25" dirty="0">
                <a:latin typeface="Arial MT"/>
                <a:cs typeface="Arial MT"/>
              </a:rPr>
              <a:t> </a:t>
            </a:r>
            <a:r>
              <a:rPr sz="1000" b="1" spc="-5" dirty="0">
                <a:latin typeface="Arial"/>
                <a:cs typeface="Arial"/>
              </a:rPr>
              <a:t>definisi</a:t>
            </a:r>
            <a:r>
              <a:rPr sz="1000" b="1" dirty="0">
                <a:latin typeface="Arial"/>
                <a:cs typeface="Arial"/>
              </a:rPr>
              <a:t> </a:t>
            </a:r>
            <a:r>
              <a:rPr sz="1000" b="1" spc="-10" dirty="0">
                <a:latin typeface="Arial"/>
                <a:cs typeface="Arial"/>
              </a:rPr>
              <a:t>yang</a:t>
            </a:r>
            <a:r>
              <a:rPr sz="1000" b="1" spc="5" dirty="0">
                <a:latin typeface="Arial"/>
                <a:cs typeface="Arial"/>
              </a:rPr>
              <a:t> </a:t>
            </a:r>
            <a:r>
              <a:rPr sz="1000" b="1" spc="-5" dirty="0">
                <a:latin typeface="Arial"/>
                <a:cs typeface="Arial"/>
              </a:rPr>
              <a:t>jelas dan</a:t>
            </a:r>
            <a:r>
              <a:rPr sz="1000" b="1" spc="-10" dirty="0">
                <a:latin typeface="Arial"/>
                <a:cs typeface="Arial"/>
              </a:rPr>
              <a:t> </a:t>
            </a:r>
            <a:r>
              <a:rPr sz="1000" b="1" spc="-5" dirty="0">
                <a:latin typeface="Arial"/>
                <a:cs typeface="Arial"/>
              </a:rPr>
              <a:t>bentuk-bentuk</a:t>
            </a:r>
            <a:r>
              <a:rPr sz="1000" b="1" dirty="0">
                <a:latin typeface="Arial"/>
                <a:cs typeface="Arial"/>
              </a:rPr>
              <a:t> </a:t>
            </a:r>
            <a:r>
              <a:rPr sz="1000" b="1" spc="-5" dirty="0">
                <a:latin typeface="Arial"/>
                <a:cs typeface="Arial"/>
              </a:rPr>
              <a:t>detail</a:t>
            </a:r>
            <a:r>
              <a:rPr sz="1000" b="1" dirty="0">
                <a:latin typeface="Arial"/>
                <a:cs typeface="Arial"/>
              </a:rPr>
              <a:t> </a:t>
            </a:r>
            <a:r>
              <a:rPr sz="1000" b="1" spc="-5" dirty="0">
                <a:latin typeface="Arial"/>
                <a:cs typeface="Arial"/>
              </a:rPr>
              <a:t>kekerasan</a:t>
            </a:r>
            <a:endParaRPr sz="1000">
              <a:latin typeface="Arial"/>
              <a:cs typeface="Arial"/>
            </a:endParaRPr>
          </a:p>
          <a:p>
            <a:pPr marL="90805">
              <a:lnSpc>
                <a:spcPct val="100000"/>
              </a:lnSpc>
            </a:pPr>
            <a:r>
              <a:rPr sz="1000" spc="-15" dirty="0">
                <a:latin typeface="Arial MT"/>
                <a:cs typeface="Arial MT"/>
              </a:rPr>
              <a:t>yang</a:t>
            </a:r>
            <a:r>
              <a:rPr sz="1000" spc="-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mungkin</a:t>
            </a:r>
            <a:r>
              <a:rPr sz="1000" spc="-45" dirty="0">
                <a:latin typeface="Arial MT"/>
                <a:cs typeface="Arial MT"/>
              </a:rPr>
              <a:t> </a:t>
            </a:r>
            <a:r>
              <a:rPr sz="1000" spc="-5" dirty="0">
                <a:latin typeface="Arial MT"/>
                <a:cs typeface="Arial MT"/>
              </a:rPr>
              <a:t>terjadi</a:t>
            </a:r>
            <a:endParaRPr sz="1000">
              <a:latin typeface="Arial MT"/>
              <a:cs typeface="Arial MT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026152" y="2420111"/>
            <a:ext cx="3853179" cy="624840"/>
          </a:xfrm>
          <a:prstGeom prst="rect">
            <a:avLst/>
          </a:prstGeom>
          <a:solidFill>
            <a:srgbClr val="BAD5ED"/>
          </a:solidFill>
        </p:spPr>
        <p:txBody>
          <a:bodyPr vert="horz" wrap="square" lIns="0" tIns="31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5"/>
              </a:spcBef>
            </a:pPr>
            <a:endParaRPr sz="1050">
              <a:latin typeface="Times New Roman"/>
              <a:cs typeface="Times New Roman"/>
            </a:endParaRPr>
          </a:p>
          <a:p>
            <a:pPr marL="90805" marR="227965">
              <a:lnSpc>
                <a:spcPct val="100000"/>
              </a:lnSpc>
            </a:pPr>
            <a:r>
              <a:rPr sz="1000" spc="-5" dirty="0">
                <a:latin typeface="Arial MT"/>
                <a:cs typeface="Arial MT"/>
              </a:rPr>
              <a:t>Pembentukan </a:t>
            </a:r>
            <a:r>
              <a:rPr sz="1000" spc="-10" dirty="0">
                <a:latin typeface="Arial MT"/>
                <a:cs typeface="Arial MT"/>
              </a:rPr>
              <a:t>tim </a:t>
            </a:r>
            <a:r>
              <a:rPr sz="1000" spc="-5" dirty="0">
                <a:latin typeface="Arial MT"/>
                <a:cs typeface="Arial MT"/>
              </a:rPr>
              <a:t>penanganan kekerasan di satuan pendidikan </a:t>
            </a:r>
            <a:r>
              <a:rPr sz="1000" spc="-265" dirty="0">
                <a:latin typeface="Arial MT"/>
                <a:cs typeface="Arial MT"/>
              </a:rPr>
              <a:t> </a:t>
            </a:r>
            <a:r>
              <a:rPr sz="1000" spc="-5" dirty="0">
                <a:latin typeface="Arial MT"/>
                <a:cs typeface="Arial MT"/>
              </a:rPr>
              <a:t>dan</a:t>
            </a:r>
            <a:r>
              <a:rPr sz="1000" spc="-20" dirty="0">
                <a:latin typeface="Arial MT"/>
                <a:cs typeface="Arial MT"/>
              </a:rPr>
              <a:t> </a:t>
            </a:r>
            <a:r>
              <a:rPr sz="1000" spc="-5" dirty="0">
                <a:latin typeface="Arial MT"/>
                <a:cs typeface="Arial MT"/>
              </a:rPr>
              <a:t>pemerintah</a:t>
            </a:r>
            <a:r>
              <a:rPr sz="1000" spc="-20" dirty="0">
                <a:latin typeface="Arial MT"/>
                <a:cs typeface="Arial MT"/>
              </a:rPr>
              <a:t> </a:t>
            </a:r>
            <a:r>
              <a:rPr sz="1000" spc="-5" dirty="0">
                <a:latin typeface="Arial MT"/>
                <a:cs typeface="Arial MT"/>
              </a:rPr>
              <a:t>daerah</a:t>
            </a:r>
            <a:r>
              <a:rPr sz="1000" spc="-15" dirty="0">
                <a:latin typeface="Arial MT"/>
                <a:cs typeface="Arial MT"/>
              </a:rPr>
              <a:t> </a:t>
            </a:r>
            <a:r>
              <a:rPr sz="1000" b="1" spc="-5" dirty="0">
                <a:latin typeface="Arial"/>
                <a:cs typeface="Arial"/>
              </a:rPr>
              <a:t>diatur lebih rinci</a:t>
            </a:r>
            <a:endParaRPr sz="10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026152" y="3151632"/>
            <a:ext cx="3853179" cy="734695"/>
          </a:xfrm>
          <a:prstGeom prst="rect">
            <a:avLst/>
          </a:prstGeom>
          <a:solidFill>
            <a:srgbClr val="BAD5ED"/>
          </a:solidFill>
        </p:spPr>
        <p:txBody>
          <a:bodyPr vert="horz" wrap="square" lIns="0" tIns="571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5"/>
              </a:spcBef>
            </a:pPr>
            <a:endParaRPr sz="1400">
              <a:latin typeface="Times New Roman"/>
              <a:cs typeface="Times New Roman"/>
            </a:endParaRPr>
          </a:p>
          <a:p>
            <a:pPr marL="90805">
              <a:lnSpc>
                <a:spcPct val="100000"/>
              </a:lnSpc>
            </a:pPr>
            <a:r>
              <a:rPr sz="1000" spc="45" dirty="0">
                <a:latin typeface="Tahoma"/>
                <a:cs typeface="Tahoma"/>
              </a:rPr>
              <a:t>Mekanisme</a:t>
            </a:r>
            <a:r>
              <a:rPr sz="1000" spc="15" dirty="0">
                <a:latin typeface="Tahoma"/>
                <a:cs typeface="Tahoma"/>
              </a:rPr>
              <a:t> </a:t>
            </a:r>
            <a:r>
              <a:rPr sz="1000" spc="40" dirty="0">
                <a:latin typeface="Tahoma"/>
                <a:cs typeface="Tahoma"/>
              </a:rPr>
              <a:t>pencegahan</a:t>
            </a:r>
            <a:r>
              <a:rPr sz="1000" dirty="0">
                <a:latin typeface="Tahoma"/>
                <a:cs typeface="Tahoma"/>
              </a:rPr>
              <a:t> </a:t>
            </a:r>
            <a:r>
              <a:rPr sz="1000" spc="40" dirty="0">
                <a:latin typeface="Tahoma"/>
                <a:cs typeface="Tahoma"/>
              </a:rPr>
              <a:t>yang</a:t>
            </a:r>
            <a:r>
              <a:rPr sz="1000" spc="-10" dirty="0">
                <a:latin typeface="Tahoma"/>
                <a:cs typeface="Tahoma"/>
              </a:rPr>
              <a:t> </a:t>
            </a:r>
            <a:r>
              <a:rPr sz="1000" spc="25" dirty="0">
                <a:latin typeface="Tahoma"/>
                <a:cs typeface="Tahoma"/>
              </a:rPr>
              <a:t>terstruktur</a:t>
            </a:r>
            <a:r>
              <a:rPr sz="1000" spc="20" dirty="0">
                <a:latin typeface="Tahoma"/>
                <a:cs typeface="Tahoma"/>
              </a:rPr>
              <a:t> </a:t>
            </a:r>
            <a:r>
              <a:rPr sz="1000" spc="40" dirty="0">
                <a:latin typeface="Tahoma"/>
                <a:cs typeface="Tahoma"/>
              </a:rPr>
              <a:t>dan</a:t>
            </a:r>
            <a:r>
              <a:rPr sz="1000" spc="-10" dirty="0">
                <a:latin typeface="Tahoma"/>
                <a:cs typeface="Tahoma"/>
              </a:rPr>
              <a:t> </a:t>
            </a:r>
            <a:r>
              <a:rPr sz="1000" b="1" spc="-15" dirty="0">
                <a:latin typeface="Tahoma"/>
                <a:cs typeface="Tahoma"/>
              </a:rPr>
              <a:t>peran</a:t>
            </a:r>
            <a:r>
              <a:rPr sz="1000" b="1" spc="5" dirty="0">
                <a:latin typeface="Tahoma"/>
                <a:cs typeface="Tahoma"/>
              </a:rPr>
              <a:t> </a:t>
            </a:r>
            <a:r>
              <a:rPr sz="1000" spc="45" dirty="0">
                <a:latin typeface="Tahoma"/>
                <a:cs typeface="Tahoma"/>
              </a:rPr>
              <a:t>masing-</a:t>
            </a:r>
            <a:endParaRPr sz="1000">
              <a:latin typeface="Tahoma"/>
              <a:cs typeface="Tahoma"/>
            </a:endParaRPr>
          </a:p>
          <a:p>
            <a:pPr marL="90805">
              <a:lnSpc>
                <a:spcPct val="100000"/>
              </a:lnSpc>
              <a:spcBef>
                <a:spcPts val="5"/>
              </a:spcBef>
            </a:pPr>
            <a:r>
              <a:rPr sz="1000" spc="30" dirty="0">
                <a:latin typeface="Tahoma"/>
                <a:cs typeface="Tahoma"/>
              </a:rPr>
              <a:t>masing</a:t>
            </a:r>
            <a:r>
              <a:rPr sz="1000" spc="-15" dirty="0">
                <a:latin typeface="Tahoma"/>
                <a:cs typeface="Tahoma"/>
              </a:rPr>
              <a:t> </a:t>
            </a:r>
            <a:r>
              <a:rPr sz="1000" spc="30" dirty="0">
                <a:latin typeface="Tahoma"/>
                <a:cs typeface="Tahoma"/>
              </a:rPr>
              <a:t>aktor</a:t>
            </a:r>
            <a:r>
              <a:rPr sz="1000" spc="-5" dirty="0">
                <a:latin typeface="Tahoma"/>
                <a:cs typeface="Tahoma"/>
              </a:rPr>
              <a:t> </a:t>
            </a:r>
            <a:r>
              <a:rPr sz="1000" b="1" spc="-15" dirty="0">
                <a:latin typeface="Tahoma"/>
                <a:cs typeface="Tahoma"/>
              </a:rPr>
              <a:t>terdefinisikan</a:t>
            </a:r>
            <a:r>
              <a:rPr sz="1000" b="1" spc="-25" dirty="0">
                <a:latin typeface="Tahoma"/>
                <a:cs typeface="Tahoma"/>
              </a:rPr>
              <a:t> </a:t>
            </a:r>
            <a:r>
              <a:rPr sz="1000" b="1" spc="-15" dirty="0">
                <a:latin typeface="Tahoma"/>
                <a:cs typeface="Tahoma"/>
              </a:rPr>
              <a:t>dengan</a:t>
            </a:r>
            <a:r>
              <a:rPr sz="1000" b="1" spc="-55" dirty="0">
                <a:latin typeface="Tahoma"/>
                <a:cs typeface="Tahoma"/>
              </a:rPr>
              <a:t> </a:t>
            </a:r>
            <a:r>
              <a:rPr sz="1000" b="1" spc="-25" dirty="0">
                <a:latin typeface="Tahoma"/>
                <a:cs typeface="Tahoma"/>
              </a:rPr>
              <a:t>jelas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017008" y="3945635"/>
            <a:ext cx="3854450" cy="624840"/>
          </a:xfrm>
          <a:prstGeom prst="rect">
            <a:avLst/>
          </a:prstGeom>
          <a:solidFill>
            <a:srgbClr val="BAD5ED"/>
          </a:solidFill>
        </p:spPr>
        <p:txBody>
          <a:bodyPr vert="horz" wrap="square" lIns="0" tIns="79375" rIns="0" bIns="0" rtlCol="0">
            <a:spAutoFit/>
          </a:bodyPr>
          <a:lstStyle/>
          <a:p>
            <a:pPr marL="92075" marR="239395">
              <a:lnSpc>
                <a:spcPct val="100000"/>
              </a:lnSpc>
              <a:spcBef>
                <a:spcPts val="625"/>
              </a:spcBef>
            </a:pPr>
            <a:r>
              <a:rPr sz="1000" b="1" spc="-20" dirty="0">
                <a:latin typeface="Tahoma"/>
                <a:cs typeface="Tahoma"/>
              </a:rPr>
              <a:t>Pembagian </a:t>
            </a:r>
            <a:r>
              <a:rPr sz="1000" b="1" spc="-30" dirty="0">
                <a:latin typeface="Tahoma"/>
                <a:cs typeface="Tahoma"/>
              </a:rPr>
              <a:t>alur </a:t>
            </a:r>
            <a:r>
              <a:rPr sz="1000" b="1" spc="-15" dirty="0">
                <a:latin typeface="Tahoma"/>
                <a:cs typeface="Tahoma"/>
              </a:rPr>
              <a:t>koordinasi </a:t>
            </a:r>
            <a:r>
              <a:rPr sz="1000" b="1" spc="-20" dirty="0">
                <a:latin typeface="Tahoma"/>
                <a:cs typeface="Tahoma"/>
              </a:rPr>
              <a:t>penanganan lebih </a:t>
            </a:r>
            <a:r>
              <a:rPr sz="1000" b="1" spc="-10" dirty="0">
                <a:latin typeface="Tahoma"/>
                <a:cs typeface="Tahoma"/>
              </a:rPr>
              <a:t>rinci </a:t>
            </a:r>
            <a:r>
              <a:rPr sz="1000" spc="25" dirty="0">
                <a:latin typeface="Tahoma"/>
                <a:cs typeface="Tahoma"/>
              </a:rPr>
              <a:t>antara </a:t>
            </a:r>
            <a:r>
              <a:rPr sz="1000" spc="-300" dirty="0">
                <a:latin typeface="Tahoma"/>
                <a:cs typeface="Tahoma"/>
              </a:rPr>
              <a:t> </a:t>
            </a:r>
            <a:r>
              <a:rPr sz="1000" spc="35" dirty="0">
                <a:latin typeface="Tahoma"/>
                <a:cs typeface="Tahoma"/>
              </a:rPr>
              <a:t>satuan </a:t>
            </a:r>
            <a:r>
              <a:rPr sz="1000" spc="30" dirty="0">
                <a:latin typeface="Tahoma"/>
                <a:cs typeface="Tahoma"/>
              </a:rPr>
              <a:t>pendidikan, pemerintah daerah, </a:t>
            </a:r>
            <a:r>
              <a:rPr sz="1000" spc="40" dirty="0">
                <a:latin typeface="Tahoma"/>
                <a:cs typeface="Tahoma"/>
              </a:rPr>
              <a:t>dan </a:t>
            </a:r>
            <a:r>
              <a:rPr sz="1000" spc="45" dirty="0">
                <a:latin typeface="Tahoma"/>
                <a:cs typeface="Tahoma"/>
              </a:rPr>
              <a:t> </a:t>
            </a:r>
            <a:r>
              <a:rPr sz="1000" spc="40" dirty="0">
                <a:latin typeface="Tahoma"/>
                <a:cs typeface="Tahoma"/>
              </a:rPr>
              <a:t>Kemendikbudristek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017008" y="1217675"/>
            <a:ext cx="3854450" cy="477520"/>
          </a:xfrm>
          <a:prstGeom prst="rect">
            <a:avLst/>
          </a:prstGeom>
          <a:solidFill>
            <a:srgbClr val="BAD5ED"/>
          </a:solidFill>
        </p:spPr>
        <p:txBody>
          <a:bodyPr vert="horz" wrap="square" lIns="0" tIns="82550" rIns="0" bIns="0" rtlCol="0">
            <a:spAutoFit/>
          </a:bodyPr>
          <a:lstStyle/>
          <a:p>
            <a:pPr marL="92075" marR="284480">
              <a:lnSpc>
                <a:spcPct val="100000"/>
              </a:lnSpc>
              <a:spcBef>
                <a:spcPts val="650"/>
              </a:spcBef>
            </a:pPr>
            <a:r>
              <a:rPr sz="1000" b="1" spc="-5" dirty="0">
                <a:latin typeface="Arial"/>
                <a:cs typeface="Arial"/>
              </a:rPr>
              <a:t>Peserta didik,</a:t>
            </a:r>
            <a:r>
              <a:rPr sz="1000" b="1" spc="-15" dirty="0">
                <a:latin typeface="Arial"/>
                <a:cs typeface="Arial"/>
              </a:rPr>
              <a:t> </a:t>
            </a:r>
            <a:r>
              <a:rPr sz="1000" b="1" spc="-5" dirty="0">
                <a:latin typeface="Arial"/>
                <a:cs typeface="Arial"/>
              </a:rPr>
              <a:t>pendidik,</a:t>
            </a:r>
            <a:r>
              <a:rPr sz="1000" b="1" dirty="0">
                <a:latin typeface="Arial"/>
                <a:cs typeface="Arial"/>
              </a:rPr>
              <a:t> </a:t>
            </a:r>
            <a:r>
              <a:rPr sz="1000" b="1" spc="-5" dirty="0">
                <a:latin typeface="Arial"/>
                <a:cs typeface="Arial"/>
              </a:rPr>
              <a:t>dan</a:t>
            </a:r>
            <a:r>
              <a:rPr sz="1000" b="1" spc="5" dirty="0">
                <a:latin typeface="Arial"/>
                <a:cs typeface="Arial"/>
              </a:rPr>
              <a:t> </a:t>
            </a:r>
            <a:r>
              <a:rPr sz="1000" b="1" spc="-5" dirty="0">
                <a:latin typeface="Arial"/>
                <a:cs typeface="Arial"/>
              </a:rPr>
              <a:t>tenaga</a:t>
            </a:r>
            <a:r>
              <a:rPr sz="1000" b="1" spc="-15" dirty="0">
                <a:latin typeface="Arial"/>
                <a:cs typeface="Arial"/>
              </a:rPr>
              <a:t> </a:t>
            </a:r>
            <a:r>
              <a:rPr sz="1000" b="1" spc="-5" dirty="0">
                <a:latin typeface="Arial"/>
                <a:cs typeface="Arial"/>
              </a:rPr>
              <a:t>kependidikan</a:t>
            </a:r>
            <a:r>
              <a:rPr sz="1000" b="1" dirty="0">
                <a:latin typeface="Arial"/>
                <a:cs typeface="Arial"/>
              </a:rPr>
              <a:t> </a:t>
            </a:r>
            <a:r>
              <a:rPr sz="1000" b="1" spc="-5" dirty="0">
                <a:latin typeface="Arial"/>
                <a:cs typeface="Arial"/>
              </a:rPr>
              <a:t>menjadi </a:t>
            </a:r>
            <a:r>
              <a:rPr sz="1000" b="1" spc="-265" dirty="0">
                <a:latin typeface="Arial"/>
                <a:cs typeface="Arial"/>
              </a:rPr>
              <a:t> </a:t>
            </a:r>
            <a:r>
              <a:rPr sz="1000" b="1" spc="-5" dirty="0">
                <a:latin typeface="Arial"/>
                <a:cs typeface="Arial"/>
              </a:rPr>
              <a:t>fokus </a:t>
            </a:r>
            <a:r>
              <a:rPr sz="1000" spc="-5" dirty="0">
                <a:latin typeface="Arial MT"/>
                <a:cs typeface="Arial MT"/>
              </a:rPr>
              <a:t>pencegahan</a:t>
            </a:r>
            <a:r>
              <a:rPr sz="1000" spc="-30" dirty="0">
                <a:latin typeface="Arial MT"/>
                <a:cs typeface="Arial MT"/>
              </a:rPr>
              <a:t> </a:t>
            </a:r>
            <a:r>
              <a:rPr sz="1000" spc="-5" dirty="0">
                <a:latin typeface="Arial MT"/>
                <a:cs typeface="Arial MT"/>
              </a:rPr>
              <a:t>dan</a:t>
            </a:r>
            <a:r>
              <a:rPr sz="1000" spc="-25" dirty="0">
                <a:latin typeface="Arial MT"/>
                <a:cs typeface="Arial MT"/>
              </a:rPr>
              <a:t> </a:t>
            </a:r>
            <a:r>
              <a:rPr sz="1000" spc="-5" dirty="0">
                <a:latin typeface="Arial MT"/>
                <a:cs typeface="Arial MT"/>
              </a:rPr>
              <a:t>penanganan</a:t>
            </a:r>
            <a:r>
              <a:rPr sz="1000" spc="-2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kekerasan</a:t>
            </a:r>
            <a:endParaRPr sz="1000">
              <a:latin typeface="Arial MT"/>
              <a:cs typeface="Arial MT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4687823" y="862583"/>
            <a:ext cx="253365" cy="268605"/>
            <a:chOff x="4687823" y="862583"/>
            <a:chExt cx="253365" cy="268605"/>
          </a:xfrm>
        </p:grpSpPr>
        <p:sp>
          <p:nvSpPr>
            <p:cNvPr id="22" name="object 22"/>
            <p:cNvSpPr/>
            <p:nvPr/>
          </p:nvSpPr>
          <p:spPr>
            <a:xfrm>
              <a:off x="4687823" y="862583"/>
              <a:ext cx="253365" cy="268605"/>
            </a:xfrm>
            <a:custGeom>
              <a:avLst/>
              <a:gdLst/>
              <a:ahLst/>
              <a:cxnLst/>
              <a:rect l="l" t="t" r="r" b="b"/>
              <a:pathLst>
                <a:path w="253364" h="268605">
                  <a:moveTo>
                    <a:pt x="126491" y="0"/>
                  </a:moveTo>
                  <a:lnTo>
                    <a:pt x="77259" y="10542"/>
                  </a:lnTo>
                  <a:lnTo>
                    <a:pt x="37052" y="39290"/>
                  </a:lnTo>
                  <a:lnTo>
                    <a:pt x="9941" y="81920"/>
                  </a:lnTo>
                  <a:lnTo>
                    <a:pt x="0" y="134112"/>
                  </a:lnTo>
                  <a:lnTo>
                    <a:pt x="9941" y="186303"/>
                  </a:lnTo>
                  <a:lnTo>
                    <a:pt x="37052" y="228933"/>
                  </a:lnTo>
                  <a:lnTo>
                    <a:pt x="77259" y="257681"/>
                  </a:lnTo>
                  <a:lnTo>
                    <a:pt x="126491" y="268224"/>
                  </a:lnTo>
                  <a:lnTo>
                    <a:pt x="175724" y="257681"/>
                  </a:lnTo>
                  <a:lnTo>
                    <a:pt x="215931" y="228933"/>
                  </a:lnTo>
                  <a:lnTo>
                    <a:pt x="243042" y="186303"/>
                  </a:lnTo>
                  <a:lnTo>
                    <a:pt x="252984" y="134112"/>
                  </a:lnTo>
                  <a:lnTo>
                    <a:pt x="243042" y="81920"/>
                  </a:lnTo>
                  <a:lnTo>
                    <a:pt x="215931" y="39290"/>
                  </a:lnTo>
                  <a:lnTo>
                    <a:pt x="175724" y="10542"/>
                  </a:lnTo>
                  <a:lnTo>
                    <a:pt x="126491" y="0"/>
                  </a:lnTo>
                  <a:close/>
                </a:path>
              </a:pathLst>
            </a:custGeom>
            <a:solidFill>
              <a:srgbClr val="125D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757927" y="900683"/>
              <a:ext cx="112775" cy="192024"/>
            </a:xfrm>
            <a:prstGeom prst="rect">
              <a:avLst/>
            </a:prstGeom>
          </p:spPr>
        </p:pic>
      </p:grpSp>
      <p:sp>
        <p:nvSpPr>
          <p:cNvPr id="24" name="object 24"/>
          <p:cNvSpPr txBox="1"/>
          <p:nvPr/>
        </p:nvSpPr>
        <p:spPr>
          <a:xfrm>
            <a:off x="2183129" y="931290"/>
            <a:ext cx="4721225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854325" algn="l"/>
              </a:tabLst>
            </a:pPr>
            <a:r>
              <a:rPr sz="1100" b="1" spc="-5" dirty="0">
                <a:solidFill>
                  <a:srgbClr val="001F5F"/>
                </a:solidFill>
                <a:latin typeface="Arial"/>
                <a:cs typeface="Arial"/>
              </a:rPr>
              <a:t>P</a:t>
            </a:r>
            <a:r>
              <a:rPr sz="1100" b="1" dirty="0">
                <a:solidFill>
                  <a:srgbClr val="001F5F"/>
                </a:solidFill>
                <a:latin typeface="Arial"/>
                <a:cs typeface="Arial"/>
              </a:rPr>
              <a:t>ermen</a:t>
            </a:r>
            <a:r>
              <a:rPr sz="1100" b="1" spc="-5" dirty="0">
                <a:solidFill>
                  <a:srgbClr val="001F5F"/>
                </a:solidFill>
                <a:latin typeface="Arial"/>
                <a:cs typeface="Arial"/>
              </a:rPr>
              <a:t>d</a:t>
            </a:r>
            <a:r>
              <a:rPr sz="1100" b="1" dirty="0">
                <a:solidFill>
                  <a:srgbClr val="001F5F"/>
                </a:solidFill>
                <a:latin typeface="Arial"/>
                <a:cs typeface="Arial"/>
              </a:rPr>
              <a:t>ik</a:t>
            </a:r>
            <a:r>
              <a:rPr sz="1100" b="1" spc="-5" dirty="0">
                <a:solidFill>
                  <a:srgbClr val="001F5F"/>
                </a:solidFill>
                <a:latin typeface="Arial"/>
                <a:cs typeface="Arial"/>
              </a:rPr>
              <a:t>b</a:t>
            </a:r>
            <a:r>
              <a:rPr sz="1100" b="1" dirty="0">
                <a:solidFill>
                  <a:srgbClr val="001F5F"/>
                </a:solidFill>
                <a:latin typeface="Arial"/>
                <a:cs typeface="Arial"/>
              </a:rPr>
              <a:t>ud</a:t>
            </a:r>
            <a:r>
              <a:rPr sz="1100" b="1" spc="-2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001F5F"/>
                </a:solidFill>
                <a:latin typeface="Arial"/>
                <a:cs typeface="Arial"/>
              </a:rPr>
              <a:t>82 /</a:t>
            </a:r>
            <a:r>
              <a:rPr sz="1100" b="1" spc="-1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001F5F"/>
                </a:solidFill>
                <a:latin typeface="Arial"/>
                <a:cs typeface="Arial"/>
              </a:rPr>
              <a:t>2</a:t>
            </a:r>
            <a:r>
              <a:rPr sz="1100" b="1" spc="-5" dirty="0">
                <a:solidFill>
                  <a:srgbClr val="001F5F"/>
                </a:solidFill>
                <a:latin typeface="Arial"/>
                <a:cs typeface="Arial"/>
              </a:rPr>
              <a:t>0</a:t>
            </a:r>
            <a:r>
              <a:rPr sz="1100" b="1" dirty="0">
                <a:solidFill>
                  <a:srgbClr val="001F5F"/>
                </a:solidFill>
                <a:latin typeface="Arial"/>
                <a:cs typeface="Arial"/>
              </a:rPr>
              <a:t>15	</a:t>
            </a:r>
            <a:r>
              <a:rPr sz="1100" b="1" spc="-5" dirty="0">
                <a:solidFill>
                  <a:srgbClr val="001F5F"/>
                </a:solidFill>
                <a:latin typeface="Arial"/>
                <a:cs typeface="Arial"/>
              </a:rPr>
              <a:t>P</a:t>
            </a:r>
            <a:r>
              <a:rPr sz="1100" b="1" dirty="0">
                <a:solidFill>
                  <a:srgbClr val="001F5F"/>
                </a:solidFill>
                <a:latin typeface="Arial"/>
                <a:cs typeface="Arial"/>
              </a:rPr>
              <a:t>ermen</a:t>
            </a:r>
            <a:r>
              <a:rPr sz="1100" b="1" spc="-5" dirty="0">
                <a:solidFill>
                  <a:srgbClr val="001F5F"/>
                </a:solidFill>
                <a:latin typeface="Arial"/>
                <a:cs typeface="Arial"/>
              </a:rPr>
              <a:t>d</a:t>
            </a:r>
            <a:r>
              <a:rPr sz="1100" b="1" dirty="0">
                <a:solidFill>
                  <a:srgbClr val="001F5F"/>
                </a:solidFill>
                <a:latin typeface="Arial"/>
                <a:cs typeface="Arial"/>
              </a:rPr>
              <a:t>ik</a:t>
            </a:r>
            <a:r>
              <a:rPr sz="1100" b="1" spc="-5" dirty="0">
                <a:solidFill>
                  <a:srgbClr val="001F5F"/>
                </a:solidFill>
                <a:latin typeface="Arial"/>
                <a:cs typeface="Arial"/>
              </a:rPr>
              <a:t>b</a:t>
            </a:r>
            <a:r>
              <a:rPr sz="1100" b="1" dirty="0">
                <a:solidFill>
                  <a:srgbClr val="001F5F"/>
                </a:solidFill>
                <a:latin typeface="Arial"/>
                <a:cs typeface="Arial"/>
              </a:rPr>
              <a:t>u</a:t>
            </a:r>
            <a:r>
              <a:rPr sz="1100" b="1" spc="-10" dirty="0">
                <a:solidFill>
                  <a:srgbClr val="001F5F"/>
                </a:solidFill>
                <a:latin typeface="Arial"/>
                <a:cs typeface="Arial"/>
              </a:rPr>
              <a:t>d</a:t>
            </a:r>
            <a:r>
              <a:rPr sz="1100" b="1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1100" b="1" spc="5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100" b="1" dirty="0">
                <a:solidFill>
                  <a:srgbClr val="001F5F"/>
                </a:solidFill>
                <a:latin typeface="Arial"/>
                <a:cs typeface="Arial"/>
              </a:rPr>
              <a:t>stek</a:t>
            </a:r>
            <a:r>
              <a:rPr sz="1100" b="1" spc="-4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100" b="1" spc="-5" dirty="0">
                <a:solidFill>
                  <a:srgbClr val="001F5F"/>
                </a:solidFill>
                <a:latin typeface="Arial"/>
                <a:cs typeface="Arial"/>
              </a:rPr>
              <a:t>PP</a:t>
            </a:r>
            <a:r>
              <a:rPr sz="1100" b="1" spc="-10" dirty="0">
                <a:solidFill>
                  <a:srgbClr val="001F5F"/>
                </a:solidFill>
                <a:latin typeface="Arial"/>
                <a:cs typeface="Arial"/>
              </a:rPr>
              <a:t>K</a:t>
            </a:r>
            <a:r>
              <a:rPr sz="1100" b="1" spc="-5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1100" b="1" dirty="0">
                <a:solidFill>
                  <a:srgbClr val="001F5F"/>
                </a:solidFill>
                <a:latin typeface="Arial"/>
                <a:cs typeface="Arial"/>
              </a:rPr>
              <a:t>P</a:t>
            </a:r>
            <a:endParaRPr sz="1100">
              <a:latin typeface="Arial"/>
              <a:cs typeface="Aria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167640" y="1207007"/>
            <a:ext cx="1849120" cy="1865630"/>
          </a:xfrm>
          <a:custGeom>
            <a:avLst/>
            <a:gdLst/>
            <a:ahLst/>
            <a:cxnLst/>
            <a:rect l="l" t="t" r="r" b="b"/>
            <a:pathLst>
              <a:path w="1849120" h="1865630">
                <a:moveTo>
                  <a:pt x="1848612" y="1240536"/>
                </a:moveTo>
                <a:lnTo>
                  <a:pt x="0" y="1240536"/>
                </a:lnTo>
                <a:lnTo>
                  <a:pt x="0" y="1865376"/>
                </a:lnTo>
                <a:lnTo>
                  <a:pt x="1848612" y="1865376"/>
                </a:lnTo>
                <a:lnTo>
                  <a:pt x="1848612" y="1240536"/>
                </a:lnTo>
                <a:close/>
              </a:path>
              <a:path w="1849120" h="1865630">
                <a:moveTo>
                  <a:pt x="1848612" y="568452"/>
                </a:moveTo>
                <a:lnTo>
                  <a:pt x="0" y="568452"/>
                </a:lnTo>
                <a:lnTo>
                  <a:pt x="0" y="1130808"/>
                </a:lnTo>
                <a:lnTo>
                  <a:pt x="1848612" y="1130808"/>
                </a:lnTo>
                <a:lnTo>
                  <a:pt x="1848612" y="568452"/>
                </a:lnTo>
                <a:close/>
              </a:path>
              <a:path w="1849120" h="1865630">
                <a:moveTo>
                  <a:pt x="1848612" y="0"/>
                </a:moveTo>
                <a:lnTo>
                  <a:pt x="0" y="0"/>
                </a:lnTo>
                <a:lnTo>
                  <a:pt x="0" y="477012"/>
                </a:lnTo>
                <a:lnTo>
                  <a:pt x="1848612" y="477012"/>
                </a:lnTo>
                <a:lnTo>
                  <a:pt x="1848612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715670" y="2575001"/>
            <a:ext cx="1053465" cy="3625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1100" b="1" spc="-5" dirty="0">
                <a:solidFill>
                  <a:srgbClr val="FFFFFF"/>
                </a:solidFill>
                <a:latin typeface="Arial"/>
                <a:cs typeface="Arial"/>
              </a:rPr>
              <a:t>Tim</a:t>
            </a:r>
            <a:r>
              <a:rPr sz="1100" b="1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FFFFFF"/>
                </a:solidFill>
                <a:latin typeface="Arial"/>
                <a:cs typeface="Arial"/>
              </a:rPr>
              <a:t>dan</a:t>
            </a:r>
            <a:r>
              <a:rPr sz="1100" b="1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FFFFFF"/>
                </a:solidFill>
                <a:latin typeface="Arial"/>
                <a:cs typeface="Arial"/>
              </a:rPr>
              <a:t>Satuan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r>
              <a:rPr sz="1100" b="1" spc="-5" dirty="0">
                <a:solidFill>
                  <a:srgbClr val="FFFFFF"/>
                </a:solidFill>
                <a:latin typeface="Arial"/>
                <a:cs typeface="Arial"/>
              </a:rPr>
              <a:t>Tugas</a:t>
            </a:r>
            <a:endParaRPr sz="1100">
              <a:latin typeface="Arial"/>
              <a:cs typeface="Arial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167639" y="3151632"/>
            <a:ext cx="1849120" cy="734695"/>
          </a:xfrm>
          <a:custGeom>
            <a:avLst/>
            <a:gdLst/>
            <a:ahLst/>
            <a:cxnLst/>
            <a:rect l="l" t="t" r="r" b="b"/>
            <a:pathLst>
              <a:path w="1849120" h="734695">
                <a:moveTo>
                  <a:pt x="1848612" y="0"/>
                </a:moveTo>
                <a:lnTo>
                  <a:pt x="0" y="0"/>
                </a:lnTo>
                <a:lnTo>
                  <a:pt x="0" y="734568"/>
                </a:lnTo>
                <a:lnTo>
                  <a:pt x="1848612" y="734568"/>
                </a:lnTo>
                <a:lnTo>
                  <a:pt x="1848612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715670" y="3334334"/>
            <a:ext cx="828675" cy="3619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1100" b="1" dirty="0">
                <a:solidFill>
                  <a:srgbClr val="FFFFFF"/>
                </a:solidFill>
                <a:latin typeface="Arial"/>
                <a:cs typeface="Arial"/>
              </a:rPr>
              <a:t>Mekanisme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r>
              <a:rPr sz="1100" b="1" spc="-5" dirty="0">
                <a:solidFill>
                  <a:srgbClr val="FFFFFF"/>
                </a:solidFill>
                <a:latin typeface="Arial"/>
                <a:cs typeface="Arial"/>
              </a:rPr>
              <a:t>pencegahan</a:t>
            </a:r>
            <a:endParaRPr sz="1100">
              <a:latin typeface="Arial"/>
              <a:cs typeface="Arial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158495" y="3945635"/>
            <a:ext cx="1850389" cy="624840"/>
          </a:xfrm>
          <a:custGeom>
            <a:avLst/>
            <a:gdLst/>
            <a:ahLst/>
            <a:cxnLst/>
            <a:rect l="l" t="t" r="r" b="b"/>
            <a:pathLst>
              <a:path w="1850389" h="624839">
                <a:moveTo>
                  <a:pt x="1850136" y="0"/>
                </a:moveTo>
                <a:lnTo>
                  <a:pt x="0" y="0"/>
                </a:lnTo>
                <a:lnTo>
                  <a:pt x="0" y="624840"/>
                </a:lnTo>
                <a:lnTo>
                  <a:pt x="1850136" y="624840"/>
                </a:lnTo>
                <a:lnTo>
                  <a:pt x="1850136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707136" y="4074058"/>
            <a:ext cx="835660" cy="361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100"/>
              </a:spcBef>
            </a:pPr>
            <a:r>
              <a:rPr sz="1100" b="1" dirty="0">
                <a:solidFill>
                  <a:srgbClr val="FFFFFF"/>
                </a:solidFill>
                <a:latin typeface="Arial"/>
                <a:cs typeface="Arial"/>
              </a:rPr>
              <a:t>Mekanisme </a:t>
            </a:r>
            <a:r>
              <a:rPr sz="1100" b="1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b="1" spc="-5" dirty="0">
                <a:solidFill>
                  <a:srgbClr val="FFFFFF"/>
                </a:solidFill>
                <a:latin typeface="Arial"/>
                <a:cs typeface="Arial"/>
              </a:rPr>
              <a:t>penanganan</a:t>
            </a:r>
            <a:endParaRPr sz="1100">
              <a:latin typeface="Arial"/>
              <a:cs typeface="Arial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251459" y="1296924"/>
            <a:ext cx="276225" cy="277495"/>
          </a:xfrm>
          <a:custGeom>
            <a:avLst/>
            <a:gdLst/>
            <a:ahLst/>
            <a:cxnLst/>
            <a:rect l="l" t="t" r="r" b="b"/>
            <a:pathLst>
              <a:path w="276225" h="277494">
                <a:moveTo>
                  <a:pt x="137922" y="0"/>
                </a:moveTo>
                <a:lnTo>
                  <a:pt x="94327" y="7071"/>
                </a:lnTo>
                <a:lnTo>
                  <a:pt x="56466" y="26761"/>
                </a:lnTo>
                <a:lnTo>
                  <a:pt x="26610" y="56784"/>
                </a:lnTo>
                <a:lnTo>
                  <a:pt x="7031" y="94853"/>
                </a:lnTo>
                <a:lnTo>
                  <a:pt x="0" y="138684"/>
                </a:lnTo>
                <a:lnTo>
                  <a:pt x="7031" y="182514"/>
                </a:lnTo>
                <a:lnTo>
                  <a:pt x="26610" y="220583"/>
                </a:lnTo>
                <a:lnTo>
                  <a:pt x="56466" y="250606"/>
                </a:lnTo>
                <a:lnTo>
                  <a:pt x="94327" y="270296"/>
                </a:lnTo>
                <a:lnTo>
                  <a:pt x="137922" y="277367"/>
                </a:lnTo>
                <a:lnTo>
                  <a:pt x="181516" y="270296"/>
                </a:lnTo>
                <a:lnTo>
                  <a:pt x="219377" y="250606"/>
                </a:lnTo>
                <a:lnTo>
                  <a:pt x="249233" y="220583"/>
                </a:lnTo>
                <a:lnTo>
                  <a:pt x="268812" y="182514"/>
                </a:lnTo>
                <a:lnTo>
                  <a:pt x="275844" y="138684"/>
                </a:lnTo>
                <a:lnTo>
                  <a:pt x="268812" y="94853"/>
                </a:lnTo>
                <a:lnTo>
                  <a:pt x="249233" y="56784"/>
                </a:lnTo>
                <a:lnTo>
                  <a:pt x="219377" y="26761"/>
                </a:lnTo>
                <a:lnTo>
                  <a:pt x="181516" y="7071"/>
                </a:lnTo>
                <a:lnTo>
                  <a:pt x="13792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167639" y="1207008"/>
            <a:ext cx="1849120" cy="477520"/>
          </a:xfrm>
          <a:prstGeom prst="rect">
            <a:avLst/>
          </a:prstGeom>
        </p:spPr>
        <p:txBody>
          <a:bodyPr vert="horz" wrap="square" lIns="0" tIns="138430" rIns="0" bIns="0" rtlCol="0">
            <a:spAutoFit/>
          </a:bodyPr>
          <a:lstStyle/>
          <a:p>
            <a:pPr marL="167640">
              <a:lnSpc>
                <a:spcPct val="100000"/>
              </a:lnSpc>
              <a:spcBef>
                <a:spcPts val="1090"/>
              </a:spcBef>
              <a:tabLst>
                <a:tab pos="547370" algn="l"/>
              </a:tabLst>
            </a:pPr>
            <a:r>
              <a:rPr sz="1800" b="1" spc="-7" baseline="2314" dirty="0">
                <a:solidFill>
                  <a:srgbClr val="001F5F"/>
                </a:solidFill>
                <a:latin typeface="Arial"/>
                <a:cs typeface="Arial"/>
              </a:rPr>
              <a:t>A	</a:t>
            </a:r>
            <a:r>
              <a:rPr sz="1100" b="1" dirty="0">
                <a:solidFill>
                  <a:srgbClr val="FFFFFF"/>
                </a:solidFill>
                <a:latin typeface="Arial"/>
                <a:cs typeface="Arial"/>
              </a:rPr>
              <a:t>Sasaran</a:t>
            </a:r>
            <a:endParaRPr sz="1100">
              <a:latin typeface="Arial"/>
              <a:cs typeface="Arial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251459" y="1927860"/>
            <a:ext cx="276225" cy="276225"/>
          </a:xfrm>
          <a:custGeom>
            <a:avLst/>
            <a:gdLst/>
            <a:ahLst/>
            <a:cxnLst/>
            <a:rect l="l" t="t" r="r" b="b"/>
            <a:pathLst>
              <a:path w="276225" h="276225">
                <a:moveTo>
                  <a:pt x="137922" y="0"/>
                </a:moveTo>
                <a:lnTo>
                  <a:pt x="94327" y="7028"/>
                </a:lnTo>
                <a:lnTo>
                  <a:pt x="56466" y="26602"/>
                </a:lnTo>
                <a:lnTo>
                  <a:pt x="26610" y="56455"/>
                </a:lnTo>
                <a:lnTo>
                  <a:pt x="7031" y="94317"/>
                </a:lnTo>
                <a:lnTo>
                  <a:pt x="0" y="137921"/>
                </a:lnTo>
                <a:lnTo>
                  <a:pt x="7031" y="181526"/>
                </a:lnTo>
                <a:lnTo>
                  <a:pt x="26610" y="219388"/>
                </a:lnTo>
                <a:lnTo>
                  <a:pt x="56466" y="249241"/>
                </a:lnTo>
                <a:lnTo>
                  <a:pt x="94327" y="268815"/>
                </a:lnTo>
                <a:lnTo>
                  <a:pt x="137922" y="275844"/>
                </a:lnTo>
                <a:lnTo>
                  <a:pt x="181516" y="268815"/>
                </a:lnTo>
                <a:lnTo>
                  <a:pt x="219377" y="249241"/>
                </a:lnTo>
                <a:lnTo>
                  <a:pt x="249233" y="219388"/>
                </a:lnTo>
                <a:lnTo>
                  <a:pt x="268812" y="181526"/>
                </a:lnTo>
                <a:lnTo>
                  <a:pt x="275844" y="137921"/>
                </a:lnTo>
                <a:lnTo>
                  <a:pt x="268812" y="94317"/>
                </a:lnTo>
                <a:lnTo>
                  <a:pt x="249233" y="56455"/>
                </a:lnTo>
                <a:lnTo>
                  <a:pt x="219377" y="26602"/>
                </a:lnTo>
                <a:lnTo>
                  <a:pt x="181516" y="7028"/>
                </a:lnTo>
                <a:lnTo>
                  <a:pt x="13792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167639" y="1775460"/>
            <a:ext cx="1849120" cy="562610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0"/>
              </a:spcBef>
            </a:pPr>
            <a:endParaRPr sz="1200">
              <a:latin typeface="Times New Roman"/>
              <a:cs typeface="Times New Roman"/>
            </a:endParaRPr>
          </a:p>
          <a:p>
            <a:pPr marL="166370">
              <a:lnSpc>
                <a:spcPct val="100000"/>
              </a:lnSpc>
              <a:tabLst>
                <a:tab pos="547370" algn="l"/>
              </a:tabLst>
            </a:pPr>
            <a:r>
              <a:rPr sz="1800" b="1" spc="-7" baseline="-4629" dirty="0">
                <a:solidFill>
                  <a:srgbClr val="001F5F"/>
                </a:solidFill>
                <a:latin typeface="Arial"/>
                <a:cs typeface="Arial"/>
              </a:rPr>
              <a:t>B	</a:t>
            </a:r>
            <a:r>
              <a:rPr sz="1100" b="1" dirty="0">
                <a:solidFill>
                  <a:srgbClr val="FFFFFF"/>
                </a:solidFill>
                <a:latin typeface="Arial"/>
                <a:cs typeface="Arial"/>
              </a:rPr>
              <a:t>Definisi</a:t>
            </a:r>
            <a:endParaRPr sz="1100">
              <a:latin typeface="Arial"/>
              <a:cs typeface="Arial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251459" y="2606039"/>
            <a:ext cx="276225" cy="277495"/>
          </a:xfrm>
          <a:custGeom>
            <a:avLst/>
            <a:gdLst/>
            <a:ahLst/>
            <a:cxnLst/>
            <a:rect l="l" t="t" r="r" b="b"/>
            <a:pathLst>
              <a:path w="276225" h="277494">
                <a:moveTo>
                  <a:pt x="137922" y="0"/>
                </a:moveTo>
                <a:lnTo>
                  <a:pt x="94327" y="7071"/>
                </a:lnTo>
                <a:lnTo>
                  <a:pt x="56466" y="26761"/>
                </a:lnTo>
                <a:lnTo>
                  <a:pt x="26610" y="56784"/>
                </a:lnTo>
                <a:lnTo>
                  <a:pt x="7031" y="94853"/>
                </a:lnTo>
                <a:lnTo>
                  <a:pt x="0" y="138684"/>
                </a:lnTo>
                <a:lnTo>
                  <a:pt x="7031" y="182514"/>
                </a:lnTo>
                <a:lnTo>
                  <a:pt x="26610" y="220583"/>
                </a:lnTo>
                <a:lnTo>
                  <a:pt x="56466" y="250606"/>
                </a:lnTo>
                <a:lnTo>
                  <a:pt x="94327" y="270296"/>
                </a:lnTo>
                <a:lnTo>
                  <a:pt x="137922" y="277368"/>
                </a:lnTo>
                <a:lnTo>
                  <a:pt x="181516" y="270296"/>
                </a:lnTo>
                <a:lnTo>
                  <a:pt x="219377" y="250606"/>
                </a:lnTo>
                <a:lnTo>
                  <a:pt x="249233" y="220583"/>
                </a:lnTo>
                <a:lnTo>
                  <a:pt x="268812" y="182514"/>
                </a:lnTo>
                <a:lnTo>
                  <a:pt x="275844" y="138684"/>
                </a:lnTo>
                <a:lnTo>
                  <a:pt x="268812" y="94853"/>
                </a:lnTo>
                <a:lnTo>
                  <a:pt x="249233" y="56784"/>
                </a:lnTo>
                <a:lnTo>
                  <a:pt x="219377" y="26761"/>
                </a:lnTo>
                <a:lnTo>
                  <a:pt x="181516" y="7071"/>
                </a:lnTo>
                <a:lnTo>
                  <a:pt x="13792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334060" y="2636901"/>
            <a:ext cx="12318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endParaRPr sz="1200">
              <a:latin typeface="Arial"/>
              <a:cs typeface="Arial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251459" y="3371088"/>
            <a:ext cx="276225" cy="276225"/>
          </a:xfrm>
          <a:custGeom>
            <a:avLst/>
            <a:gdLst/>
            <a:ahLst/>
            <a:cxnLst/>
            <a:rect l="l" t="t" r="r" b="b"/>
            <a:pathLst>
              <a:path w="276225" h="276225">
                <a:moveTo>
                  <a:pt x="137922" y="0"/>
                </a:moveTo>
                <a:lnTo>
                  <a:pt x="94327" y="7028"/>
                </a:lnTo>
                <a:lnTo>
                  <a:pt x="56466" y="26602"/>
                </a:lnTo>
                <a:lnTo>
                  <a:pt x="26610" y="56455"/>
                </a:lnTo>
                <a:lnTo>
                  <a:pt x="7031" y="94317"/>
                </a:lnTo>
                <a:lnTo>
                  <a:pt x="0" y="137922"/>
                </a:lnTo>
                <a:lnTo>
                  <a:pt x="7031" y="181526"/>
                </a:lnTo>
                <a:lnTo>
                  <a:pt x="26610" y="219388"/>
                </a:lnTo>
                <a:lnTo>
                  <a:pt x="56466" y="249241"/>
                </a:lnTo>
                <a:lnTo>
                  <a:pt x="94327" y="268815"/>
                </a:lnTo>
                <a:lnTo>
                  <a:pt x="137922" y="275844"/>
                </a:lnTo>
                <a:lnTo>
                  <a:pt x="181516" y="268815"/>
                </a:lnTo>
                <a:lnTo>
                  <a:pt x="219377" y="249241"/>
                </a:lnTo>
                <a:lnTo>
                  <a:pt x="249233" y="219388"/>
                </a:lnTo>
                <a:lnTo>
                  <a:pt x="268812" y="181526"/>
                </a:lnTo>
                <a:lnTo>
                  <a:pt x="275844" y="137922"/>
                </a:lnTo>
                <a:lnTo>
                  <a:pt x="268812" y="94317"/>
                </a:lnTo>
                <a:lnTo>
                  <a:pt x="249233" y="56455"/>
                </a:lnTo>
                <a:lnTo>
                  <a:pt x="219377" y="26602"/>
                </a:lnTo>
                <a:lnTo>
                  <a:pt x="181516" y="7028"/>
                </a:lnTo>
                <a:lnTo>
                  <a:pt x="13792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 txBox="1"/>
          <p:nvPr/>
        </p:nvSpPr>
        <p:spPr>
          <a:xfrm>
            <a:off x="334060" y="3401059"/>
            <a:ext cx="12318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solidFill>
                  <a:srgbClr val="001F5F"/>
                </a:solidFill>
                <a:latin typeface="Arial"/>
                <a:cs typeface="Arial"/>
              </a:rPr>
              <a:t>D</a:t>
            </a:r>
            <a:endParaRPr sz="1200">
              <a:latin typeface="Arial"/>
              <a:cs typeface="Arial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242315" y="4110228"/>
            <a:ext cx="276225" cy="277495"/>
          </a:xfrm>
          <a:custGeom>
            <a:avLst/>
            <a:gdLst/>
            <a:ahLst/>
            <a:cxnLst/>
            <a:rect l="l" t="t" r="r" b="b"/>
            <a:pathLst>
              <a:path w="276225" h="277495">
                <a:moveTo>
                  <a:pt x="137922" y="0"/>
                </a:moveTo>
                <a:lnTo>
                  <a:pt x="94327" y="7070"/>
                </a:lnTo>
                <a:lnTo>
                  <a:pt x="56466" y="26757"/>
                </a:lnTo>
                <a:lnTo>
                  <a:pt x="26610" y="56778"/>
                </a:lnTo>
                <a:lnTo>
                  <a:pt x="7031" y="94848"/>
                </a:lnTo>
                <a:lnTo>
                  <a:pt x="0" y="138684"/>
                </a:lnTo>
                <a:lnTo>
                  <a:pt x="7031" y="182519"/>
                </a:lnTo>
                <a:lnTo>
                  <a:pt x="26610" y="220589"/>
                </a:lnTo>
                <a:lnTo>
                  <a:pt x="56466" y="250610"/>
                </a:lnTo>
                <a:lnTo>
                  <a:pt x="94327" y="270297"/>
                </a:lnTo>
                <a:lnTo>
                  <a:pt x="137922" y="277368"/>
                </a:lnTo>
                <a:lnTo>
                  <a:pt x="181516" y="270297"/>
                </a:lnTo>
                <a:lnTo>
                  <a:pt x="219377" y="250610"/>
                </a:lnTo>
                <a:lnTo>
                  <a:pt x="249233" y="220589"/>
                </a:lnTo>
                <a:lnTo>
                  <a:pt x="268812" y="182519"/>
                </a:lnTo>
                <a:lnTo>
                  <a:pt x="275844" y="138684"/>
                </a:lnTo>
                <a:lnTo>
                  <a:pt x="268812" y="94848"/>
                </a:lnTo>
                <a:lnTo>
                  <a:pt x="249233" y="56778"/>
                </a:lnTo>
                <a:lnTo>
                  <a:pt x="219377" y="26757"/>
                </a:lnTo>
                <a:lnTo>
                  <a:pt x="181516" y="7070"/>
                </a:lnTo>
                <a:lnTo>
                  <a:pt x="13792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 txBox="1"/>
          <p:nvPr/>
        </p:nvSpPr>
        <p:spPr>
          <a:xfrm>
            <a:off x="328879" y="4141723"/>
            <a:ext cx="1149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endParaRPr sz="120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304901" y="4873707"/>
            <a:ext cx="1337310" cy="153670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900" spc="-5" dirty="0">
                <a:solidFill>
                  <a:srgbClr val="FFFFFF"/>
                </a:solidFill>
                <a:latin typeface="Arial MT"/>
                <a:cs typeface="Arial MT"/>
              </a:rPr>
              <a:t>#MerdekaBeragamSetara</a:t>
            </a:r>
            <a:endParaRPr sz="900">
              <a:latin typeface="Arial MT"/>
              <a:cs typeface="Arial MT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5970270" y="4880782"/>
            <a:ext cx="2730500" cy="139700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Kementerian 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Pendidikan,</a:t>
            </a:r>
            <a:r>
              <a:rPr sz="8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Kebudayaan,</a:t>
            </a:r>
            <a:r>
              <a:rPr sz="800" spc="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Riset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 dan</a:t>
            </a:r>
            <a:r>
              <a:rPr sz="8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Teknologi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43" name="object 4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/>
              <a:t>9</a:t>
            </a:fld>
            <a:endParaRPr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94020" y="4797551"/>
            <a:ext cx="414527" cy="29260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5410" marR="5080">
              <a:lnSpc>
                <a:spcPct val="100000"/>
              </a:lnSpc>
              <a:spcBef>
                <a:spcPts val="100"/>
              </a:spcBef>
            </a:pPr>
            <a:r>
              <a:rPr spc="-5" dirty="0">
                <a:solidFill>
                  <a:srgbClr val="001F5F"/>
                </a:solidFill>
              </a:rPr>
              <a:t>Permen PPKSP </a:t>
            </a:r>
            <a:r>
              <a:rPr dirty="0">
                <a:solidFill>
                  <a:srgbClr val="001F5F"/>
                </a:solidFill>
              </a:rPr>
              <a:t>melindungi </a:t>
            </a:r>
            <a:r>
              <a:rPr spc="-5" dirty="0">
                <a:solidFill>
                  <a:srgbClr val="001F5F"/>
                </a:solidFill>
              </a:rPr>
              <a:t>peserta </a:t>
            </a:r>
            <a:r>
              <a:rPr dirty="0">
                <a:solidFill>
                  <a:srgbClr val="001F5F"/>
                </a:solidFill>
              </a:rPr>
              <a:t>didik, pendidik*, dan </a:t>
            </a:r>
            <a:r>
              <a:rPr spc="-5" dirty="0">
                <a:solidFill>
                  <a:srgbClr val="001F5F"/>
                </a:solidFill>
              </a:rPr>
              <a:t>tenaga kependidikan </a:t>
            </a:r>
            <a:r>
              <a:rPr dirty="0">
                <a:solidFill>
                  <a:srgbClr val="001F5F"/>
                </a:solidFill>
              </a:rPr>
              <a:t> dari </a:t>
            </a:r>
            <a:r>
              <a:rPr spc="-5" dirty="0">
                <a:solidFill>
                  <a:srgbClr val="001F5F"/>
                </a:solidFill>
              </a:rPr>
              <a:t>kekerasan</a:t>
            </a:r>
            <a:r>
              <a:rPr spc="30" dirty="0">
                <a:solidFill>
                  <a:srgbClr val="001F5F"/>
                </a:solidFill>
              </a:rPr>
              <a:t> </a:t>
            </a:r>
            <a:r>
              <a:rPr spc="-5" dirty="0">
                <a:solidFill>
                  <a:srgbClr val="001F5F"/>
                </a:solidFill>
              </a:rPr>
              <a:t>yang</a:t>
            </a:r>
            <a:r>
              <a:rPr spc="5" dirty="0">
                <a:solidFill>
                  <a:srgbClr val="001F5F"/>
                </a:solidFill>
              </a:rPr>
              <a:t> </a:t>
            </a:r>
            <a:r>
              <a:rPr spc="-5" dirty="0">
                <a:solidFill>
                  <a:srgbClr val="001F5F"/>
                </a:solidFill>
              </a:rPr>
              <a:t>terjadi</a:t>
            </a:r>
            <a:r>
              <a:rPr spc="5" dirty="0">
                <a:solidFill>
                  <a:srgbClr val="001F5F"/>
                </a:solidFill>
              </a:rPr>
              <a:t> </a:t>
            </a:r>
            <a:r>
              <a:rPr spc="-5" dirty="0">
                <a:solidFill>
                  <a:srgbClr val="001F5F"/>
                </a:solidFill>
              </a:rPr>
              <a:t>saat</a:t>
            </a:r>
            <a:r>
              <a:rPr spc="5" dirty="0">
                <a:solidFill>
                  <a:srgbClr val="001F5F"/>
                </a:solidFill>
              </a:rPr>
              <a:t> </a:t>
            </a:r>
            <a:r>
              <a:rPr spc="-5" dirty="0">
                <a:solidFill>
                  <a:srgbClr val="001F5F"/>
                </a:solidFill>
              </a:rPr>
              <a:t>kegiatan</a:t>
            </a:r>
            <a:r>
              <a:rPr spc="10" dirty="0">
                <a:solidFill>
                  <a:srgbClr val="001F5F"/>
                </a:solidFill>
              </a:rPr>
              <a:t> </a:t>
            </a:r>
            <a:r>
              <a:rPr dirty="0">
                <a:solidFill>
                  <a:srgbClr val="001F5F"/>
                </a:solidFill>
              </a:rPr>
              <a:t>pendidikan,</a:t>
            </a:r>
            <a:r>
              <a:rPr spc="-15" dirty="0">
                <a:solidFill>
                  <a:srgbClr val="001F5F"/>
                </a:solidFill>
              </a:rPr>
              <a:t> </a:t>
            </a:r>
            <a:r>
              <a:rPr dirty="0">
                <a:solidFill>
                  <a:srgbClr val="001F5F"/>
                </a:solidFill>
              </a:rPr>
              <a:t>baik</a:t>
            </a:r>
            <a:r>
              <a:rPr spc="-15" dirty="0">
                <a:solidFill>
                  <a:srgbClr val="001F5F"/>
                </a:solidFill>
              </a:rPr>
              <a:t> </a:t>
            </a:r>
            <a:r>
              <a:rPr dirty="0">
                <a:solidFill>
                  <a:srgbClr val="001F5F"/>
                </a:solidFill>
              </a:rPr>
              <a:t>di</a:t>
            </a:r>
            <a:r>
              <a:rPr spc="-5" dirty="0">
                <a:solidFill>
                  <a:srgbClr val="001F5F"/>
                </a:solidFill>
              </a:rPr>
              <a:t> dalam,</a:t>
            </a:r>
            <a:r>
              <a:rPr spc="5" dirty="0">
                <a:solidFill>
                  <a:srgbClr val="001F5F"/>
                </a:solidFill>
              </a:rPr>
              <a:t> </a:t>
            </a:r>
            <a:r>
              <a:rPr spc="-5" dirty="0">
                <a:solidFill>
                  <a:srgbClr val="001F5F"/>
                </a:solidFill>
              </a:rPr>
              <a:t>maupun</a:t>
            </a:r>
            <a:r>
              <a:rPr dirty="0">
                <a:solidFill>
                  <a:srgbClr val="001F5F"/>
                </a:solidFill>
              </a:rPr>
              <a:t> di </a:t>
            </a:r>
            <a:r>
              <a:rPr spc="-484" dirty="0">
                <a:solidFill>
                  <a:srgbClr val="001F5F"/>
                </a:solidFill>
              </a:rPr>
              <a:t> </a:t>
            </a:r>
            <a:r>
              <a:rPr dirty="0">
                <a:solidFill>
                  <a:srgbClr val="001F5F"/>
                </a:solidFill>
              </a:rPr>
              <a:t>luar</a:t>
            </a:r>
            <a:r>
              <a:rPr spc="-15" dirty="0">
                <a:solidFill>
                  <a:srgbClr val="001F5F"/>
                </a:solidFill>
              </a:rPr>
              <a:t> </a:t>
            </a:r>
            <a:r>
              <a:rPr spc="-5" dirty="0">
                <a:solidFill>
                  <a:srgbClr val="001F5F"/>
                </a:solidFill>
              </a:rPr>
              <a:t>satuan</a:t>
            </a:r>
            <a:r>
              <a:rPr spc="5" dirty="0">
                <a:solidFill>
                  <a:srgbClr val="001F5F"/>
                </a:solidFill>
              </a:rPr>
              <a:t> </a:t>
            </a:r>
            <a:r>
              <a:rPr dirty="0">
                <a:solidFill>
                  <a:srgbClr val="001F5F"/>
                </a:solidFill>
              </a:rPr>
              <a:t>pendidikan</a:t>
            </a: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3061525" y="1113853"/>
          <a:ext cx="2851149" cy="4846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7889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9273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27952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222503">
                <a:tc gridSpan="3">
                  <a:txBody>
                    <a:bodyPr/>
                    <a:lstStyle/>
                    <a:p>
                      <a:pPr marL="669925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12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Satuan</a:t>
                      </a:r>
                      <a:r>
                        <a:rPr sz="1200" b="1" spc="-4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pendidikan</a:t>
                      </a:r>
                      <a:r>
                        <a:rPr sz="1200" b="1" spc="-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X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15875" marB="0">
                    <a:lnL w="9525">
                      <a:solidFill>
                        <a:srgbClr val="D7D7D7"/>
                      </a:solidFill>
                      <a:prstDash val="solid"/>
                    </a:lnL>
                    <a:lnR w="9525">
                      <a:solidFill>
                        <a:srgbClr val="D7D7D7"/>
                      </a:solidFill>
                      <a:prstDash val="solid"/>
                    </a:lnR>
                    <a:lnT w="9525">
                      <a:solidFill>
                        <a:srgbClr val="D7D7D7"/>
                      </a:solidFill>
                      <a:prstDash val="solid"/>
                    </a:lnT>
                    <a:lnB w="9525">
                      <a:solidFill>
                        <a:srgbClr val="D7D7D7"/>
                      </a:solidFill>
                      <a:prstDash val="solid"/>
                    </a:lnB>
                    <a:solidFill>
                      <a:srgbClr val="001F5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62127">
                <a:tc>
                  <a:txBody>
                    <a:bodyPr/>
                    <a:lstStyle/>
                    <a:p>
                      <a:pPr marL="95250">
                        <a:lnSpc>
                          <a:spcPct val="100000"/>
                        </a:lnSpc>
                        <a:spcBef>
                          <a:spcPts val="570"/>
                        </a:spcBef>
                      </a:pPr>
                      <a:r>
                        <a:rPr sz="10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Pelaku/Korban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72390" marB="0">
                    <a:lnL w="9525">
                      <a:solidFill>
                        <a:srgbClr val="D7D7D7"/>
                      </a:solidFill>
                      <a:prstDash val="solid"/>
                    </a:lnL>
                    <a:lnR w="9525">
                      <a:solidFill>
                        <a:srgbClr val="D7D7D7"/>
                      </a:solidFill>
                      <a:prstDash val="solid"/>
                    </a:lnR>
                    <a:lnT w="9525">
                      <a:solidFill>
                        <a:srgbClr val="D7D7D7"/>
                      </a:solidFill>
                      <a:prstDash val="solid"/>
                    </a:lnT>
                    <a:lnB w="9525">
                      <a:solidFill>
                        <a:srgbClr val="D7D7D7"/>
                      </a:solidFill>
                      <a:prstDash val="solid"/>
                    </a:lnB>
                    <a:solidFill>
                      <a:srgbClr val="006F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7D7D7"/>
                      </a:solidFill>
                      <a:prstDash val="solid"/>
                    </a:lnL>
                    <a:lnR w="9525">
                      <a:solidFill>
                        <a:srgbClr val="D7D7D7"/>
                      </a:solidFill>
                      <a:prstDash val="solid"/>
                    </a:lnR>
                    <a:lnT w="9525">
                      <a:solidFill>
                        <a:srgbClr val="D7D7D7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570"/>
                        </a:spcBef>
                      </a:pPr>
                      <a:r>
                        <a:rPr sz="10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Pelaku/Korban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72390" marB="0">
                    <a:lnL w="9525">
                      <a:solidFill>
                        <a:srgbClr val="D7D7D7"/>
                      </a:solidFill>
                      <a:prstDash val="solid"/>
                    </a:lnL>
                    <a:lnR w="9525">
                      <a:solidFill>
                        <a:srgbClr val="D7D7D7"/>
                      </a:solidFill>
                      <a:prstDash val="solid"/>
                    </a:lnR>
                    <a:lnT w="9525">
                      <a:solidFill>
                        <a:srgbClr val="D7D7D7"/>
                      </a:solidFill>
                      <a:prstDash val="solid"/>
                    </a:lnT>
                    <a:lnB w="9525">
                      <a:solidFill>
                        <a:srgbClr val="D7D7D7"/>
                      </a:solidFill>
                      <a:prstDash val="solid"/>
                    </a:lnB>
                    <a:solidFill>
                      <a:srgbClr val="006F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3063239" y="1653539"/>
            <a:ext cx="1275715" cy="222885"/>
          </a:xfrm>
          <a:prstGeom prst="rect">
            <a:avLst/>
          </a:prstGeom>
          <a:ln w="9525">
            <a:solidFill>
              <a:srgbClr val="7E7E7E"/>
            </a:solidFill>
          </a:ln>
        </p:spPr>
        <p:txBody>
          <a:bodyPr vert="horz" wrap="square" lIns="0" tIns="40005" rIns="0" bIns="0" rtlCol="0">
            <a:spAutoFit/>
          </a:bodyPr>
          <a:lstStyle/>
          <a:p>
            <a:pPr marL="149860">
              <a:lnSpc>
                <a:spcPct val="100000"/>
              </a:lnSpc>
              <a:spcBef>
                <a:spcPts val="315"/>
              </a:spcBef>
            </a:pPr>
            <a:r>
              <a:rPr sz="900" dirty="0">
                <a:latin typeface="Arial MT"/>
                <a:cs typeface="Arial MT"/>
              </a:rPr>
              <a:t>1.</a:t>
            </a:r>
            <a:r>
              <a:rPr sz="900" spc="-25" dirty="0">
                <a:latin typeface="Arial MT"/>
                <a:cs typeface="Arial MT"/>
              </a:rPr>
              <a:t> </a:t>
            </a:r>
            <a:r>
              <a:rPr sz="900" dirty="0">
                <a:latin typeface="Arial MT"/>
                <a:cs typeface="Arial MT"/>
              </a:rPr>
              <a:t>Peserta</a:t>
            </a:r>
            <a:r>
              <a:rPr sz="900" spc="-40" dirty="0">
                <a:latin typeface="Arial MT"/>
                <a:cs typeface="Arial MT"/>
              </a:rPr>
              <a:t> </a:t>
            </a:r>
            <a:r>
              <a:rPr sz="900" spc="-5" dirty="0">
                <a:latin typeface="Arial MT"/>
                <a:cs typeface="Arial MT"/>
              </a:rPr>
              <a:t>didik</a:t>
            </a:r>
            <a:endParaRPr sz="90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636008" y="1653539"/>
            <a:ext cx="1275715" cy="222885"/>
          </a:xfrm>
          <a:prstGeom prst="rect">
            <a:avLst/>
          </a:prstGeom>
          <a:ln w="9525">
            <a:solidFill>
              <a:srgbClr val="7E7E7E"/>
            </a:solidFill>
          </a:ln>
        </p:spPr>
        <p:txBody>
          <a:bodyPr vert="horz" wrap="square" lIns="0" tIns="40005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315"/>
              </a:spcBef>
            </a:pPr>
            <a:r>
              <a:rPr sz="900" dirty="0">
                <a:latin typeface="Arial MT"/>
                <a:cs typeface="Arial MT"/>
              </a:rPr>
              <a:t>Peserta</a:t>
            </a:r>
            <a:r>
              <a:rPr sz="900" spc="-55" dirty="0">
                <a:latin typeface="Arial MT"/>
                <a:cs typeface="Arial MT"/>
              </a:rPr>
              <a:t> </a:t>
            </a:r>
            <a:r>
              <a:rPr sz="900" spc="-5" dirty="0">
                <a:latin typeface="Arial MT"/>
                <a:cs typeface="Arial MT"/>
              </a:rPr>
              <a:t>didik</a:t>
            </a:r>
            <a:endParaRPr sz="90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063239" y="1926335"/>
            <a:ext cx="1275715" cy="220979"/>
          </a:xfrm>
          <a:prstGeom prst="rect">
            <a:avLst/>
          </a:prstGeom>
          <a:ln w="9525">
            <a:solidFill>
              <a:srgbClr val="7E7E7E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310"/>
              </a:spcBef>
            </a:pPr>
            <a:r>
              <a:rPr sz="900" dirty="0">
                <a:latin typeface="Arial MT"/>
                <a:cs typeface="Arial MT"/>
              </a:rPr>
              <a:t>2.</a:t>
            </a:r>
            <a:r>
              <a:rPr sz="900" spc="-35" dirty="0">
                <a:latin typeface="Arial MT"/>
                <a:cs typeface="Arial MT"/>
              </a:rPr>
              <a:t> </a:t>
            </a:r>
            <a:r>
              <a:rPr sz="900" dirty="0">
                <a:latin typeface="Arial MT"/>
                <a:cs typeface="Arial MT"/>
              </a:rPr>
              <a:t>Peserta</a:t>
            </a:r>
            <a:r>
              <a:rPr sz="900" spc="-40" dirty="0">
                <a:latin typeface="Arial MT"/>
                <a:cs typeface="Arial MT"/>
              </a:rPr>
              <a:t> </a:t>
            </a:r>
            <a:r>
              <a:rPr sz="900" spc="-5" dirty="0">
                <a:latin typeface="Arial MT"/>
                <a:cs typeface="Arial MT"/>
              </a:rPr>
              <a:t>didik</a:t>
            </a:r>
            <a:endParaRPr sz="90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636008" y="1926335"/>
            <a:ext cx="1275715" cy="220979"/>
          </a:xfrm>
          <a:prstGeom prst="rect">
            <a:avLst/>
          </a:prstGeom>
          <a:ln w="9525">
            <a:solidFill>
              <a:srgbClr val="7E7E7E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310"/>
              </a:spcBef>
            </a:pPr>
            <a:r>
              <a:rPr sz="900" spc="-5" dirty="0">
                <a:latin typeface="Arial MT"/>
                <a:cs typeface="Arial MT"/>
              </a:rPr>
              <a:t>Pendidik</a:t>
            </a:r>
            <a:endParaRPr sz="900">
              <a:latin typeface="Arial MT"/>
              <a:cs typeface="Arial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063239" y="2197607"/>
            <a:ext cx="1275715" cy="222885"/>
          </a:xfrm>
          <a:prstGeom prst="rect">
            <a:avLst/>
          </a:prstGeom>
          <a:ln w="9525">
            <a:solidFill>
              <a:srgbClr val="7E7E7E"/>
            </a:solidFill>
          </a:ln>
        </p:spPr>
        <p:txBody>
          <a:bodyPr vert="horz" wrap="square" lIns="0" tIns="40005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315"/>
              </a:spcBef>
            </a:pPr>
            <a:r>
              <a:rPr sz="900" dirty="0">
                <a:latin typeface="Arial MT"/>
                <a:cs typeface="Arial MT"/>
              </a:rPr>
              <a:t>3.</a:t>
            </a:r>
            <a:r>
              <a:rPr sz="900" spc="-35" dirty="0">
                <a:latin typeface="Arial MT"/>
                <a:cs typeface="Arial MT"/>
              </a:rPr>
              <a:t> </a:t>
            </a:r>
            <a:r>
              <a:rPr sz="900" dirty="0">
                <a:latin typeface="Arial MT"/>
                <a:cs typeface="Arial MT"/>
              </a:rPr>
              <a:t>Peserta</a:t>
            </a:r>
            <a:r>
              <a:rPr sz="900" spc="-40" dirty="0">
                <a:latin typeface="Arial MT"/>
                <a:cs typeface="Arial MT"/>
              </a:rPr>
              <a:t> </a:t>
            </a:r>
            <a:r>
              <a:rPr sz="900" spc="-5" dirty="0">
                <a:latin typeface="Arial MT"/>
                <a:cs typeface="Arial MT"/>
              </a:rPr>
              <a:t>didik</a:t>
            </a:r>
            <a:endParaRPr sz="900">
              <a:latin typeface="Arial MT"/>
              <a:cs typeface="Arial M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063239" y="2613660"/>
            <a:ext cx="1275715" cy="222885"/>
          </a:xfrm>
          <a:prstGeom prst="rect">
            <a:avLst/>
          </a:prstGeom>
          <a:ln w="9525">
            <a:solidFill>
              <a:srgbClr val="7E7E7E"/>
            </a:solidFill>
          </a:ln>
        </p:spPr>
        <p:txBody>
          <a:bodyPr vert="horz" wrap="square" lIns="0" tIns="40640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320"/>
              </a:spcBef>
            </a:pPr>
            <a:r>
              <a:rPr sz="900" dirty="0">
                <a:latin typeface="Arial MT"/>
                <a:cs typeface="Arial MT"/>
              </a:rPr>
              <a:t>4.</a:t>
            </a:r>
            <a:r>
              <a:rPr sz="900" spc="-35" dirty="0">
                <a:latin typeface="Arial MT"/>
                <a:cs typeface="Arial MT"/>
              </a:rPr>
              <a:t> </a:t>
            </a:r>
            <a:r>
              <a:rPr sz="900" dirty="0">
                <a:latin typeface="Arial MT"/>
                <a:cs typeface="Arial MT"/>
              </a:rPr>
              <a:t>Peserta</a:t>
            </a:r>
            <a:r>
              <a:rPr sz="900" spc="-40" dirty="0">
                <a:latin typeface="Arial MT"/>
                <a:cs typeface="Arial MT"/>
              </a:rPr>
              <a:t> </a:t>
            </a:r>
            <a:r>
              <a:rPr sz="900" spc="-5" dirty="0">
                <a:latin typeface="Arial MT"/>
                <a:cs typeface="Arial MT"/>
              </a:rPr>
              <a:t>didik</a:t>
            </a:r>
            <a:endParaRPr sz="900">
              <a:latin typeface="Arial MT"/>
              <a:cs typeface="Arial MT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063239" y="2886455"/>
            <a:ext cx="1275715" cy="220979"/>
          </a:xfrm>
          <a:custGeom>
            <a:avLst/>
            <a:gdLst/>
            <a:ahLst/>
            <a:cxnLst/>
            <a:rect l="l" t="t" r="r" b="b"/>
            <a:pathLst>
              <a:path w="1275714" h="220980">
                <a:moveTo>
                  <a:pt x="0" y="220980"/>
                </a:moveTo>
                <a:lnTo>
                  <a:pt x="1275588" y="220980"/>
                </a:lnTo>
                <a:lnTo>
                  <a:pt x="1275588" y="0"/>
                </a:lnTo>
                <a:lnTo>
                  <a:pt x="0" y="0"/>
                </a:lnTo>
                <a:lnTo>
                  <a:pt x="0" y="220980"/>
                </a:lnTo>
                <a:close/>
              </a:path>
            </a:pathLst>
          </a:custGeom>
          <a:ln w="9525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3068002" y="2913633"/>
            <a:ext cx="126619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6995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latin typeface="Arial MT"/>
                <a:cs typeface="Arial MT"/>
              </a:rPr>
              <a:t>5.</a:t>
            </a:r>
            <a:r>
              <a:rPr sz="900" spc="-35" dirty="0">
                <a:latin typeface="Arial MT"/>
                <a:cs typeface="Arial MT"/>
              </a:rPr>
              <a:t> </a:t>
            </a:r>
            <a:r>
              <a:rPr sz="900" dirty="0">
                <a:latin typeface="Arial MT"/>
                <a:cs typeface="Arial MT"/>
              </a:rPr>
              <a:t>Peserta</a:t>
            </a:r>
            <a:r>
              <a:rPr sz="900" spc="-40" dirty="0">
                <a:latin typeface="Arial MT"/>
                <a:cs typeface="Arial MT"/>
              </a:rPr>
              <a:t> </a:t>
            </a:r>
            <a:r>
              <a:rPr sz="900" spc="-5" dirty="0">
                <a:latin typeface="Arial MT"/>
                <a:cs typeface="Arial MT"/>
              </a:rPr>
              <a:t>didik</a:t>
            </a:r>
            <a:endParaRPr sz="900">
              <a:latin typeface="Arial MT"/>
              <a:cs typeface="Arial MT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3063239" y="3150107"/>
            <a:ext cx="1275715" cy="220979"/>
          </a:xfrm>
          <a:custGeom>
            <a:avLst/>
            <a:gdLst/>
            <a:ahLst/>
            <a:cxnLst/>
            <a:rect l="l" t="t" r="r" b="b"/>
            <a:pathLst>
              <a:path w="1275714" h="220979">
                <a:moveTo>
                  <a:pt x="0" y="220980"/>
                </a:moveTo>
                <a:lnTo>
                  <a:pt x="1275588" y="220980"/>
                </a:lnTo>
                <a:lnTo>
                  <a:pt x="1275588" y="0"/>
                </a:lnTo>
                <a:lnTo>
                  <a:pt x="0" y="0"/>
                </a:lnTo>
                <a:lnTo>
                  <a:pt x="0" y="220980"/>
                </a:lnTo>
                <a:close/>
              </a:path>
            </a:pathLst>
          </a:custGeom>
          <a:ln w="9525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3068002" y="3177032"/>
            <a:ext cx="126619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6995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latin typeface="Arial MT"/>
                <a:cs typeface="Arial MT"/>
              </a:rPr>
              <a:t>6.</a:t>
            </a:r>
            <a:r>
              <a:rPr sz="900" spc="-35" dirty="0">
                <a:latin typeface="Arial MT"/>
                <a:cs typeface="Arial MT"/>
              </a:rPr>
              <a:t> </a:t>
            </a:r>
            <a:r>
              <a:rPr sz="900" dirty="0">
                <a:latin typeface="Arial MT"/>
                <a:cs typeface="Arial MT"/>
              </a:rPr>
              <a:t>Peserta</a:t>
            </a:r>
            <a:r>
              <a:rPr sz="900" spc="-40" dirty="0">
                <a:latin typeface="Arial MT"/>
                <a:cs typeface="Arial MT"/>
              </a:rPr>
              <a:t> </a:t>
            </a:r>
            <a:r>
              <a:rPr sz="900" spc="-5" dirty="0">
                <a:latin typeface="Arial MT"/>
                <a:cs typeface="Arial MT"/>
              </a:rPr>
              <a:t>didik</a:t>
            </a:r>
            <a:endParaRPr sz="900">
              <a:latin typeface="Arial MT"/>
              <a:cs typeface="Arial MT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632959" y="2202179"/>
            <a:ext cx="1275715" cy="222885"/>
          </a:xfrm>
          <a:prstGeom prst="rect">
            <a:avLst/>
          </a:prstGeom>
          <a:ln w="9525">
            <a:solidFill>
              <a:srgbClr val="7E7E7E"/>
            </a:solidFill>
          </a:ln>
        </p:spPr>
        <p:txBody>
          <a:bodyPr vert="horz" wrap="square" lIns="0" tIns="40005" rIns="0" bIns="0" rtlCol="0">
            <a:spAutoFit/>
          </a:bodyPr>
          <a:lstStyle/>
          <a:p>
            <a:pPr marL="92710">
              <a:lnSpc>
                <a:spcPct val="100000"/>
              </a:lnSpc>
              <a:spcBef>
                <a:spcPts val="315"/>
              </a:spcBef>
            </a:pPr>
            <a:r>
              <a:rPr sz="900" spc="-5" dirty="0">
                <a:latin typeface="Arial MT"/>
                <a:cs typeface="Arial MT"/>
              </a:rPr>
              <a:t>Tenaga</a:t>
            </a:r>
            <a:r>
              <a:rPr sz="900" spc="-35" dirty="0">
                <a:latin typeface="Arial MT"/>
                <a:cs typeface="Arial MT"/>
              </a:rPr>
              <a:t> </a:t>
            </a:r>
            <a:r>
              <a:rPr sz="900" spc="-5" dirty="0">
                <a:latin typeface="Arial MT"/>
                <a:cs typeface="Arial MT"/>
              </a:rPr>
              <a:t>kependidikan</a:t>
            </a:r>
            <a:endParaRPr sz="900">
              <a:latin typeface="Arial MT"/>
              <a:cs typeface="Arial MT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4338828" y="1726692"/>
            <a:ext cx="297815" cy="76200"/>
          </a:xfrm>
          <a:custGeom>
            <a:avLst/>
            <a:gdLst/>
            <a:ahLst/>
            <a:cxnLst/>
            <a:rect l="l" t="t" r="r" b="b"/>
            <a:pathLst>
              <a:path w="297814" h="76200">
                <a:moveTo>
                  <a:pt x="76200" y="0"/>
                </a:moveTo>
                <a:lnTo>
                  <a:pt x="0" y="38100"/>
                </a:lnTo>
                <a:lnTo>
                  <a:pt x="76200" y="76200"/>
                </a:lnTo>
                <a:lnTo>
                  <a:pt x="76200" y="44450"/>
                </a:lnTo>
                <a:lnTo>
                  <a:pt x="63500" y="44450"/>
                </a:lnTo>
                <a:lnTo>
                  <a:pt x="63500" y="31750"/>
                </a:lnTo>
                <a:lnTo>
                  <a:pt x="76200" y="31750"/>
                </a:lnTo>
                <a:lnTo>
                  <a:pt x="76200" y="0"/>
                </a:lnTo>
                <a:close/>
              </a:path>
              <a:path w="297814" h="76200">
                <a:moveTo>
                  <a:pt x="221361" y="0"/>
                </a:moveTo>
                <a:lnTo>
                  <a:pt x="221361" y="76200"/>
                </a:lnTo>
                <a:lnTo>
                  <a:pt x="284861" y="44450"/>
                </a:lnTo>
                <a:lnTo>
                  <a:pt x="234061" y="44450"/>
                </a:lnTo>
                <a:lnTo>
                  <a:pt x="234061" y="31750"/>
                </a:lnTo>
                <a:lnTo>
                  <a:pt x="284861" y="31750"/>
                </a:lnTo>
                <a:lnTo>
                  <a:pt x="221361" y="0"/>
                </a:lnTo>
                <a:close/>
              </a:path>
              <a:path w="297814" h="76200">
                <a:moveTo>
                  <a:pt x="76200" y="31750"/>
                </a:moveTo>
                <a:lnTo>
                  <a:pt x="63500" y="31750"/>
                </a:lnTo>
                <a:lnTo>
                  <a:pt x="63500" y="44450"/>
                </a:lnTo>
                <a:lnTo>
                  <a:pt x="76200" y="44450"/>
                </a:lnTo>
                <a:lnTo>
                  <a:pt x="76200" y="31750"/>
                </a:lnTo>
                <a:close/>
              </a:path>
              <a:path w="297814" h="76200">
                <a:moveTo>
                  <a:pt x="221361" y="31750"/>
                </a:moveTo>
                <a:lnTo>
                  <a:pt x="76200" y="31750"/>
                </a:lnTo>
                <a:lnTo>
                  <a:pt x="76200" y="44450"/>
                </a:lnTo>
                <a:lnTo>
                  <a:pt x="221361" y="44450"/>
                </a:lnTo>
                <a:lnTo>
                  <a:pt x="221361" y="31750"/>
                </a:lnTo>
                <a:close/>
              </a:path>
              <a:path w="297814" h="76200">
                <a:moveTo>
                  <a:pt x="284861" y="31750"/>
                </a:moveTo>
                <a:lnTo>
                  <a:pt x="234061" y="31750"/>
                </a:lnTo>
                <a:lnTo>
                  <a:pt x="234061" y="44450"/>
                </a:lnTo>
                <a:lnTo>
                  <a:pt x="284861" y="44450"/>
                </a:lnTo>
                <a:lnTo>
                  <a:pt x="297561" y="38100"/>
                </a:lnTo>
                <a:lnTo>
                  <a:pt x="284861" y="31750"/>
                </a:lnTo>
                <a:close/>
              </a:path>
            </a:pathLst>
          </a:custGeom>
          <a:solidFill>
            <a:srgbClr val="1C458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17" name="object 17"/>
          <p:cNvGraphicFramePr>
            <a:graphicFrameLocks noGrp="1"/>
          </p:cNvGraphicFramePr>
          <p:nvPr/>
        </p:nvGraphicFramePr>
        <p:xfrm>
          <a:off x="5999797" y="1113853"/>
          <a:ext cx="3049905" cy="48005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431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0289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2827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222503">
                <a:tc gridSpan="3">
                  <a:txBody>
                    <a:bodyPr/>
                    <a:lstStyle/>
                    <a:p>
                      <a:pPr marL="774700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12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Satuan</a:t>
                      </a:r>
                      <a:r>
                        <a:rPr sz="1200" b="1" spc="-4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pendidikan</a:t>
                      </a:r>
                      <a:r>
                        <a:rPr sz="1200" b="1" spc="-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Y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15875" marB="0">
                    <a:lnL w="9525">
                      <a:solidFill>
                        <a:srgbClr val="D7D7D7"/>
                      </a:solidFill>
                      <a:prstDash val="solid"/>
                    </a:lnL>
                    <a:lnR w="9525">
                      <a:solidFill>
                        <a:srgbClr val="D7D7D7"/>
                      </a:solidFill>
                      <a:prstDash val="solid"/>
                    </a:lnR>
                    <a:lnT w="9525">
                      <a:solidFill>
                        <a:srgbClr val="D7D7D7"/>
                      </a:solidFill>
                      <a:prstDash val="solid"/>
                    </a:lnT>
                    <a:lnB w="9525">
                      <a:solidFill>
                        <a:srgbClr val="D7D7D7"/>
                      </a:solidFill>
                      <a:prstDash val="solid"/>
                    </a:lnB>
                    <a:solidFill>
                      <a:srgbClr val="001F5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5755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570"/>
                        </a:spcBef>
                      </a:pPr>
                      <a:r>
                        <a:rPr sz="10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Pelaku/Korban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72390" marB="0">
                    <a:lnL w="9525">
                      <a:solidFill>
                        <a:srgbClr val="D7D7D7"/>
                      </a:solidFill>
                      <a:prstDash val="solid"/>
                    </a:lnL>
                    <a:lnR w="9525">
                      <a:solidFill>
                        <a:srgbClr val="D7D7D7"/>
                      </a:solidFill>
                      <a:prstDash val="solid"/>
                    </a:lnR>
                    <a:lnT w="9525">
                      <a:solidFill>
                        <a:srgbClr val="D7D7D7"/>
                      </a:solidFill>
                      <a:prstDash val="solid"/>
                    </a:lnT>
                    <a:lnB w="9525">
                      <a:solidFill>
                        <a:srgbClr val="D7D7D7"/>
                      </a:solidFill>
                      <a:prstDash val="solid"/>
                    </a:lnB>
                    <a:solidFill>
                      <a:srgbClr val="006F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7D7D7"/>
                      </a:solidFill>
                      <a:prstDash val="solid"/>
                    </a:lnL>
                    <a:lnR w="9525">
                      <a:solidFill>
                        <a:srgbClr val="D7D7D7"/>
                      </a:solidFill>
                      <a:prstDash val="solid"/>
                    </a:lnR>
                    <a:lnT w="9525">
                      <a:solidFill>
                        <a:srgbClr val="D7D7D7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489"/>
                        </a:spcBef>
                      </a:pPr>
                      <a:r>
                        <a:rPr sz="10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Pelaku/Korban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62229" marB="0">
                    <a:lnL w="9525">
                      <a:solidFill>
                        <a:srgbClr val="D7D7D7"/>
                      </a:solidFill>
                      <a:prstDash val="solid"/>
                    </a:lnL>
                    <a:lnR w="9525">
                      <a:solidFill>
                        <a:srgbClr val="D7D7D7"/>
                      </a:solidFill>
                      <a:prstDash val="solid"/>
                    </a:lnR>
                    <a:lnT w="9525">
                      <a:solidFill>
                        <a:srgbClr val="D7D7D7"/>
                      </a:solidFill>
                      <a:prstDash val="solid"/>
                    </a:lnT>
                    <a:lnB w="9525">
                      <a:solidFill>
                        <a:srgbClr val="D7D7D7"/>
                      </a:solidFill>
                      <a:prstDash val="solid"/>
                    </a:lnB>
                    <a:solidFill>
                      <a:srgbClr val="006F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18" name="object 18"/>
          <p:cNvSpPr txBox="1"/>
          <p:nvPr/>
        </p:nvSpPr>
        <p:spPr>
          <a:xfrm>
            <a:off x="6004559" y="1653539"/>
            <a:ext cx="1464945" cy="222885"/>
          </a:xfrm>
          <a:prstGeom prst="rect">
            <a:avLst/>
          </a:prstGeom>
          <a:ln w="9525">
            <a:solidFill>
              <a:srgbClr val="7E7E7E"/>
            </a:solidFill>
          </a:ln>
        </p:spPr>
        <p:txBody>
          <a:bodyPr vert="horz" wrap="square" lIns="0" tIns="40005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315"/>
              </a:spcBef>
            </a:pPr>
            <a:r>
              <a:rPr sz="900" dirty="0">
                <a:latin typeface="Arial MT"/>
                <a:cs typeface="Arial MT"/>
              </a:rPr>
              <a:t>9.</a:t>
            </a:r>
            <a:r>
              <a:rPr sz="900" spc="-40" dirty="0">
                <a:latin typeface="Arial MT"/>
                <a:cs typeface="Arial MT"/>
              </a:rPr>
              <a:t> </a:t>
            </a:r>
            <a:r>
              <a:rPr sz="900" spc="-5" dirty="0">
                <a:latin typeface="Arial MT"/>
                <a:cs typeface="Arial MT"/>
              </a:rPr>
              <a:t>Pendidik</a:t>
            </a:r>
            <a:endParaRPr sz="900">
              <a:latin typeface="Arial MT"/>
              <a:cs typeface="Arial MT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783068" y="1653539"/>
            <a:ext cx="1272540" cy="222885"/>
          </a:xfrm>
          <a:prstGeom prst="rect">
            <a:avLst/>
          </a:prstGeom>
          <a:ln w="9525">
            <a:solidFill>
              <a:srgbClr val="7E7E7E"/>
            </a:solidFill>
          </a:ln>
        </p:spPr>
        <p:txBody>
          <a:bodyPr vert="horz" wrap="square" lIns="0" tIns="40005" rIns="0" bIns="0" rtlCol="0">
            <a:spAutoFit/>
          </a:bodyPr>
          <a:lstStyle/>
          <a:p>
            <a:pPr marL="92710">
              <a:lnSpc>
                <a:spcPct val="100000"/>
              </a:lnSpc>
              <a:spcBef>
                <a:spcPts val="315"/>
              </a:spcBef>
            </a:pPr>
            <a:r>
              <a:rPr sz="900" spc="-5" dirty="0">
                <a:latin typeface="Arial MT"/>
                <a:cs typeface="Arial MT"/>
              </a:rPr>
              <a:t>Pendidik</a:t>
            </a:r>
            <a:endParaRPr sz="900">
              <a:latin typeface="Arial MT"/>
              <a:cs typeface="Arial MT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004559" y="1926335"/>
            <a:ext cx="1464945" cy="220979"/>
          </a:xfrm>
          <a:prstGeom prst="rect">
            <a:avLst/>
          </a:prstGeom>
          <a:ln w="9525">
            <a:solidFill>
              <a:srgbClr val="7E7E7E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310"/>
              </a:spcBef>
            </a:pPr>
            <a:r>
              <a:rPr sz="900" dirty="0">
                <a:latin typeface="Arial MT"/>
                <a:cs typeface="Arial MT"/>
              </a:rPr>
              <a:t>10.</a:t>
            </a:r>
            <a:r>
              <a:rPr sz="900" spc="-40" dirty="0">
                <a:latin typeface="Arial MT"/>
                <a:cs typeface="Arial MT"/>
              </a:rPr>
              <a:t> </a:t>
            </a:r>
            <a:r>
              <a:rPr sz="900" spc="-5" dirty="0">
                <a:latin typeface="Arial MT"/>
                <a:cs typeface="Arial MT"/>
              </a:rPr>
              <a:t>Pendidik</a:t>
            </a:r>
            <a:endParaRPr sz="900">
              <a:latin typeface="Arial MT"/>
              <a:cs typeface="Arial MT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783068" y="1926335"/>
            <a:ext cx="1272540" cy="220979"/>
          </a:xfrm>
          <a:prstGeom prst="rect">
            <a:avLst/>
          </a:prstGeom>
          <a:ln w="9525">
            <a:solidFill>
              <a:srgbClr val="7E7E7E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92710">
              <a:lnSpc>
                <a:spcPts val="850"/>
              </a:lnSpc>
            </a:pPr>
            <a:r>
              <a:rPr sz="900" spc="-5" dirty="0">
                <a:latin typeface="Arial MT"/>
                <a:cs typeface="Arial MT"/>
              </a:rPr>
              <a:t>Tenaga</a:t>
            </a:r>
            <a:endParaRPr sz="900">
              <a:latin typeface="Arial MT"/>
              <a:cs typeface="Arial MT"/>
            </a:endParaRPr>
          </a:p>
          <a:p>
            <a:pPr marL="92710">
              <a:lnSpc>
                <a:spcPts val="890"/>
              </a:lnSpc>
            </a:pPr>
            <a:r>
              <a:rPr sz="900" spc="-5" dirty="0">
                <a:latin typeface="Arial MT"/>
                <a:cs typeface="Arial MT"/>
              </a:rPr>
              <a:t>kependidikan</a:t>
            </a:r>
            <a:endParaRPr sz="900">
              <a:latin typeface="Arial MT"/>
              <a:cs typeface="Arial MT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004559" y="2197607"/>
            <a:ext cx="1464945" cy="222885"/>
          </a:xfrm>
          <a:prstGeom prst="rect">
            <a:avLst/>
          </a:prstGeom>
          <a:ln w="9525">
            <a:solidFill>
              <a:srgbClr val="7E7E7E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90805">
              <a:lnSpc>
                <a:spcPts val="860"/>
              </a:lnSpc>
            </a:pPr>
            <a:r>
              <a:rPr sz="900" dirty="0">
                <a:latin typeface="Arial MT"/>
                <a:cs typeface="Arial MT"/>
              </a:rPr>
              <a:t>11.</a:t>
            </a:r>
            <a:r>
              <a:rPr sz="900" spc="-50" dirty="0">
                <a:latin typeface="Arial MT"/>
                <a:cs typeface="Arial MT"/>
              </a:rPr>
              <a:t> </a:t>
            </a:r>
            <a:r>
              <a:rPr sz="900" spc="-5" dirty="0">
                <a:latin typeface="Arial MT"/>
                <a:cs typeface="Arial MT"/>
              </a:rPr>
              <a:t>Tenaga</a:t>
            </a:r>
            <a:endParaRPr sz="900">
              <a:latin typeface="Arial MT"/>
              <a:cs typeface="Arial MT"/>
            </a:endParaRPr>
          </a:p>
          <a:p>
            <a:pPr marL="90805">
              <a:lnSpc>
                <a:spcPts val="894"/>
              </a:lnSpc>
            </a:pPr>
            <a:r>
              <a:rPr sz="900" spc="-5" dirty="0">
                <a:latin typeface="Arial MT"/>
                <a:cs typeface="Arial MT"/>
              </a:rPr>
              <a:t>Kependidikan</a:t>
            </a:r>
            <a:endParaRPr sz="900">
              <a:latin typeface="Arial MT"/>
              <a:cs typeface="Arial MT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001511" y="2613660"/>
            <a:ext cx="1466215" cy="222885"/>
          </a:xfrm>
          <a:prstGeom prst="rect">
            <a:avLst/>
          </a:prstGeom>
          <a:ln w="9525">
            <a:solidFill>
              <a:srgbClr val="7E7E7E"/>
            </a:solidFill>
          </a:ln>
        </p:spPr>
        <p:txBody>
          <a:bodyPr vert="horz" wrap="square" lIns="0" tIns="40640" rIns="0" bIns="0" rtlCol="0">
            <a:spAutoFit/>
          </a:bodyPr>
          <a:lstStyle/>
          <a:p>
            <a:pPr marL="92710">
              <a:lnSpc>
                <a:spcPct val="100000"/>
              </a:lnSpc>
              <a:spcBef>
                <a:spcPts val="320"/>
              </a:spcBef>
            </a:pPr>
            <a:r>
              <a:rPr sz="900" dirty="0">
                <a:latin typeface="Arial MT"/>
                <a:cs typeface="Arial MT"/>
              </a:rPr>
              <a:t>Peserta</a:t>
            </a:r>
            <a:r>
              <a:rPr sz="900" spc="-55" dirty="0">
                <a:latin typeface="Arial MT"/>
                <a:cs typeface="Arial MT"/>
              </a:rPr>
              <a:t> </a:t>
            </a:r>
            <a:r>
              <a:rPr sz="900" spc="-5" dirty="0">
                <a:latin typeface="Arial MT"/>
                <a:cs typeface="Arial MT"/>
              </a:rPr>
              <a:t>didik</a:t>
            </a:r>
            <a:endParaRPr sz="900">
              <a:latin typeface="Arial MT"/>
              <a:cs typeface="Arial MT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6001511" y="2886455"/>
            <a:ext cx="1466215" cy="220979"/>
          </a:xfrm>
          <a:custGeom>
            <a:avLst/>
            <a:gdLst/>
            <a:ahLst/>
            <a:cxnLst/>
            <a:rect l="l" t="t" r="r" b="b"/>
            <a:pathLst>
              <a:path w="1466215" h="220980">
                <a:moveTo>
                  <a:pt x="0" y="220980"/>
                </a:moveTo>
                <a:lnTo>
                  <a:pt x="1466088" y="220980"/>
                </a:lnTo>
                <a:lnTo>
                  <a:pt x="1466088" y="0"/>
                </a:lnTo>
                <a:lnTo>
                  <a:pt x="0" y="0"/>
                </a:lnTo>
                <a:lnTo>
                  <a:pt x="0" y="220980"/>
                </a:lnTo>
                <a:close/>
              </a:path>
            </a:pathLst>
          </a:custGeom>
          <a:ln w="9525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6006274" y="2913633"/>
            <a:ext cx="145669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7630">
              <a:lnSpc>
                <a:spcPct val="100000"/>
              </a:lnSpc>
              <a:spcBef>
                <a:spcPts val="100"/>
              </a:spcBef>
            </a:pPr>
            <a:r>
              <a:rPr sz="900" spc="-5" dirty="0">
                <a:latin typeface="Arial MT"/>
                <a:cs typeface="Arial MT"/>
              </a:rPr>
              <a:t>Pendidik</a:t>
            </a:r>
            <a:endParaRPr sz="900">
              <a:latin typeface="Arial MT"/>
              <a:cs typeface="Arial MT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6001511" y="3150107"/>
            <a:ext cx="1466215" cy="220979"/>
          </a:xfrm>
          <a:custGeom>
            <a:avLst/>
            <a:gdLst/>
            <a:ahLst/>
            <a:cxnLst/>
            <a:rect l="l" t="t" r="r" b="b"/>
            <a:pathLst>
              <a:path w="1466215" h="220979">
                <a:moveTo>
                  <a:pt x="0" y="220980"/>
                </a:moveTo>
                <a:lnTo>
                  <a:pt x="1466088" y="220980"/>
                </a:lnTo>
                <a:lnTo>
                  <a:pt x="1466088" y="0"/>
                </a:lnTo>
                <a:lnTo>
                  <a:pt x="0" y="0"/>
                </a:lnTo>
                <a:lnTo>
                  <a:pt x="0" y="220980"/>
                </a:lnTo>
                <a:close/>
              </a:path>
            </a:pathLst>
          </a:custGeom>
          <a:ln w="9525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6006274" y="3177032"/>
            <a:ext cx="145669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7630">
              <a:lnSpc>
                <a:spcPct val="100000"/>
              </a:lnSpc>
              <a:spcBef>
                <a:spcPts val="100"/>
              </a:spcBef>
            </a:pPr>
            <a:r>
              <a:rPr sz="900" spc="-5" dirty="0">
                <a:latin typeface="Arial MT"/>
                <a:cs typeface="Arial MT"/>
              </a:rPr>
              <a:t>Tenaga</a:t>
            </a:r>
            <a:r>
              <a:rPr sz="900" spc="-25" dirty="0">
                <a:latin typeface="Arial MT"/>
                <a:cs typeface="Arial MT"/>
              </a:rPr>
              <a:t> </a:t>
            </a:r>
            <a:r>
              <a:rPr sz="900" spc="-5" dirty="0">
                <a:latin typeface="Arial MT"/>
                <a:cs typeface="Arial MT"/>
              </a:rPr>
              <a:t>kependidikan</a:t>
            </a:r>
            <a:endParaRPr sz="900">
              <a:latin typeface="Arial MT"/>
              <a:cs typeface="Arial MT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780019" y="2202179"/>
            <a:ext cx="1272540" cy="222885"/>
          </a:xfrm>
          <a:prstGeom prst="rect">
            <a:avLst/>
          </a:prstGeom>
          <a:ln w="9525">
            <a:solidFill>
              <a:srgbClr val="7E7E7E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92710">
              <a:lnSpc>
                <a:spcPts val="855"/>
              </a:lnSpc>
            </a:pPr>
            <a:r>
              <a:rPr sz="900" spc="-5" dirty="0">
                <a:latin typeface="Arial MT"/>
                <a:cs typeface="Arial MT"/>
              </a:rPr>
              <a:t>Tenaga</a:t>
            </a:r>
            <a:endParaRPr sz="900">
              <a:latin typeface="Arial MT"/>
              <a:cs typeface="Arial MT"/>
            </a:endParaRPr>
          </a:p>
          <a:p>
            <a:pPr marL="92710">
              <a:lnSpc>
                <a:spcPts val="894"/>
              </a:lnSpc>
            </a:pPr>
            <a:r>
              <a:rPr sz="900" spc="-5" dirty="0">
                <a:latin typeface="Arial MT"/>
                <a:cs typeface="Arial MT"/>
              </a:rPr>
              <a:t>kependidikan</a:t>
            </a:r>
            <a:endParaRPr sz="900">
              <a:latin typeface="Arial MT"/>
              <a:cs typeface="Arial MT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3044951" y="3753611"/>
            <a:ext cx="2004060" cy="311150"/>
          </a:xfrm>
          <a:custGeom>
            <a:avLst/>
            <a:gdLst/>
            <a:ahLst/>
            <a:cxnLst/>
            <a:rect l="l" t="t" r="r" b="b"/>
            <a:pathLst>
              <a:path w="2004060" h="311150">
                <a:moveTo>
                  <a:pt x="0" y="310896"/>
                </a:moveTo>
                <a:lnTo>
                  <a:pt x="2004060" y="310896"/>
                </a:lnTo>
                <a:lnTo>
                  <a:pt x="2004060" y="0"/>
                </a:lnTo>
                <a:lnTo>
                  <a:pt x="0" y="0"/>
                </a:lnTo>
                <a:lnTo>
                  <a:pt x="0" y="310896"/>
                </a:lnTo>
                <a:close/>
              </a:path>
            </a:pathLst>
          </a:custGeom>
          <a:ln w="9524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3051238" y="3757371"/>
            <a:ext cx="19945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5725" marR="222250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latin typeface="Arial MT"/>
                <a:cs typeface="Arial MT"/>
              </a:rPr>
              <a:t>7. Peserta </a:t>
            </a:r>
            <a:r>
              <a:rPr sz="900" spc="-5" dirty="0">
                <a:latin typeface="Arial MT"/>
                <a:cs typeface="Arial MT"/>
              </a:rPr>
              <a:t>didik/Pendidik/Tenaga </a:t>
            </a:r>
            <a:r>
              <a:rPr sz="900" spc="-235" dirty="0">
                <a:latin typeface="Arial MT"/>
                <a:cs typeface="Arial MT"/>
              </a:rPr>
              <a:t> </a:t>
            </a:r>
            <a:r>
              <a:rPr sz="900" spc="-5" dirty="0">
                <a:latin typeface="Arial MT"/>
                <a:cs typeface="Arial MT"/>
              </a:rPr>
              <a:t>Kependidikan</a:t>
            </a:r>
            <a:endParaRPr sz="900">
              <a:latin typeface="Arial MT"/>
              <a:cs typeface="Arial MT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044951" y="3479291"/>
            <a:ext cx="2004060" cy="222885"/>
          </a:xfrm>
          <a:prstGeom prst="rect">
            <a:avLst/>
          </a:prstGeom>
          <a:solidFill>
            <a:srgbClr val="006FC0"/>
          </a:solidFill>
          <a:ln w="9525">
            <a:solidFill>
              <a:srgbClr val="D7D7D7"/>
            </a:solidFill>
          </a:ln>
        </p:spPr>
        <p:txBody>
          <a:bodyPr vert="horz" wrap="square" lIns="0" tIns="32384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254"/>
              </a:spcBef>
            </a:pPr>
            <a:r>
              <a:rPr sz="1000" b="1" spc="-5" dirty="0">
                <a:solidFill>
                  <a:srgbClr val="FFFFFF"/>
                </a:solidFill>
                <a:latin typeface="Arial"/>
                <a:cs typeface="Arial"/>
              </a:rPr>
              <a:t>Pelaku/Korban</a:t>
            </a:r>
            <a:endParaRPr sz="1000">
              <a:latin typeface="Arial"/>
              <a:cs typeface="Arial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3048000" y="4105655"/>
            <a:ext cx="2004060" cy="312420"/>
          </a:xfrm>
          <a:custGeom>
            <a:avLst/>
            <a:gdLst/>
            <a:ahLst/>
            <a:cxnLst/>
            <a:rect l="l" t="t" r="r" b="b"/>
            <a:pathLst>
              <a:path w="2004060" h="312420">
                <a:moveTo>
                  <a:pt x="0" y="312420"/>
                </a:moveTo>
                <a:lnTo>
                  <a:pt x="2004060" y="312420"/>
                </a:lnTo>
                <a:lnTo>
                  <a:pt x="2004060" y="0"/>
                </a:lnTo>
                <a:lnTo>
                  <a:pt x="0" y="0"/>
                </a:lnTo>
                <a:lnTo>
                  <a:pt x="0" y="312420"/>
                </a:lnTo>
                <a:close/>
              </a:path>
            </a:pathLst>
          </a:custGeom>
          <a:ln w="9525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3051238" y="4110634"/>
            <a:ext cx="19945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7630" marR="219710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latin typeface="Arial MT"/>
                <a:cs typeface="Arial MT"/>
              </a:rPr>
              <a:t>8. Peserta </a:t>
            </a:r>
            <a:r>
              <a:rPr sz="900" spc="-5" dirty="0">
                <a:latin typeface="Arial MT"/>
                <a:cs typeface="Arial MT"/>
              </a:rPr>
              <a:t>didik/Pendidik/Tenaga </a:t>
            </a:r>
            <a:r>
              <a:rPr sz="900" spc="-235" dirty="0">
                <a:latin typeface="Arial MT"/>
                <a:cs typeface="Arial MT"/>
              </a:rPr>
              <a:t> </a:t>
            </a:r>
            <a:r>
              <a:rPr sz="900" spc="-5" dirty="0">
                <a:latin typeface="Arial MT"/>
                <a:cs typeface="Arial MT"/>
              </a:rPr>
              <a:t>Kependidikan</a:t>
            </a:r>
            <a:endParaRPr sz="900">
              <a:latin typeface="Arial MT"/>
              <a:cs typeface="Arial MT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955791" y="3464052"/>
            <a:ext cx="1531620" cy="220979"/>
          </a:xfrm>
          <a:prstGeom prst="rect">
            <a:avLst/>
          </a:prstGeom>
          <a:solidFill>
            <a:srgbClr val="001F5F"/>
          </a:solidFill>
          <a:ln w="9525">
            <a:solidFill>
              <a:srgbClr val="BEBEBE"/>
            </a:solidFill>
          </a:ln>
        </p:spPr>
        <p:txBody>
          <a:bodyPr vert="horz" wrap="square" lIns="0" tIns="31115" rIns="0" bIns="0" rtlCol="0">
            <a:spAutoFit/>
          </a:bodyPr>
          <a:lstStyle/>
          <a:p>
            <a:pPr marL="92710">
              <a:lnSpc>
                <a:spcPct val="100000"/>
              </a:lnSpc>
              <a:spcBef>
                <a:spcPts val="245"/>
              </a:spcBef>
            </a:pPr>
            <a:r>
              <a:rPr sz="1000" b="1" spc="-5" dirty="0">
                <a:solidFill>
                  <a:srgbClr val="FFFFFF"/>
                </a:solidFill>
                <a:latin typeface="Arial"/>
                <a:cs typeface="Arial"/>
              </a:rPr>
              <a:t>Masyarakat</a:t>
            </a:r>
            <a:r>
              <a:rPr sz="1000" b="1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00" b="1" spc="-5" dirty="0">
                <a:solidFill>
                  <a:srgbClr val="FFFFFF"/>
                </a:solidFill>
                <a:latin typeface="Arial"/>
                <a:cs typeface="Arial"/>
              </a:rPr>
              <a:t>umum</a:t>
            </a:r>
            <a:endParaRPr sz="10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955791" y="3787140"/>
            <a:ext cx="1531620" cy="220979"/>
          </a:xfrm>
          <a:prstGeom prst="rect">
            <a:avLst/>
          </a:prstGeom>
          <a:ln w="9525">
            <a:solidFill>
              <a:srgbClr val="7E7E7E"/>
            </a:solidFill>
          </a:ln>
        </p:spPr>
        <p:txBody>
          <a:bodyPr vert="horz" wrap="square" lIns="0" tIns="40005" rIns="0" bIns="0" rtlCol="0">
            <a:spAutoFit/>
          </a:bodyPr>
          <a:lstStyle/>
          <a:p>
            <a:pPr marL="92710">
              <a:lnSpc>
                <a:spcPct val="100000"/>
              </a:lnSpc>
              <a:spcBef>
                <a:spcPts val="315"/>
              </a:spcBef>
            </a:pPr>
            <a:r>
              <a:rPr sz="900" spc="-5" dirty="0">
                <a:latin typeface="Arial MT"/>
                <a:cs typeface="Arial MT"/>
              </a:rPr>
              <a:t>Dewasa</a:t>
            </a:r>
            <a:endParaRPr sz="900">
              <a:latin typeface="Arial MT"/>
              <a:cs typeface="Arial MT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5955791" y="4151376"/>
            <a:ext cx="1531620" cy="220979"/>
          </a:xfrm>
          <a:prstGeom prst="rect">
            <a:avLst/>
          </a:prstGeom>
          <a:ln w="9525">
            <a:solidFill>
              <a:srgbClr val="7E7E7E"/>
            </a:solidFill>
          </a:ln>
        </p:spPr>
        <p:txBody>
          <a:bodyPr vert="horz" wrap="square" lIns="0" tIns="40005" rIns="0" bIns="0" rtlCol="0">
            <a:spAutoFit/>
          </a:bodyPr>
          <a:lstStyle/>
          <a:p>
            <a:pPr marL="92710">
              <a:lnSpc>
                <a:spcPct val="100000"/>
              </a:lnSpc>
              <a:spcBef>
                <a:spcPts val="315"/>
              </a:spcBef>
            </a:pPr>
            <a:r>
              <a:rPr sz="900" spc="-5" dirty="0">
                <a:latin typeface="Arial MT"/>
                <a:cs typeface="Arial MT"/>
              </a:rPr>
              <a:t>Anak</a:t>
            </a:r>
            <a:endParaRPr sz="900">
              <a:latin typeface="Arial MT"/>
              <a:cs typeface="Arial MT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7469123" y="1726692"/>
            <a:ext cx="314960" cy="76200"/>
          </a:xfrm>
          <a:custGeom>
            <a:avLst/>
            <a:gdLst/>
            <a:ahLst/>
            <a:cxnLst/>
            <a:rect l="l" t="t" r="r" b="b"/>
            <a:pathLst>
              <a:path w="314959" h="76200">
                <a:moveTo>
                  <a:pt x="76200" y="0"/>
                </a:moveTo>
                <a:lnTo>
                  <a:pt x="0" y="38100"/>
                </a:lnTo>
                <a:lnTo>
                  <a:pt x="76200" y="76200"/>
                </a:lnTo>
                <a:lnTo>
                  <a:pt x="76200" y="44450"/>
                </a:lnTo>
                <a:lnTo>
                  <a:pt x="63500" y="44450"/>
                </a:lnTo>
                <a:lnTo>
                  <a:pt x="63500" y="31750"/>
                </a:lnTo>
                <a:lnTo>
                  <a:pt x="76200" y="31750"/>
                </a:lnTo>
                <a:lnTo>
                  <a:pt x="76200" y="0"/>
                </a:lnTo>
                <a:close/>
              </a:path>
              <a:path w="314959" h="76200">
                <a:moveTo>
                  <a:pt x="238759" y="0"/>
                </a:moveTo>
                <a:lnTo>
                  <a:pt x="238759" y="76200"/>
                </a:lnTo>
                <a:lnTo>
                  <a:pt x="302259" y="44450"/>
                </a:lnTo>
                <a:lnTo>
                  <a:pt x="251459" y="44450"/>
                </a:lnTo>
                <a:lnTo>
                  <a:pt x="251459" y="31750"/>
                </a:lnTo>
                <a:lnTo>
                  <a:pt x="302259" y="31750"/>
                </a:lnTo>
                <a:lnTo>
                  <a:pt x="238759" y="0"/>
                </a:lnTo>
                <a:close/>
              </a:path>
              <a:path w="314959" h="76200">
                <a:moveTo>
                  <a:pt x="76200" y="31750"/>
                </a:moveTo>
                <a:lnTo>
                  <a:pt x="63500" y="31750"/>
                </a:lnTo>
                <a:lnTo>
                  <a:pt x="63500" y="44450"/>
                </a:lnTo>
                <a:lnTo>
                  <a:pt x="76200" y="44450"/>
                </a:lnTo>
                <a:lnTo>
                  <a:pt x="76200" y="31750"/>
                </a:lnTo>
                <a:close/>
              </a:path>
              <a:path w="314959" h="76200">
                <a:moveTo>
                  <a:pt x="238759" y="31750"/>
                </a:moveTo>
                <a:lnTo>
                  <a:pt x="76200" y="31750"/>
                </a:lnTo>
                <a:lnTo>
                  <a:pt x="76200" y="44450"/>
                </a:lnTo>
                <a:lnTo>
                  <a:pt x="238759" y="44450"/>
                </a:lnTo>
                <a:lnTo>
                  <a:pt x="238759" y="31750"/>
                </a:lnTo>
                <a:close/>
              </a:path>
              <a:path w="314959" h="76200">
                <a:moveTo>
                  <a:pt x="302259" y="31750"/>
                </a:moveTo>
                <a:lnTo>
                  <a:pt x="251459" y="31750"/>
                </a:lnTo>
                <a:lnTo>
                  <a:pt x="251459" y="44450"/>
                </a:lnTo>
                <a:lnTo>
                  <a:pt x="302259" y="44450"/>
                </a:lnTo>
                <a:lnTo>
                  <a:pt x="314959" y="38100"/>
                </a:lnTo>
                <a:lnTo>
                  <a:pt x="302259" y="31750"/>
                </a:lnTo>
                <a:close/>
              </a:path>
            </a:pathLst>
          </a:custGeom>
          <a:solidFill>
            <a:srgbClr val="1C458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7469123" y="1999488"/>
            <a:ext cx="314960" cy="76200"/>
          </a:xfrm>
          <a:custGeom>
            <a:avLst/>
            <a:gdLst/>
            <a:ahLst/>
            <a:cxnLst/>
            <a:rect l="l" t="t" r="r" b="b"/>
            <a:pathLst>
              <a:path w="314959" h="76200">
                <a:moveTo>
                  <a:pt x="76200" y="0"/>
                </a:moveTo>
                <a:lnTo>
                  <a:pt x="0" y="38100"/>
                </a:lnTo>
                <a:lnTo>
                  <a:pt x="76200" y="76200"/>
                </a:lnTo>
                <a:lnTo>
                  <a:pt x="76200" y="44450"/>
                </a:lnTo>
                <a:lnTo>
                  <a:pt x="63500" y="44450"/>
                </a:lnTo>
                <a:lnTo>
                  <a:pt x="63500" y="31750"/>
                </a:lnTo>
                <a:lnTo>
                  <a:pt x="76200" y="31750"/>
                </a:lnTo>
                <a:lnTo>
                  <a:pt x="76200" y="0"/>
                </a:lnTo>
                <a:close/>
              </a:path>
              <a:path w="314959" h="76200">
                <a:moveTo>
                  <a:pt x="238759" y="0"/>
                </a:moveTo>
                <a:lnTo>
                  <a:pt x="238759" y="76200"/>
                </a:lnTo>
                <a:lnTo>
                  <a:pt x="302259" y="44450"/>
                </a:lnTo>
                <a:lnTo>
                  <a:pt x="251459" y="44450"/>
                </a:lnTo>
                <a:lnTo>
                  <a:pt x="251459" y="31750"/>
                </a:lnTo>
                <a:lnTo>
                  <a:pt x="302259" y="31750"/>
                </a:lnTo>
                <a:lnTo>
                  <a:pt x="238759" y="0"/>
                </a:lnTo>
                <a:close/>
              </a:path>
              <a:path w="314959" h="76200">
                <a:moveTo>
                  <a:pt x="76200" y="31750"/>
                </a:moveTo>
                <a:lnTo>
                  <a:pt x="63500" y="31750"/>
                </a:lnTo>
                <a:lnTo>
                  <a:pt x="63500" y="44450"/>
                </a:lnTo>
                <a:lnTo>
                  <a:pt x="76200" y="44450"/>
                </a:lnTo>
                <a:lnTo>
                  <a:pt x="76200" y="31750"/>
                </a:lnTo>
                <a:close/>
              </a:path>
              <a:path w="314959" h="76200">
                <a:moveTo>
                  <a:pt x="238759" y="31750"/>
                </a:moveTo>
                <a:lnTo>
                  <a:pt x="76200" y="31750"/>
                </a:lnTo>
                <a:lnTo>
                  <a:pt x="76200" y="44450"/>
                </a:lnTo>
                <a:lnTo>
                  <a:pt x="238759" y="44450"/>
                </a:lnTo>
                <a:lnTo>
                  <a:pt x="238759" y="31750"/>
                </a:lnTo>
                <a:close/>
              </a:path>
              <a:path w="314959" h="76200">
                <a:moveTo>
                  <a:pt x="302259" y="31750"/>
                </a:moveTo>
                <a:lnTo>
                  <a:pt x="251459" y="31750"/>
                </a:lnTo>
                <a:lnTo>
                  <a:pt x="251459" y="44450"/>
                </a:lnTo>
                <a:lnTo>
                  <a:pt x="302259" y="44450"/>
                </a:lnTo>
                <a:lnTo>
                  <a:pt x="314959" y="38100"/>
                </a:lnTo>
                <a:lnTo>
                  <a:pt x="302259" y="31750"/>
                </a:lnTo>
                <a:close/>
              </a:path>
            </a:pathLst>
          </a:custGeom>
          <a:solidFill>
            <a:srgbClr val="1C458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7469123" y="2271776"/>
            <a:ext cx="311785" cy="78740"/>
          </a:xfrm>
          <a:custGeom>
            <a:avLst/>
            <a:gdLst/>
            <a:ahLst/>
            <a:cxnLst/>
            <a:rect l="l" t="t" r="r" b="b"/>
            <a:pathLst>
              <a:path w="311784" h="78739">
                <a:moveTo>
                  <a:pt x="235966" y="2159"/>
                </a:moveTo>
                <a:lnTo>
                  <a:pt x="235543" y="33869"/>
                </a:lnTo>
                <a:lnTo>
                  <a:pt x="248284" y="34036"/>
                </a:lnTo>
                <a:lnTo>
                  <a:pt x="248157" y="46736"/>
                </a:lnTo>
                <a:lnTo>
                  <a:pt x="235371" y="46736"/>
                </a:lnTo>
                <a:lnTo>
                  <a:pt x="234950" y="78359"/>
                </a:lnTo>
                <a:lnTo>
                  <a:pt x="300361" y="46736"/>
                </a:lnTo>
                <a:lnTo>
                  <a:pt x="248157" y="46736"/>
                </a:lnTo>
                <a:lnTo>
                  <a:pt x="235373" y="46569"/>
                </a:lnTo>
                <a:lnTo>
                  <a:pt x="300707" y="46569"/>
                </a:lnTo>
                <a:lnTo>
                  <a:pt x="311657" y="41275"/>
                </a:lnTo>
                <a:lnTo>
                  <a:pt x="235966" y="2159"/>
                </a:lnTo>
                <a:close/>
              </a:path>
              <a:path w="311784" h="78739">
                <a:moveTo>
                  <a:pt x="76707" y="0"/>
                </a:moveTo>
                <a:lnTo>
                  <a:pt x="0" y="37084"/>
                </a:lnTo>
                <a:lnTo>
                  <a:pt x="75692" y="76200"/>
                </a:lnTo>
                <a:lnTo>
                  <a:pt x="76114" y="44489"/>
                </a:lnTo>
                <a:lnTo>
                  <a:pt x="63373" y="44323"/>
                </a:lnTo>
                <a:lnTo>
                  <a:pt x="63626" y="31623"/>
                </a:lnTo>
                <a:lnTo>
                  <a:pt x="76286" y="31623"/>
                </a:lnTo>
                <a:lnTo>
                  <a:pt x="76707" y="0"/>
                </a:lnTo>
                <a:close/>
              </a:path>
              <a:path w="311784" h="78739">
                <a:moveTo>
                  <a:pt x="235543" y="33869"/>
                </a:moveTo>
                <a:lnTo>
                  <a:pt x="235373" y="46569"/>
                </a:lnTo>
                <a:lnTo>
                  <a:pt x="248157" y="46736"/>
                </a:lnTo>
                <a:lnTo>
                  <a:pt x="248284" y="34036"/>
                </a:lnTo>
                <a:lnTo>
                  <a:pt x="235543" y="33869"/>
                </a:lnTo>
                <a:close/>
              </a:path>
              <a:path w="311784" h="78739">
                <a:moveTo>
                  <a:pt x="76284" y="31788"/>
                </a:moveTo>
                <a:lnTo>
                  <a:pt x="76114" y="44489"/>
                </a:lnTo>
                <a:lnTo>
                  <a:pt x="235373" y="46569"/>
                </a:lnTo>
                <a:lnTo>
                  <a:pt x="235543" y="33869"/>
                </a:lnTo>
                <a:lnTo>
                  <a:pt x="76284" y="31788"/>
                </a:lnTo>
                <a:close/>
              </a:path>
              <a:path w="311784" h="78739">
                <a:moveTo>
                  <a:pt x="63626" y="31623"/>
                </a:moveTo>
                <a:lnTo>
                  <a:pt x="63373" y="44323"/>
                </a:lnTo>
                <a:lnTo>
                  <a:pt x="76114" y="44489"/>
                </a:lnTo>
                <a:lnTo>
                  <a:pt x="76284" y="31788"/>
                </a:lnTo>
                <a:lnTo>
                  <a:pt x="63626" y="31623"/>
                </a:lnTo>
                <a:close/>
              </a:path>
              <a:path w="311784" h="78739">
                <a:moveTo>
                  <a:pt x="76286" y="31623"/>
                </a:moveTo>
                <a:lnTo>
                  <a:pt x="63626" y="31623"/>
                </a:lnTo>
                <a:lnTo>
                  <a:pt x="76284" y="31788"/>
                </a:lnTo>
                <a:lnTo>
                  <a:pt x="76286" y="31623"/>
                </a:lnTo>
                <a:close/>
              </a:path>
            </a:pathLst>
          </a:custGeom>
          <a:solidFill>
            <a:srgbClr val="1C458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4338828" y="2686811"/>
            <a:ext cx="1663700" cy="76200"/>
          </a:xfrm>
          <a:custGeom>
            <a:avLst/>
            <a:gdLst/>
            <a:ahLst/>
            <a:cxnLst/>
            <a:rect l="l" t="t" r="r" b="b"/>
            <a:pathLst>
              <a:path w="1663700" h="76200">
                <a:moveTo>
                  <a:pt x="76200" y="0"/>
                </a:moveTo>
                <a:lnTo>
                  <a:pt x="0" y="38100"/>
                </a:lnTo>
                <a:lnTo>
                  <a:pt x="76200" y="76200"/>
                </a:lnTo>
                <a:lnTo>
                  <a:pt x="76200" y="44450"/>
                </a:lnTo>
                <a:lnTo>
                  <a:pt x="63500" y="44450"/>
                </a:lnTo>
                <a:lnTo>
                  <a:pt x="63500" y="31750"/>
                </a:lnTo>
                <a:lnTo>
                  <a:pt x="76200" y="31750"/>
                </a:lnTo>
                <a:lnTo>
                  <a:pt x="76200" y="0"/>
                </a:lnTo>
                <a:close/>
              </a:path>
              <a:path w="1663700" h="76200">
                <a:moveTo>
                  <a:pt x="1586992" y="0"/>
                </a:moveTo>
                <a:lnTo>
                  <a:pt x="1586992" y="76200"/>
                </a:lnTo>
                <a:lnTo>
                  <a:pt x="1650492" y="44450"/>
                </a:lnTo>
                <a:lnTo>
                  <a:pt x="1599692" y="44450"/>
                </a:lnTo>
                <a:lnTo>
                  <a:pt x="1599692" y="31750"/>
                </a:lnTo>
                <a:lnTo>
                  <a:pt x="1650492" y="31750"/>
                </a:lnTo>
                <a:lnTo>
                  <a:pt x="1586992" y="0"/>
                </a:lnTo>
                <a:close/>
              </a:path>
              <a:path w="1663700" h="76200">
                <a:moveTo>
                  <a:pt x="76200" y="31750"/>
                </a:moveTo>
                <a:lnTo>
                  <a:pt x="63500" y="31750"/>
                </a:lnTo>
                <a:lnTo>
                  <a:pt x="63500" y="44450"/>
                </a:lnTo>
                <a:lnTo>
                  <a:pt x="76200" y="44450"/>
                </a:lnTo>
                <a:lnTo>
                  <a:pt x="76200" y="31750"/>
                </a:lnTo>
                <a:close/>
              </a:path>
              <a:path w="1663700" h="76200">
                <a:moveTo>
                  <a:pt x="1586992" y="31750"/>
                </a:moveTo>
                <a:lnTo>
                  <a:pt x="76200" y="31750"/>
                </a:lnTo>
                <a:lnTo>
                  <a:pt x="76200" y="44450"/>
                </a:lnTo>
                <a:lnTo>
                  <a:pt x="1586992" y="44450"/>
                </a:lnTo>
                <a:lnTo>
                  <a:pt x="1586992" y="31750"/>
                </a:lnTo>
                <a:close/>
              </a:path>
              <a:path w="1663700" h="76200">
                <a:moveTo>
                  <a:pt x="1650492" y="31750"/>
                </a:moveTo>
                <a:lnTo>
                  <a:pt x="1599692" y="31750"/>
                </a:lnTo>
                <a:lnTo>
                  <a:pt x="1599692" y="44450"/>
                </a:lnTo>
                <a:lnTo>
                  <a:pt x="1650492" y="44450"/>
                </a:lnTo>
                <a:lnTo>
                  <a:pt x="1663192" y="38100"/>
                </a:lnTo>
                <a:lnTo>
                  <a:pt x="1650492" y="31750"/>
                </a:lnTo>
                <a:close/>
              </a:path>
            </a:pathLst>
          </a:custGeom>
          <a:solidFill>
            <a:srgbClr val="1C458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4338828" y="2959607"/>
            <a:ext cx="1654175" cy="338455"/>
          </a:xfrm>
          <a:custGeom>
            <a:avLst/>
            <a:gdLst/>
            <a:ahLst/>
            <a:cxnLst/>
            <a:rect l="l" t="t" r="r" b="b"/>
            <a:pathLst>
              <a:path w="1654175" h="338454">
                <a:moveTo>
                  <a:pt x="1644904" y="38100"/>
                </a:moveTo>
                <a:lnTo>
                  <a:pt x="1632204" y="31750"/>
                </a:lnTo>
                <a:lnTo>
                  <a:pt x="1568704" y="0"/>
                </a:lnTo>
                <a:lnTo>
                  <a:pt x="1568704" y="31750"/>
                </a:lnTo>
                <a:lnTo>
                  <a:pt x="76200" y="31750"/>
                </a:lnTo>
                <a:lnTo>
                  <a:pt x="76200" y="0"/>
                </a:lnTo>
                <a:lnTo>
                  <a:pt x="0" y="38100"/>
                </a:lnTo>
                <a:lnTo>
                  <a:pt x="76200" y="76200"/>
                </a:lnTo>
                <a:lnTo>
                  <a:pt x="76200" y="44450"/>
                </a:lnTo>
                <a:lnTo>
                  <a:pt x="1568704" y="44450"/>
                </a:lnTo>
                <a:lnTo>
                  <a:pt x="1568704" y="76200"/>
                </a:lnTo>
                <a:lnTo>
                  <a:pt x="1632204" y="44450"/>
                </a:lnTo>
                <a:lnTo>
                  <a:pt x="1644904" y="38100"/>
                </a:lnTo>
                <a:close/>
              </a:path>
              <a:path w="1654175" h="338454">
                <a:moveTo>
                  <a:pt x="1654175" y="300228"/>
                </a:moveTo>
                <a:lnTo>
                  <a:pt x="1641475" y="293878"/>
                </a:lnTo>
                <a:lnTo>
                  <a:pt x="1577975" y="262128"/>
                </a:lnTo>
                <a:lnTo>
                  <a:pt x="1577975" y="293878"/>
                </a:lnTo>
                <a:lnTo>
                  <a:pt x="76200" y="293878"/>
                </a:lnTo>
                <a:lnTo>
                  <a:pt x="76200" y="262128"/>
                </a:lnTo>
                <a:lnTo>
                  <a:pt x="0" y="300228"/>
                </a:lnTo>
                <a:lnTo>
                  <a:pt x="76200" y="338328"/>
                </a:lnTo>
                <a:lnTo>
                  <a:pt x="76200" y="306578"/>
                </a:lnTo>
                <a:lnTo>
                  <a:pt x="1577975" y="306578"/>
                </a:lnTo>
                <a:lnTo>
                  <a:pt x="1577975" y="338328"/>
                </a:lnTo>
                <a:lnTo>
                  <a:pt x="1641475" y="306578"/>
                </a:lnTo>
                <a:lnTo>
                  <a:pt x="1654175" y="300228"/>
                </a:lnTo>
                <a:close/>
              </a:path>
            </a:pathLst>
          </a:custGeom>
          <a:solidFill>
            <a:srgbClr val="1C458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5049012" y="3870705"/>
            <a:ext cx="908050" cy="430530"/>
          </a:xfrm>
          <a:custGeom>
            <a:avLst/>
            <a:gdLst/>
            <a:ahLst/>
            <a:cxnLst/>
            <a:rect l="l" t="t" r="r" b="b"/>
            <a:pathLst>
              <a:path w="908050" h="430529">
                <a:moveTo>
                  <a:pt x="907288" y="34036"/>
                </a:moveTo>
                <a:lnTo>
                  <a:pt x="907161" y="21336"/>
                </a:lnTo>
                <a:lnTo>
                  <a:pt x="76111" y="31788"/>
                </a:lnTo>
                <a:lnTo>
                  <a:pt x="75692" y="0"/>
                </a:lnTo>
                <a:lnTo>
                  <a:pt x="0" y="39090"/>
                </a:lnTo>
                <a:lnTo>
                  <a:pt x="76708" y="76225"/>
                </a:lnTo>
                <a:lnTo>
                  <a:pt x="76276" y="44640"/>
                </a:lnTo>
                <a:lnTo>
                  <a:pt x="76276" y="44488"/>
                </a:lnTo>
                <a:lnTo>
                  <a:pt x="907288" y="34036"/>
                </a:lnTo>
                <a:close/>
              </a:path>
              <a:path w="908050" h="430529">
                <a:moveTo>
                  <a:pt x="907796" y="385572"/>
                </a:moveTo>
                <a:lnTo>
                  <a:pt x="79248" y="385851"/>
                </a:lnTo>
                <a:lnTo>
                  <a:pt x="79248" y="354101"/>
                </a:lnTo>
                <a:lnTo>
                  <a:pt x="3048" y="392226"/>
                </a:lnTo>
                <a:lnTo>
                  <a:pt x="79248" y="430301"/>
                </a:lnTo>
                <a:lnTo>
                  <a:pt x="79248" y="398551"/>
                </a:lnTo>
                <a:lnTo>
                  <a:pt x="907796" y="398272"/>
                </a:lnTo>
                <a:lnTo>
                  <a:pt x="907796" y="385572"/>
                </a:lnTo>
                <a:close/>
              </a:path>
            </a:pathLst>
          </a:custGeom>
          <a:solidFill>
            <a:srgbClr val="1C458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 txBox="1"/>
          <p:nvPr/>
        </p:nvSpPr>
        <p:spPr>
          <a:xfrm>
            <a:off x="215900" y="4501997"/>
            <a:ext cx="773239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5" dirty="0">
                <a:latin typeface="Arial"/>
                <a:cs typeface="Arial"/>
              </a:rPr>
              <a:t>*pendidik:</a:t>
            </a:r>
            <a:r>
              <a:rPr sz="1000" b="1" spc="20" dirty="0">
                <a:latin typeface="Arial"/>
                <a:cs typeface="Arial"/>
              </a:rPr>
              <a:t> </a:t>
            </a:r>
            <a:r>
              <a:rPr sz="1000" spc="-5" dirty="0">
                <a:latin typeface="Arial MT"/>
                <a:cs typeface="Arial MT"/>
              </a:rPr>
              <a:t>guru, konselor,</a:t>
            </a:r>
            <a:r>
              <a:rPr sz="1000" dirty="0">
                <a:latin typeface="Arial MT"/>
                <a:cs typeface="Arial MT"/>
              </a:rPr>
              <a:t> </a:t>
            </a:r>
            <a:r>
              <a:rPr sz="1000" spc="-5" dirty="0">
                <a:latin typeface="Arial MT"/>
                <a:cs typeface="Arial MT"/>
              </a:rPr>
              <a:t>pamong</a:t>
            </a:r>
            <a:r>
              <a:rPr sz="1000" spc="-15" dirty="0">
                <a:latin typeface="Arial MT"/>
                <a:cs typeface="Arial MT"/>
              </a:rPr>
              <a:t> </a:t>
            </a:r>
            <a:r>
              <a:rPr sz="1000" spc="-5" dirty="0">
                <a:latin typeface="Arial MT"/>
                <a:cs typeface="Arial MT"/>
              </a:rPr>
              <a:t>belajar,</a:t>
            </a:r>
            <a:r>
              <a:rPr sz="1000" spc="15" dirty="0">
                <a:latin typeface="Arial MT"/>
                <a:cs typeface="Arial MT"/>
              </a:rPr>
              <a:t> </a:t>
            </a:r>
            <a:r>
              <a:rPr sz="1000" spc="-10" dirty="0">
                <a:latin typeface="Arial MT"/>
                <a:cs typeface="Arial MT"/>
              </a:rPr>
              <a:t>widyaiswara,</a:t>
            </a:r>
            <a:r>
              <a:rPr sz="1000" spc="60" dirty="0">
                <a:latin typeface="Arial MT"/>
                <a:cs typeface="Arial MT"/>
              </a:rPr>
              <a:t> </a:t>
            </a:r>
            <a:r>
              <a:rPr sz="1000" spc="-5" dirty="0">
                <a:latin typeface="Arial MT"/>
                <a:cs typeface="Arial MT"/>
              </a:rPr>
              <a:t>tutor,</a:t>
            </a:r>
            <a:r>
              <a:rPr sz="1000" spc="10" dirty="0">
                <a:latin typeface="Arial MT"/>
                <a:cs typeface="Arial MT"/>
              </a:rPr>
              <a:t> </a:t>
            </a:r>
            <a:r>
              <a:rPr sz="1000" spc="-5" dirty="0">
                <a:latin typeface="Arial MT"/>
                <a:cs typeface="Arial MT"/>
              </a:rPr>
              <a:t>instruktur,</a:t>
            </a:r>
            <a:r>
              <a:rPr sz="1000" spc="-10" dirty="0">
                <a:latin typeface="Arial MT"/>
                <a:cs typeface="Arial MT"/>
              </a:rPr>
              <a:t> </a:t>
            </a:r>
            <a:r>
              <a:rPr sz="1000" spc="-5" dirty="0">
                <a:latin typeface="Arial MT"/>
                <a:cs typeface="Arial MT"/>
              </a:rPr>
              <a:t>fasilitator,</a:t>
            </a:r>
            <a:r>
              <a:rPr sz="1000" spc="30" dirty="0">
                <a:latin typeface="Arial MT"/>
                <a:cs typeface="Arial MT"/>
              </a:rPr>
              <a:t> </a:t>
            </a:r>
            <a:r>
              <a:rPr sz="1000" spc="-5" dirty="0">
                <a:latin typeface="Arial MT"/>
                <a:cs typeface="Arial MT"/>
              </a:rPr>
              <a:t>dan sebutan </a:t>
            </a:r>
            <a:r>
              <a:rPr sz="1000" spc="-10" dirty="0">
                <a:latin typeface="Arial MT"/>
                <a:cs typeface="Arial MT"/>
              </a:rPr>
              <a:t>lain</a:t>
            </a:r>
            <a:r>
              <a:rPr sz="1000" spc="25" dirty="0">
                <a:latin typeface="Arial MT"/>
                <a:cs typeface="Arial MT"/>
              </a:rPr>
              <a:t> </a:t>
            </a:r>
            <a:r>
              <a:rPr sz="1000" spc="-15" dirty="0">
                <a:latin typeface="Arial MT"/>
                <a:cs typeface="Arial MT"/>
              </a:rPr>
              <a:t>yang</a:t>
            </a:r>
            <a:r>
              <a:rPr sz="1000" spc="30" dirty="0">
                <a:latin typeface="Arial MT"/>
                <a:cs typeface="Arial MT"/>
              </a:rPr>
              <a:t> </a:t>
            </a:r>
            <a:r>
              <a:rPr sz="1000" spc="-5" dirty="0">
                <a:latin typeface="Arial MT"/>
                <a:cs typeface="Arial MT"/>
              </a:rPr>
              <a:t>sesuai dengan</a:t>
            </a:r>
            <a:r>
              <a:rPr sz="1000" dirty="0">
                <a:latin typeface="Arial MT"/>
                <a:cs typeface="Arial MT"/>
              </a:rPr>
              <a:t> </a:t>
            </a:r>
            <a:r>
              <a:rPr sz="1000" spc="-5" dirty="0">
                <a:latin typeface="Arial MT"/>
                <a:cs typeface="Arial MT"/>
              </a:rPr>
              <a:t>kekhususannya</a:t>
            </a:r>
            <a:endParaRPr sz="1000">
              <a:latin typeface="Arial MT"/>
              <a:cs typeface="Arial MT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4338828" y="1999488"/>
            <a:ext cx="295275" cy="76200"/>
          </a:xfrm>
          <a:custGeom>
            <a:avLst/>
            <a:gdLst/>
            <a:ahLst/>
            <a:cxnLst/>
            <a:rect l="l" t="t" r="r" b="b"/>
            <a:pathLst>
              <a:path w="295275" h="76200">
                <a:moveTo>
                  <a:pt x="76200" y="0"/>
                </a:moveTo>
                <a:lnTo>
                  <a:pt x="0" y="38100"/>
                </a:lnTo>
                <a:lnTo>
                  <a:pt x="76200" y="76200"/>
                </a:lnTo>
                <a:lnTo>
                  <a:pt x="76200" y="44450"/>
                </a:lnTo>
                <a:lnTo>
                  <a:pt x="63500" y="44450"/>
                </a:lnTo>
                <a:lnTo>
                  <a:pt x="63500" y="31750"/>
                </a:lnTo>
                <a:lnTo>
                  <a:pt x="76200" y="31750"/>
                </a:lnTo>
                <a:lnTo>
                  <a:pt x="76200" y="0"/>
                </a:lnTo>
                <a:close/>
              </a:path>
              <a:path w="295275" h="76200">
                <a:moveTo>
                  <a:pt x="218948" y="0"/>
                </a:moveTo>
                <a:lnTo>
                  <a:pt x="218948" y="76200"/>
                </a:lnTo>
                <a:lnTo>
                  <a:pt x="282448" y="44450"/>
                </a:lnTo>
                <a:lnTo>
                  <a:pt x="231648" y="44450"/>
                </a:lnTo>
                <a:lnTo>
                  <a:pt x="231648" y="31750"/>
                </a:lnTo>
                <a:lnTo>
                  <a:pt x="282448" y="31750"/>
                </a:lnTo>
                <a:lnTo>
                  <a:pt x="218948" y="0"/>
                </a:lnTo>
                <a:close/>
              </a:path>
              <a:path w="295275" h="76200">
                <a:moveTo>
                  <a:pt x="76200" y="31750"/>
                </a:moveTo>
                <a:lnTo>
                  <a:pt x="63500" y="31750"/>
                </a:lnTo>
                <a:lnTo>
                  <a:pt x="63500" y="44450"/>
                </a:lnTo>
                <a:lnTo>
                  <a:pt x="76200" y="44450"/>
                </a:lnTo>
                <a:lnTo>
                  <a:pt x="76200" y="31750"/>
                </a:lnTo>
                <a:close/>
              </a:path>
              <a:path w="295275" h="76200">
                <a:moveTo>
                  <a:pt x="218948" y="31750"/>
                </a:moveTo>
                <a:lnTo>
                  <a:pt x="76200" y="31750"/>
                </a:lnTo>
                <a:lnTo>
                  <a:pt x="76200" y="44450"/>
                </a:lnTo>
                <a:lnTo>
                  <a:pt x="218948" y="44450"/>
                </a:lnTo>
                <a:lnTo>
                  <a:pt x="218948" y="31750"/>
                </a:lnTo>
                <a:close/>
              </a:path>
              <a:path w="295275" h="76200">
                <a:moveTo>
                  <a:pt x="282448" y="31750"/>
                </a:moveTo>
                <a:lnTo>
                  <a:pt x="231648" y="31750"/>
                </a:lnTo>
                <a:lnTo>
                  <a:pt x="231648" y="44450"/>
                </a:lnTo>
                <a:lnTo>
                  <a:pt x="282448" y="44450"/>
                </a:lnTo>
                <a:lnTo>
                  <a:pt x="295148" y="38100"/>
                </a:lnTo>
                <a:lnTo>
                  <a:pt x="282448" y="31750"/>
                </a:lnTo>
                <a:close/>
              </a:path>
            </a:pathLst>
          </a:custGeom>
          <a:solidFill>
            <a:srgbClr val="1C458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4338828" y="2269744"/>
            <a:ext cx="292100" cy="77470"/>
          </a:xfrm>
          <a:custGeom>
            <a:avLst/>
            <a:gdLst/>
            <a:ahLst/>
            <a:cxnLst/>
            <a:rect l="l" t="t" r="r" b="b"/>
            <a:pathLst>
              <a:path w="292100" h="77469">
                <a:moveTo>
                  <a:pt x="75946" y="1016"/>
                </a:moveTo>
                <a:lnTo>
                  <a:pt x="0" y="39750"/>
                </a:lnTo>
                <a:lnTo>
                  <a:pt x="76454" y="77216"/>
                </a:lnTo>
                <a:lnTo>
                  <a:pt x="76243" y="45593"/>
                </a:lnTo>
                <a:lnTo>
                  <a:pt x="63500" y="45593"/>
                </a:lnTo>
                <a:lnTo>
                  <a:pt x="63500" y="32893"/>
                </a:lnTo>
                <a:lnTo>
                  <a:pt x="76157" y="32805"/>
                </a:lnTo>
                <a:lnTo>
                  <a:pt x="75946" y="1016"/>
                </a:lnTo>
                <a:close/>
              </a:path>
              <a:path w="292100" h="77469">
                <a:moveTo>
                  <a:pt x="279710" y="31750"/>
                </a:moveTo>
                <a:lnTo>
                  <a:pt x="228092" y="31750"/>
                </a:lnTo>
                <a:lnTo>
                  <a:pt x="228092" y="44450"/>
                </a:lnTo>
                <a:lnTo>
                  <a:pt x="215434" y="44537"/>
                </a:lnTo>
                <a:lnTo>
                  <a:pt x="215646" y="76200"/>
                </a:lnTo>
                <a:lnTo>
                  <a:pt x="291592" y="37592"/>
                </a:lnTo>
                <a:lnTo>
                  <a:pt x="279710" y="31750"/>
                </a:lnTo>
                <a:close/>
              </a:path>
              <a:path w="292100" h="77469">
                <a:moveTo>
                  <a:pt x="76157" y="32805"/>
                </a:moveTo>
                <a:lnTo>
                  <a:pt x="63500" y="32893"/>
                </a:lnTo>
                <a:lnTo>
                  <a:pt x="63500" y="45593"/>
                </a:lnTo>
                <a:lnTo>
                  <a:pt x="76242" y="45504"/>
                </a:lnTo>
                <a:lnTo>
                  <a:pt x="76157" y="32805"/>
                </a:lnTo>
                <a:close/>
              </a:path>
              <a:path w="292100" h="77469">
                <a:moveTo>
                  <a:pt x="76242" y="45504"/>
                </a:moveTo>
                <a:lnTo>
                  <a:pt x="63500" y="45593"/>
                </a:lnTo>
                <a:lnTo>
                  <a:pt x="76243" y="45593"/>
                </a:lnTo>
                <a:close/>
              </a:path>
              <a:path w="292100" h="77469">
                <a:moveTo>
                  <a:pt x="215350" y="31838"/>
                </a:moveTo>
                <a:lnTo>
                  <a:pt x="76157" y="32805"/>
                </a:lnTo>
                <a:lnTo>
                  <a:pt x="76242" y="45504"/>
                </a:lnTo>
                <a:lnTo>
                  <a:pt x="215434" y="44537"/>
                </a:lnTo>
                <a:lnTo>
                  <a:pt x="215350" y="31838"/>
                </a:lnTo>
                <a:close/>
              </a:path>
              <a:path w="292100" h="77469">
                <a:moveTo>
                  <a:pt x="228092" y="31750"/>
                </a:moveTo>
                <a:lnTo>
                  <a:pt x="215350" y="31838"/>
                </a:lnTo>
                <a:lnTo>
                  <a:pt x="215434" y="44537"/>
                </a:lnTo>
                <a:lnTo>
                  <a:pt x="228092" y="44450"/>
                </a:lnTo>
                <a:lnTo>
                  <a:pt x="228092" y="31750"/>
                </a:lnTo>
                <a:close/>
              </a:path>
              <a:path w="292100" h="77469">
                <a:moveTo>
                  <a:pt x="215137" y="0"/>
                </a:moveTo>
                <a:lnTo>
                  <a:pt x="215350" y="31838"/>
                </a:lnTo>
                <a:lnTo>
                  <a:pt x="279710" y="31750"/>
                </a:lnTo>
                <a:lnTo>
                  <a:pt x="215137" y="0"/>
                </a:lnTo>
                <a:close/>
              </a:path>
            </a:pathLst>
          </a:custGeom>
          <a:solidFill>
            <a:srgbClr val="1C458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 txBox="1"/>
          <p:nvPr/>
        </p:nvSpPr>
        <p:spPr>
          <a:xfrm>
            <a:off x="173736" y="1118616"/>
            <a:ext cx="2755900" cy="3187065"/>
          </a:xfrm>
          <a:prstGeom prst="rect">
            <a:avLst/>
          </a:prstGeom>
          <a:solidFill>
            <a:srgbClr val="F1F1F1"/>
          </a:solidFill>
        </p:spPr>
        <p:txBody>
          <a:bodyPr vert="horz" wrap="square" lIns="0" tIns="6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"/>
              </a:spcBef>
            </a:pPr>
            <a:endParaRPr sz="1700">
              <a:latin typeface="Times New Roman"/>
              <a:cs typeface="Times New Roman"/>
            </a:endParaRPr>
          </a:p>
          <a:p>
            <a:pPr marL="149225">
              <a:lnSpc>
                <a:spcPct val="100000"/>
              </a:lnSpc>
            </a:pPr>
            <a:r>
              <a:rPr sz="1100" dirty="0">
                <a:latin typeface="Arial MT"/>
                <a:cs typeface="Arial MT"/>
              </a:rPr>
              <a:t>Sasaran</a:t>
            </a:r>
            <a:r>
              <a:rPr sz="1100" spc="-25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peraturan</a:t>
            </a:r>
            <a:r>
              <a:rPr sz="1100" spc="-6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ini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adalah:</a:t>
            </a:r>
            <a:endParaRPr sz="1100">
              <a:latin typeface="Arial MT"/>
              <a:cs typeface="Arial MT"/>
            </a:endParaRPr>
          </a:p>
          <a:p>
            <a:pPr marL="492125" indent="-184785">
              <a:lnSpc>
                <a:spcPct val="100000"/>
              </a:lnSpc>
              <a:buAutoNum type="alphaLcPeriod"/>
              <a:tabLst>
                <a:tab pos="492759" algn="l"/>
              </a:tabLst>
            </a:pPr>
            <a:r>
              <a:rPr sz="1100" dirty="0">
                <a:latin typeface="Arial MT"/>
                <a:cs typeface="Arial MT"/>
              </a:rPr>
              <a:t>Peserta</a:t>
            </a:r>
            <a:r>
              <a:rPr sz="1100" spc="-6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didik</a:t>
            </a:r>
            <a:endParaRPr sz="1100">
              <a:latin typeface="Arial MT"/>
              <a:cs typeface="Arial MT"/>
            </a:endParaRPr>
          </a:p>
          <a:p>
            <a:pPr marL="492125" indent="-184785">
              <a:lnSpc>
                <a:spcPct val="100000"/>
              </a:lnSpc>
              <a:buAutoNum type="alphaLcPeriod"/>
              <a:tabLst>
                <a:tab pos="492759" algn="l"/>
              </a:tabLst>
            </a:pPr>
            <a:r>
              <a:rPr sz="1100" spc="-5" dirty="0">
                <a:latin typeface="Arial MT"/>
                <a:cs typeface="Arial MT"/>
              </a:rPr>
              <a:t>Pendidik</a:t>
            </a:r>
            <a:endParaRPr sz="1100">
              <a:latin typeface="Arial MT"/>
              <a:cs typeface="Arial MT"/>
            </a:endParaRPr>
          </a:p>
          <a:p>
            <a:pPr marL="492125" indent="-184785">
              <a:lnSpc>
                <a:spcPct val="100000"/>
              </a:lnSpc>
              <a:buAutoNum type="alphaLcPeriod"/>
              <a:tabLst>
                <a:tab pos="492759" algn="l"/>
              </a:tabLst>
            </a:pPr>
            <a:r>
              <a:rPr sz="1100" dirty="0">
                <a:latin typeface="Arial MT"/>
                <a:cs typeface="Arial MT"/>
              </a:rPr>
              <a:t>Tenaga</a:t>
            </a:r>
            <a:r>
              <a:rPr sz="1100" spc="-55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kependidikan</a:t>
            </a:r>
            <a:r>
              <a:rPr sz="1100" spc="-35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dan</a:t>
            </a:r>
            <a:endParaRPr sz="1100">
              <a:latin typeface="Arial MT"/>
              <a:cs typeface="Arial MT"/>
            </a:endParaRPr>
          </a:p>
          <a:p>
            <a:pPr marL="492125" marR="88900" indent="-184785">
              <a:lnSpc>
                <a:spcPct val="100000"/>
              </a:lnSpc>
              <a:buAutoNum type="alphaLcPeriod"/>
              <a:tabLst>
                <a:tab pos="492759" algn="l"/>
              </a:tabLst>
            </a:pPr>
            <a:r>
              <a:rPr sz="1100" spc="5" dirty="0">
                <a:latin typeface="Arial MT"/>
                <a:cs typeface="Arial MT"/>
              </a:rPr>
              <a:t>Warga </a:t>
            </a:r>
            <a:r>
              <a:rPr sz="1100" dirty="0">
                <a:latin typeface="Arial MT"/>
                <a:cs typeface="Arial MT"/>
              </a:rPr>
              <a:t>satuan </a:t>
            </a:r>
            <a:r>
              <a:rPr sz="1100" spc="-5" dirty="0">
                <a:latin typeface="Arial MT"/>
                <a:cs typeface="Arial MT"/>
              </a:rPr>
              <a:t>pendidikan lainnya </a:t>
            </a:r>
            <a:r>
              <a:rPr sz="1100" dirty="0">
                <a:latin typeface="Arial MT"/>
                <a:cs typeface="Arial MT"/>
              </a:rPr>
              <a:t> (masyarakat</a:t>
            </a:r>
            <a:r>
              <a:rPr sz="1100" spc="-6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yang beraktivitas</a:t>
            </a:r>
            <a:r>
              <a:rPr sz="1100" spc="-30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atau </a:t>
            </a:r>
            <a:r>
              <a:rPr sz="1100" spc="-29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yang </a:t>
            </a:r>
            <a:r>
              <a:rPr sz="1100" dirty="0">
                <a:latin typeface="Arial MT"/>
                <a:cs typeface="Arial MT"/>
              </a:rPr>
              <a:t>bekerja</a:t>
            </a:r>
            <a:r>
              <a:rPr sz="1100" spc="-35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di</a:t>
            </a:r>
            <a:r>
              <a:rPr sz="1100" spc="-5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satuan</a:t>
            </a:r>
            <a:r>
              <a:rPr sz="1100" spc="-2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pendidikan)</a:t>
            </a:r>
            <a:endParaRPr sz="11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100">
              <a:latin typeface="Arial MT"/>
              <a:cs typeface="Arial MT"/>
            </a:endParaRPr>
          </a:p>
          <a:p>
            <a:pPr marL="149225">
              <a:lnSpc>
                <a:spcPct val="100000"/>
              </a:lnSpc>
            </a:pPr>
            <a:r>
              <a:rPr sz="1100" dirty="0">
                <a:latin typeface="Arial MT"/>
                <a:cs typeface="Arial MT"/>
              </a:rPr>
              <a:t>Cakupan</a:t>
            </a:r>
            <a:r>
              <a:rPr sz="1100" spc="-30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penanganan</a:t>
            </a:r>
            <a:r>
              <a:rPr sz="1100" spc="-40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kekerasan:</a:t>
            </a:r>
            <a:endParaRPr sz="1100">
              <a:latin typeface="Arial MT"/>
              <a:cs typeface="Arial MT"/>
            </a:endParaRPr>
          </a:p>
          <a:p>
            <a:pPr marL="492125" indent="-184785">
              <a:lnSpc>
                <a:spcPct val="100000"/>
              </a:lnSpc>
              <a:buAutoNum type="alphaLcPeriod"/>
              <a:tabLst>
                <a:tab pos="492759" algn="l"/>
              </a:tabLst>
            </a:pPr>
            <a:r>
              <a:rPr sz="1100" dirty="0">
                <a:latin typeface="Arial MT"/>
                <a:cs typeface="Arial MT"/>
              </a:rPr>
              <a:t>Lokasi</a:t>
            </a:r>
            <a:r>
              <a:rPr sz="1100" spc="-30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kekerasan</a:t>
            </a:r>
            <a:r>
              <a:rPr sz="1100" spc="-45" dirty="0">
                <a:latin typeface="Arial MT"/>
                <a:cs typeface="Arial MT"/>
              </a:rPr>
              <a:t> </a:t>
            </a:r>
            <a:r>
              <a:rPr sz="1100" b="1" dirty="0">
                <a:latin typeface="Arial"/>
                <a:cs typeface="Arial"/>
              </a:rPr>
              <a:t>di</a:t>
            </a:r>
            <a:r>
              <a:rPr sz="1100" b="1" spc="-25" dirty="0">
                <a:latin typeface="Arial"/>
                <a:cs typeface="Arial"/>
              </a:rPr>
              <a:t> </a:t>
            </a:r>
            <a:r>
              <a:rPr sz="1100" b="1" dirty="0">
                <a:latin typeface="Arial"/>
                <a:cs typeface="Arial"/>
              </a:rPr>
              <a:t>dalam</a:t>
            </a:r>
            <a:endParaRPr sz="1100">
              <a:latin typeface="Arial"/>
              <a:cs typeface="Arial"/>
            </a:endParaRPr>
          </a:p>
          <a:p>
            <a:pPr marL="492125">
              <a:lnSpc>
                <a:spcPct val="100000"/>
              </a:lnSpc>
              <a:spcBef>
                <a:spcPts val="5"/>
              </a:spcBef>
            </a:pPr>
            <a:r>
              <a:rPr sz="1100" b="1" dirty="0">
                <a:latin typeface="Arial"/>
                <a:cs typeface="Arial"/>
              </a:rPr>
              <a:t>satuan</a:t>
            </a:r>
            <a:r>
              <a:rPr sz="1100" b="1" spc="-55" dirty="0">
                <a:latin typeface="Arial"/>
                <a:cs typeface="Arial"/>
              </a:rPr>
              <a:t> </a:t>
            </a:r>
            <a:r>
              <a:rPr sz="1100" b="1" dirty="0">
                <a:latin typeface="Arial"/>
                <a:cs typeface="Arial"/>
              </a:rPr>
              <a:t>pendidikan</a:t>
            </a:r>
            <a:endParaRPr sz="1100">
              <a:latin typeface="Arial"/>
              <a:cs typeface="Arial"/>
            </a:endParaRPr>
          </a:p>
          <a:p>
            <a:pPr marL="492125" marR="221615" indent="-184785">
              <a:lnSpc>
                <a:spcPct val="100000"/>
              </a:lnSpc>
              <a:buAutoNum type="alphaLcPeriod" startAt="2"/>
              <a:tabLst>
                <a:tab pos="492759" algn="l"/>
              </a:tabLst>
            </a:pPr>
            <a:r>
              <a:rPr sz="1100" dirty="0">
                <a:latin typeface="Arial MT"/>
                <a:cs typeface="Arial MT"/>
              </a:rPr>
              <a:t>Lokasi</a:t>
            </a:r>
            <a:r>
              <a:rPr sz="1100" spc="-30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kekerasan</a:t>
            </a:r>
            <a:r>
              <a:rPr sz="1100" spc="-50" dirty="0">
                <a:latin typeface="Arial MT"/>
                <a:cs typeface="Arial MT"/>
              </a:rPr>
              <a:t> </a:t>
            </a:r>
            <a:r>
              <a:rPr sz="1100" b="1" dirty="0">
                <a:latin typeface="Arial"/>
                <a:cs typeface="Arial"/>
              </a:rPr>
              <a:t>di</a:t>
            </a:r>
            <a:r>
              <a:rPr sz="1100" b="1" spc="-35" dirty="0">
                <a:latin typeface="Arial"/>
                <a:cs typeface="Arial"/>
              </a:rPr>
              <a:t> </a:t>
            </a:r>
            <a:r>
              <a:rPr sz="1100" b="1" dirty="0">
                <a:latin typeface="Arial"/>
                <a:cs typeface="Arial"/>
              </a:rPr>
              <a:t>luar</a:t>
            </a:r>
            <a:r>
              <a:rPr sz="1100" b="1" spc="-30" dirty="0">
                <a:latin typeface="Arial"/>
                <a:cs typeface="Arial"/>
              </a:rPr>
              <a:t> </a:t>
            </a:r>
            <a:r>
              <a:rPr sz="1100" b="1" dirty="0">
                <a:latin typeface="Arial"/>
                <a:cs typeface="Arial"/>
              </a:rPr>
              <a:t>satuan </a:t>
            </a:r>
            <a:r>
              <a:rPr sz="1100" b="1" spc="-295" dirty="0">
                <a:latin typeface="Arial"/>
                <a:cs typeface="Arial"/>
              </a:rPr>
              <a:t> </a:t>
            </a:r>
            <a:r>
              <a:rPr sz="1100" b="1" dirty="0">
                <a:latin typeface="Arial"/>
                <a:cs typeface="Arial"/>
              </a:rPr>
              <a:t>pendidikan dalam kegiatan </a:t>
            </a:r>
            <a:r>
              <a:rPr sz="1100" b="1" spc="5" dirty="0">
                <a:latin typeface="Arial"/>
                <a:cs typeface="Arial"/>
              </a:rPr>
              <a:t> </a:t>
            </a:r>
            <a:r>
              <a:rPr sz="1100" b="1" dirty="0">
                <a:latin typeface="Arial"/>
                <a:cs typeface="Arial"/>
              </a:rPr>
              <a:t>satuan</a:t>
            </a:r>
            <a:r>
              <a:rPr sz="1100" b="1" spc="-15" dirty="0">
                <a:latin typeface="Arial"/>
                <a:cs typeface="Arial"/>
              </a:rPr>
              <a:t> </a:t>
            </a:r>
            <a:r>
              <a:rPr sz="1100" b="1" dirty="0">
                <a:latin typeface="Arial"/>
                <a:cs typeface="Arial"/>
              </a:rPr>
              <a:t>pendidikan</a:t>
            </a:r>
            <a:endParaRPr sz="1100">
              <a:latin typeface="Arial"/>
              <a:cs typeface="Arial"/>
            </a:endParaRPr>
          </a:p>
          <a:p>
            <a:pPr marL="492125" indent="-184785">
              <a:lnSpc>
                <a:spcPct val="100000"/>
              </a:lnSpc>
              <a:buAutoNum type="alphaLcPeriod" startAt="2"/>
              <a:tabLst>
                <a:tab pos="492759" algn="l"/>
              </a:tabLst>
            </a:pPr>
            <a:r>
              <a:rPr sz="1100" spc="-5" dirty="0">
                <a:latin typeface="Arial MT"/>
                <a:cs typeface="Arial MT"/>
              </a:rPr>
              <a:t>Melibatkan</a:t>
            </a:r>
            <a:r>
              <a:rPr sz="1100" spc="-15" dirty="0">
                <a:latin typeface="Arial MT"/>
                <a:cs typeface="Arial MT"/>
              </a:rPr>
              <a:t> </a:t>
            </a:r>
            <a:r>
              <a:rPr sz="1100" b="1" dirty="0">
                <a:latin typeface="Arial"/>
                <a:cs typeface="Arial"/>
              </a:rPr>
              <a:t>lebih</a:t>
            </a:r>
            <a:r>
              <a:rPr sz="1100" b="1" spc="-45" dirty="0">
                <a:latin typeface="Arial"/>
                <a:cs typeface="Arial"/>
              </a:rPr>
              <a:t> </a:t>
            </a:r>
            <a:r>
              <a:rPr sz="1100" b="1" dirty="0">
                <a:latin typeface="Arial"/>
                <a:cs typeface="Arial"/>
              </a:rPr>
              <a:t>dari</a:t>
            </a:r>
            <a:r>
              <a:rPr sz="1100" b="1" spc="-25" dirty="0">
                <a:latin typeface="Arial"/>
                <a:cs typeface="Arial"/>
              </a:rPr>
              <a:t> </a:t>
            </a:r>
            <a:r>
              <a:rPr sz="1100" b="1" dirty="0">
                <a:latin typeface="Arial"/>
                <a:cs typeface="Arial"/>
              </a:rPr>
              <a:t>1</a:t>
            </a:r>
            <a:r>
              <a:rPr sz="1100" b="1" spc="-20" dirty="0">
                <a:latin typeface="Arial"/>
                <a:cs typeface="Arial"/>
              </a:rPr>
              <a:t> </a:t>
            </a:r>
            <a:r>
              <a:rPr sz="1100" b="1" dirty="0">
                <a:latin typeface="Arial"/>
                <a:cs typeface="Arial"/>
              </a:rPr>
              <a:t>satuan</a:t>
            </a:r>
            <a:endParaRPr sz="1100">
              <a:latin typeface="Arial"/>
              <a:cs typeface="Arial"/>
            </a:endParaRPr>
          </a:p>
          <a:p>
            <a:pPr marL="492125">
              <a:lnSpc>
                <a:spcPct val="100000"/>
              </a:lnSpc>
            </a:pPr>
            <a:r>
              <a:rPr sz="1100" b="1" dirty="0">
                <a:latin typeface="Arial"/>
                <a:cs typeface="Arial"/>
              </a:rPr>
              <a:t>pendidikan</a:t>
            </a:r>
            <a:endParaRPr sz="1100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304901" y="4873707"/>
            <a:ext cx="1337310" cy="153670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900" spc="-5" dirty="0">
                <a:solidFill>
                  <a:srgbClr val="FFFFFF"/>
                </a:solidFill>
                <a:latin typeface="Arial MT"/>
                <a:cs typeface="Arial MT"/>
              </a:rPr>
              <a:t>#MerdekaBeragamSetara</a:t>
            </a:r>
            <a:endParaRPr sz="900">
              <a:latin typeface="Arial MT"/>
              <a:cs typeface="Arial MT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5970270" y="4880782"/>
            <a:ext cx="2730500" cy="139700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Kementerian 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Pendidikan,</a:t>
            </a:r>
            <a:r>
              <a:rPr sz="8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Kebudayaan,</a:t>
            </a:r>
            <a:r>
              <a:rPr sz="800" spc="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Riset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 dan</a:t>
            </a:r>
            <a:r>
              <a:rPr sz="8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Teknologi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50" name="object 5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/>
              <a:t>10</a:t>
            </a:fld>
            <a:endParaRPr dirty="0"/>
          </a:p>
        </p:txBody>
      </p:sp>
      <p:sp>
        <p:nvSpPr>
          <p:cNvPr id="47" name="object 47"/>
          <p:cNvSpPr txBox="1"/>
          <p:nvPr/>
        </p:nvSpPr>
        <p:spPr>
          <a:xfrm>
            <a:off x="271068" y="897712"/>
            <a:ext cx="889635" cy="223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300" b="1" spc="-5" dirty="0">
                <a:latin typeface="Arial"/>
                <a:cs typeface="Arial"/>
              </a:rPr>
              <a:t>Pasal</a:t>
            </a:r>
            <a:r>
              <a:rPr sz="1300" b="1" spc="-10" dirty="0">
                <a:latin typeface="Arial"/>
                <a:cs typeface="Arial"/>
              </a:rPr>
              <a:t> </a:t>
            </a:r>
            <a:r>
              <a:rPr sz="1300" b="1" spc="-5" dirty="0">
                <a:latin typeface="Arial"/>
                <a:cs typeface="Arial"/>
              </a:rPr>
              <a:t>4</a:t>
            </a:r>
            <a:r>
              <a:rPr sz="1300" b="1" spc="-25" dirty="0">
                <a:latin typeface="Arial"/>
                <a:cs typeface="Arial"/>
              </a:rPr>
              <a:t> </a:t>
            </a:r>
            <a:r>
              <a:rPr sz="1300" b="1" spc="-5" dirty="0">
                <a:latin typeface="Arial"/>
                <a:cs typeface="Arial"/>
              </a:rPr>
              <a:t>-</a:t>
            </a:r>
            <a:r>
              <a:rPr sz="1300" b="1" spc="-10" dirty="0">
                <a:latin typeface="Arial"/>
                <a:cs typeface="Arial"/>
              </a:rPr>
              <a:t> 5:</a:t>
            </a:r>
            <a:endParaRPr sz="13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94020" y="4797551"/>
            <a:ext cx="414527" cy="29260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93548" rIns="0" bIns="0" rtlCol="0">
            <a:spAutoFit/>
          </a:bodyPr>
          <a:lstStyle/>
          <a:p>
            <a:pPr marL="159385" marR="5080">
              <a:lnSpc>
                <a:spcPts val="2050"/>
              </a:lnSpc>
              <a:spcBef>
                <a:spcPts val="355"/>
              </a:spcBef>
            </a:pPr>
            <a:r>
              <a:rPr sz="1900" spc="-5" dirty="0">
                <a:solidFill>
                  <a:srgbClr val="001F5F"/>
                </a:solidFill>
              </a:rPr>
              <a:t>Enam</a:t>
            </a:r>
            <a:r>
              <a:rPr sz="1900" spc="15" dirty="0">
                <a:solidFill>
                  <a:srgbClr val="001F5F"/>
                </a:solidFill>
              </a:rPr>
              <a:t> </a:t>
            </a:r>
            <a:r>
              <a:rPr sz="1900" spc="-5" dirty="0">
                <a:solidFill>
                  <a:srgbClr val="001F5F"/>
                </a:solidFill>
              </a:rPr>
              <a:t>bentuk</a:t>
            </a:r>
            <a:r>
              <a:rPr sz="1900" spc="30" dirty="0">
                <a:solidFill>
                  <a:srgbClr val="001F5F"/>
                </a:solidFill>
              </a:rPr>
              <a:t> </a:t>
            </a:r>
            <a:r>
              <a:rPr sz="1900" spc="-5" dirty="0">
                <a:solidFill>
                  <a:srgbClr val="001F5F"/>
                </a:solidFill>
              </a:rPr>
              <a:t>kekerasan</a:t>
            </a:r>
            <a:r>
              <a:rPr sz="1900" spc="50" dirty="0">
                <a:solidFill>
                  <a:srgbClr val="001F5F"/>
                </a:solidFill>
              </a:rPr>
              <a:t> </a:t>
            </a:r>
            <a:r>
              <a:rPr sz="1900" spc="-10" dirty="0">
                <a:solidFill>
                  <a:srgbClr val="001F5F"/>
                </a:solidFill>
              </a:rPr>
              <a:t>yang</a:t>
            </a:r>
            <a:r>
              <a:rPr sz="1900" spc="50" dirty="0">
                <a:solidFill>
                  <a:srgbClr val="001F5F"/>
                </a:solidFill>
              </a:rPr>
              <a:t> </a:t>
            </a:r>
            <a:r>
              <a:rPr sz="1900" spc="-5" dirty="0">
                <a:solidFill>
                  <a:srgbClr val="001F5F"/>
                </a:solidFill>
              </a:rPr>
              <a:t>didefinisikan</a:t>
            </a:r>
            <a:r>
              <a:rPr sz="1900" spc="30" dirty="0">
                <a:solidFill>
                  <a:srgbClr val="001F5F"/>
                </a:solidFill>
              </a:rPr>
              <a:t> </a:t>
            </a:r>
            <a:r>
              <a:rPr sz="1900" spc="-5" dirty="0">
                <a:solidFill>
                  <a:srgbClr val="001F5F"/>
                </a:solidFill>
              </a:rPr>
              <a:t>secara</a:t>
            </a:r>
            <a:r>
              <a:rPr sz="1900" spc="45" dirty="0">
                <a:solidFill>
                  <a:srgbClr val="001F5F"/>
                </a:solidFill>
              </a:rPr>
              <a:t> </a:t>
            </a:r>
            <a:r>
              <a:rPr sz="1900" spc="-5" dirty="0">
                <a:solidFill>
                  <a:srgbClr val="001F5F"/>
                </a:solidFill>
              </a:rPr>
              <a:t>terperinci</a:t>
            </a:r>
            <a:r>
              <a:rPr sz="1900" spc="30" dirty="0">
                <a:solidFill>
                  <a:srgbClr val="001F5F"/>
                </a:solidFill>
              </a:rPr>
              <a:t> </a:t>
            </a:r>
            <a:r>
              <a:rPr sz="1900" spc="-5" dirty="0">
                <a:solidFill>
                  <a:srgbClr val="001F5F"/>
                </a:solidFill>
              </a:rPr>
              <a:t>dalam </a:t>
            </a:r>
            <a:r>
              <a:rPr sz="1900" spc="-515" dirty="0">
                <a:solidFill>
                  <a:srgbClr val="001F5F"/>
                </a:solidFill>
              </a:rPr>
              <a:t> </a:t>
            </a:r>
            <a:r>
              <a:rPr sz="1900" spc="-5" dirty="0">
                <a:solidFill>
                  <a:srgbClr val="001F5F"/>
                </a:solidFill>
              </a:rPr>
              <a:t>Permendikbudristek</a:t>
            </a:r>
            <a:r>
              <a:rPr sz="1900" spc="45" dirty="0">
                <a:solidFill>
                  <a:srgbClr val="001F5F"/>
                </a:solidFill>
              </a:rPr>
              <a:t> </a:t>
            </a:r>
            <a:r>
              <a:rPr sz="1900" spc="-5" dirty="0">
                <a:solidFill>
                  <a:srgbClr val="001F5F"/>
                </a:solidFill>
              </a:rPr>
              <a:t>PPKSP</a:t>
            </a:r>
            <a:endParaRPr sz="1900"/>
          </a:p>
        </p:txBody>
      </p:sp>
      <p:sp>
        <p:nvSpPr>
          <p:cNvPr id="4" name="object 4"/>
          <p:cNvSpPr txBox="1"/>
          <p:nvPr/>
        </p:nvSpPr>
        <p:spPr>
          <a:xfrm>
            <a:off x="717804" y="1292352"/>
            <a:ext cx="1422400" cy="1056640"/>
          </a:xfrm>
          <a:prstGeom prst="rect">
            <a:avLst/>
          </a:prstGeom>
          <a:solidFill>
            <a:srgbClr val="E7E6E6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400">
              <a:latin typeface="Times New Roman"/>
              <a:cs typeface="Times New Roman"/>
            </a:endParaRPr>
          </a:p>
          <a:p>
            <a:pPr marL="259715">
              <a:lnSpc>
                <a:spcPct val="100000"/>
              </a:lnSpc>
            </a:pPr>
            <a:r>
              <a:rPr sz="1400" b="1" dirty="0">
                <a:latin typeface="Arial"/>
                <a:cs typeface="Arial"/>
              </a:rPr>
              <a:t>Kekerasan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307335" y="1307591"/>
            <a:ext cx="3002280" cy="455930"/>
          </a:xfrm>
          <a:prstGeom prst="rect">
            <a:avLst/>
          </a:prstGeom>
          <a:solidFill>
            <a:srgbClr val="0A5293"/>
          </a:solidFill>
        </p:spPr>
        <p:txBody>
          <a:bodyPr vert="horz" wrap="square" lIns="0" tIns="115570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910"/>
              </a:spcBef>
            </a:pPr>
            <a:r>
              <a:rPr sz="1400" dirty="0">
                <a:solidFill>
                  <a:srgbClr val="FFFFFF"/>
                </a:solidFill>
                <a:latin typeface="Arial MT"/>
                <a:cs typeface="Arial MT"/>
              </a:rPr>
              <a:t>Kekerasan</a:t>
            </a:r>
            <a:r>
              <a:rPr sz="1400" spc="-8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FFFF"/>
                </a:solidFill>
                <a:latin typeface="Arial MT"/>
                <a:cs typeface="Arial MT"/>
              </a:rPr>
              <a:t>fisik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307335" y="1851660"/>
            <a:ext cx="3002280" cy="455930"/>
          </a:xfrm>
          <a:prstGeom prst="rect">
            <a:avLst/>
          </a:prstGeom>
          <a:solidFill>
            <a:srgbClr val="0A5293"/>
          </a:solidFill>
        </p:spPr>
        <p:txBody>
          <a:bodyPr vert="horz" wrap="square" lIns="0" tIns="116205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915"/>
              </a:spcBef>
            </a:pPr>
            <a:r>
              <a:rPr sz="1400" dirty="0">
                <a:solidFill>
                  <a:srgbClr val="FFFFFF"/>
                </a:solidFill>
                <a:latin typeface="Arial MT"/>
                <a:cs typeface="Arial MT"/>
              </a:rPr>
              <a:t>Kekerasan</a:t>
            </a:r>
            <a:r>
              <a:rPr sz="1400" spc="-8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FFFF"/>
                </a:solidFill>
                <a:latin typeface="Arial MT"/>
                <a:cs typeface="Arial MT"/>
              </a:rPr>
              <a:t>psikis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307335" y="2395727"/>
            <a:ext cx="3002280" cy="455930"/>
          </a:xfrm>
          <a:prstGeom prst="rect">
            <a:avLst/>
          </a:prstGeom>
          <a:solidFill>
            <a:srgbClr val="0A5293"/>
          </a:solidFill>
        </p:spPr>
        <p:txBody>
          <a:bodyPr vert="horz" wrap="square" lIns="0" tIns="116205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915"/>
              </a:spcBef>
            </a:pP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Perundungan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307335" y="2939795"/>
            <a:ext cx="3002280" cy="455930"/>
          </a:xfrm>
          <a:prstGeom prst="rect">
            <a:avLst/>
          </a:prstGeom>
          <a:solidFill>
            <a:srgbClr val="0A5293"/>
          </a:solidFill>
        </p:spPr>
        <p:txBody>
          <a:bodyPr vert="horz" wrap="square" lIns="0" tIns="116839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919"/>
              </a:spcBef>
            </a:pPr>
            <a:r>
              <a:rPr sz="1400" dirty="0">
                <a:solidFill>
                  <a:srgbClr val="FFFFFF"/>
                </a:solidFill>
                <a:latin typeface="Arial MT"/>
                <a:cs typeface="Arial MT"/>
              </a:rPr>
              <a:t>Kekerasan</a:t>
            </a:r>
            <a:r>
              <a:rPr sz="1400" spc="-7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seksual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307335" y="3483864"/>
            <a:ext cx="3002280" cy="455930"/>
          </a:xfrm>
          <a:prstGeom prst="rect">
            <a:avLst/>
          </a:prstGeom>
          <a:solidFill>
            <a:srgbClr val="0A5293"/>
          </a:solidFill>
        </p:spPr>
        <p:txBody>
          <a:bodyPr vert="horz" wrap="square" lIns="0" tIns="116839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919"/>
              </a:spcBef>
            </a:pPr>
            <a:r>
              <a:rPr sz="1400" dirty="0">
                <a:solidFill>
                  <a:srgbClr val="FFFFFF"/>
                </a:solidFill>
                <a:latin typeface="Arial MT"/>
                <a:cs typeface="Arial MT"/>
              </a:rPr>
              <a:t>Diskriminasi</a:t>
            </a:r>
            <a:r>
              <a:rPr sz="1400" spc="-7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FFFF"/>
                </a:solidFill>
                <a:latin typeface="Arial MT"/>
                <a:cs typeface="Arial MT"/>
              </a:rPr>
              <a:t>dan</a:t>
            </a:r>
            <a:r>
              <a:rPr sz="1400" spc="-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FFFF"/>
                </a:solidFill>
                <a:latin typeface="Arial MT"/>
                <a:cs typeface="Arial MT"/>
              </a:rPr>
              <a:t>intoleransi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307335" y="4029455"/>
            <a:ext cx="3002280" cy="454659"/>
          </a:xfrm>
          <a:prstGeom prst="rect">
            <a:avLst/>
          </a:prstGeom>
          <a:solidFill>
            <a:srgbClr val="0A5293"/>
          </a:solidFill>
        </p:spPr>
        <p:txBody>
          <a:bodyPr vert="horz" wrap="square" lIns="0" tIns="8890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70"/>
              </a:spcBef>
            </a:pPr>
            <a:r>
              <a:rPr sz="1400" dirty="0">
                <a:solidFill>
                  <a:srgbClr val="FFFFFF"/>
                </a:solidFill>
                <a:latin typeface="Arial MT"/>
                <a:cs typeface="Arial MT"/>
              </a:rPr>
              <a:t>Kebijakan</a:t>
            </a:r>
            <a:r>
              <a:rPr sz="1400" spc="-5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yang</a:t>
            </a:r>
            <a:r>
              <a:rPr sz="1400" spc="-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FFFF"/>
                </a:solidFill>
                <a:latin typeface="Arial MT"/>
                <a:cs typeface="Arial MT"/>
              </a:rPr>
              <a:t>mengandung</a:t>
            </a:r>
            <a:endParaRPr sz="1400">
              <a:latin typeface="Arial MT"/>
              <a:cs typeface="Arial MT"/>
            </a:endParaRPr>
          </a:p>
          <a:p>
            <a:pPr marL="92075">
              <a:lnSpc>
                <a:spcPct val="100000"/>
              </a:lnSpc>
            </a:pPr>
            <a:r>
              <a:rPr sz="1400" dirty="0">
                <a:solidFill>
                  <a:srgbClr val="FFFFFF"/>
                </a:solidFill>
                <a:latin typeface="Arial MT"/>
                <a:cs typeface="Arial MT"/>
              </a:rPr>
              <a:t>kekerasan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5367528" y="1292352"/>
            <a:ext cx="433070" cy="3192780"/>
          </a:xfrm>
          <a:custGeom>
            <a:avLst/>
            <a:gdLst/>
            <a:ahLst/>
            <a:cxnLst/>
            <a:rect l="l" t="t" r="r" b="b"/>
            <a:pathLst>
              <a:path w="433070" h="3192779">
                <a:moveTo>
                  <a:pt x="216408" y="0"/>
                </a:moveTo>
                <a:lnTo>
                  <a:pt x="0" y="0"/>
                </a:lnTo>
                <a:lnTo>
                  <a:pt x="0" y="3192780"/>
                </a:lnTo>
                <a:lnTo>
                  <a:pt x="216408" y="3192780"/>
                </a:lnTo>
                <a:lnTo>
                  <a:pt x="432816" y="1596390"/>
                </a:lnTo>
                <a:lnTo>
                  <a:pt x="216408" y="0"/>
                </a:lnTo>
                <a:close/>
              </a:path>
            </a:pathLst>
          </a:custGeom>
          <a:solidFill>
            <a:srgbClr val="0A529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5881115" y="1307591"/>
            <a:ext cx="2406650" cy="3176270"/>
          </a:xfrm>
          <a:prstGeom prst="rect">
            <a:avLst/>
          </a:prstGeom>
          <a:solidFill>
            <a:srgbClr val="0A5293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500">
              <a:latin typeface="Times New Roman"/>
              <a:cs typeface="Times New Roman"/>
            </a:endParaRPr>
          </a:p>
          <a:p>
            <a:pPr marL="154305" marR="229235" algn="just">
              <a:lnSpc>
                <a:spcPct val="115100"/>
              </a:lnSpc>
              <a:spcBef>
                <a:spcPts val="919"/>
              </a:spcBef>
            </a:pPr>
            <a:r>
              <a:rPr sz="1400" dirty="0">
                <a:solidFill>
                  <a:srgbClr val="FFFFFF"/>
                </a:solidFill>
                <a:latin typeface="Arial MT"/>
                <a:cs typeface="Arial MT"/>
              </a:rPr>
              <a:t>Bentu</a:t>
            </a:r>
            <a:r>
              <a:rPr sz="1400" spc="5" dirty="0">
                <a:solidFill>
                  <a:srgbClr val="FFFFFF"/>
                </a:solidFill>
                <a:latin typeface="Arial MT"/>
                <a:cs typeface="Arial MT"/>
              </a:rPr>
              <a:t>k</a:t>
            </a:r>
            <a:r>
              <a:rPr sz="1400" dirty="0">
                <a:solidFill>
                  <a:srgbClr val="FFFFFF"/>
                </a:solidFill>
                <a:latin typeface="Arial MT"/>
                <a:cs typeface="Arial MT"/>
              </a:rPr>
              <a:t>-b</a:t>
            </a:r>
            <a:r>
              <a:rPr sz="1400" spc="-1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400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400" dirty="0">
                <a:solidFill>
                  <a:srgbClr val="FFFFFF"/>
                </a:solidFill>
                <a:latin typeface="Arial MT"/>
                <a:cs typeface="Arial MT"/>
              </a:rPr>
              <a:t>uk</a:t>
            </a:r>
            <a:r>
              <a:rPr sz="1400" spc="-5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FFFF"/>
                </a:solidFill>
                <a:latin typeface="Arial MT"/>
                <a:cs typeface="Arial MT"/>
              </a:rPr>
              <a:t>kekeras</a:t>
            </a:r>
            <a:r>
              <a:rPr sz="1400" spc="-15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400" dirty="0">
                <a:solidFill>
                  <a:srgbClr val="FFFFFF"/>
                </a:solidFill>
                <a:latin typeface="Arial MT"/>
                <a:cs typeface="Arial MT"/>
              </a:rPr>
              <a:t>n 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tersebut </a:t>
            </a:r>
            <a:r>
              <a:rPr sz="1400" dirty="0">
                <a:solidFill>
                  <a:srgbClr val="FFFFFF"/>
                </a:solidFill>
                <a:latin typeface="Arial MT"/>
                <a:cs typeface="Arial MT"/>
              </a:rPr>
              <a:t>dapat </a:t>
            </a:r>
            <a:r>
              <a:rPr sz="1400" b="1" spc="-5" dirty="0">
                <a:solidFill>
                  <a:srgbClr val="FFFFFF"/>
                </a:solidFill>
                <a:latin typeface="Arial"/>
                <a:cs typeface="Arial"/>
              </a:rPr>
              <a:t>dilakukan </a:t>
            </a:r>
            <a:r>
              <a:rPr sz="1400" b="1" spc="-3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secara:</a:t>
            </a:r>
            <a:endParaRPr sz="1400">
              <a:latin typeface="Arial"/>
              <a:cs typeface="Arial"/>
            </a:endParaRPr>
          </a:p>
          <a:p>
            <a:pPr marL="441325" indent="-204470">
              <a:lnSpc>
                <a:spcPct val="100000"/>
              </a:lnSpc>
              <a:spcBef>
                <a:spcPts val="254"/>
              </a:spcBef>
              <a:buAutoNum type="alphaLcPeriod"/>
              <a:tabLst>
                <a:tab pos="441325" algn="l"/>
              </a:tabLst>
            </a:pPr>
            <a:r>
              <a:rPr sz="1400" dirty="0">
                <a:solidFill>
                  <a:srgbClr val="FFFFFF"/>
                </a:solidFill>
                <a:latin typeface="Arial MT"/>
                <a:cs typeface="Arial MT"/>
              </a:rPr>
              <a:t>fisik</a:t>
            </a:r>
            <a:endParaRPr sz="1400">
              <a:latin typeface="Arial MT"/>
              <a:cs typeface="Arial MT"/>
            </a:endParaRPr>
          </a:p>
          <a:p>
            <a:pPr marL="441325" indent="-204470">
              <a:lnSpc>
                <a:spcPct val="100000"/>
              </a:lnSpc>
              <a:spcBef>
                <a:spcPts val="250"/>
              </a:spcBef>
              <a:buAutoNum type="alphaLcPeriod"/>
              <a:tabLst>
                <a:tab pos="441325" algn="l"/>
              </a:tabLst>
            </a:pP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verbal</a:t>
            </a:r>
            <a:endParaRPr sz="1400">
              <a:latin typeface="Arial MT"/>
              <a:cs typeface="Arial MT"/>
            </a:endParaRPr>
          </a:p>
          <a:p>
            <a:pPr marL="441325" indent="-204470">
              <a:lnSpc>
                <a:spcPct val="100000"/>
              </a:lnSpc>
              <a:spcBef>
                <a:spcPts val="250"/>
              </a:spcBef>
              <a:buAutoNum type="alphaLcPeriod"/>
              <a:tabLst>
                <a:tab pos="441325" algn="l"/>
              </a:tabLst>
            </a:pP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nonverbal</a:t>
            </a:r>
            <a:endParaRPr sz="1400">
              <a:latin typeface="Arial MT"/>
              <a:cs typeface="Arial MT"/>
            </a:endParaRPr>
          </a:p>
          <a:p>
            <a:pPr marL="441325" marR="398145" indent="-204470">
              <a:lnSpc>
                <a:spcPct val="114999"/>
              </a:lnSpc>
              <a:spcBef>
                <a:spcPts val="5"/>
              </a:spcBef>
              <a:buAutoNum type="alphaLcPeriod"/>
              <a:tabLst>
                <a:tab pos="441325" algn="l"/>
              </a:tabLst>
            </a:pPr>
            <a:r>
              <a:rPr sz="1400" dirty="0">
                <a:solidFill>
                  <a:srgbClr val="FFFFFF"/>
                </a:solidFill>
                <a:latin typeface="Arial MT"/>
                <a:cs typeface="Arial MT"/>
              </a:rPr>
              <a:t>melalui media </a:t>
            </a:r>
            <a:r>
              <a:rPr sz="1400" spc="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FFFF"/>
                </a:solidFill>
                <a:latin typeface="Arial MT"/>
                <a:cs typeface="Arial MT"/>
              </a:rPr>
              <a:t>teknologi dan </a:t>
            </a:r>
            <a:r>
              <a:rPr sz="1400" spc="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FFFF"/>
                </a:solidFill>
                <a:latin typeface="Arial MT"/>
                <a:cs typeface="Arial MT"/>
              </a:rPr>
              <a:t>informasi</a:t>
            </a:r>
            <a:r>
              <a:rPr sz="1400" spc="-1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(termasuk </a:t>
            </a:r>
            <a:r>
              <a:rPr sz="1400" spc="-37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FFFF"/>
                </a:solidFill>
                <a:latin typeface="Arial MT"/>
                <a:cs typeface="Arial MT"/>
              </a:rPr>
              <a:t>daring/</a:t>
            </a:r>
            <a:r>
              <a:rPr sz="1400" i="1" dirty="0">
                <a:solidFill>
                  <a:srgbClr val="FFFFFF"/>
                </a:solidFill>
                <a:latin typeface="Arial"/>
                <a:cs typeface="Arial"/>
              </a:rPr>
              <a:t>online</a:t>
            </a:r>
            <a:r>
              <a:rPr sz="1400" dirty="0">
                <a:solidFill>
                  <a:srgbClr val="FFFFFF"/>
                </a:solidFill>
                <a:latin typeface="Arial MT"/>
                <a:cs typeface="Arial MT"/>
              </a:rPr>
              <a:t>)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970270" y="4880782"/>
            <a:ext cx="2730500" cy="139700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Kementerian 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Pendidikan,</a:t>
            </a:r>
            <a:r>
              <a:rPr sz="8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Kebudayaan,</a:t>
            </a:r>
            <a:r>
              <a:rPr sz="800" spc="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Riset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 dan</a:t>
            </a:r>
            <a:r>
              <a:rPr sz="8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Teknologi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/>
              <a:t>11</a:t>
            </a:fld>
            <a:endParaRPr dirty="0"/>
          </a:p>
        </p:txBody>
      </p:sp>
      <p:sp>
        <p:nvSpPr>
          <p:cNvPr id="13" name="object 13"/>
          <p:cNvSpPr txBox="1"/>
          <p:nvPr/>
        </p:nvSpPr>
        <p:spPr>
          <a:xfrm>
            <a:off x="773074" y="910209"/>
            <a:ext cx="650240" cy="223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300" b="1" spc="-5" dirty="0">
                <a:latin typeface="Arial"/>
                <a:cs typeface="Arial"/>
              </a:rPr>
              <a:t>Pasal</a:t>
            </a:r>
            <a:r>
              <a:rPr sz="1300" b="1" spc="-50" dirty="0">
                <a:latin typeface="Arial"/>
                <a:cs typeface="Arial"/>
              </a:rPr>
              <a:t> </a:t>
            </a:r>
            <a:r>
              <a:rPr sz="1300" b="1" spc="-5" dirty="0">
                <a:latin typeface="Arial"/>
                <a:cs typeface="Arial"/>
              </a:rPr>
              <a:t>6:</a:t>
            </a:r>
            <a:endParaRPr sz="13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94020" y="4797551"/>
            <a:ext cx="414527" cy="292606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89280" y="1071498"/>
            <a:ext cx="889635" cy="223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300" b="1" spc="-5" dirty="0">
                <a:latin typeface="Arial"/>
                <a:cs typeface="Arial"/>
              </a:rPr>
              <a:t>Pasal</a:t>
            </a:r>
            <a:r>
              <a:rPr sz="1300" b="1" spc="-10" dirty="0">
                <a:latin typeface="Arial"/>
                <a:cs typeface="Arial"/>
              </a:rPr>
              <a:t> </a:t>
            </a:r>
            <a:r>
              <a:rPr sz="1300" b="1" spc="-5" dirty="0">
                <a:latin typeface="Arial"/>
                <a:cs typeface="Arial"/>
              </a:rPr>
              <a:t>7</a:t>
            </a:r>
            <a:r>
              <a:rPr sz="1300" b="1" spc="-25" dirty="0">
                <a:latin typeface="Arial"/>
                <a:cs typeface="Arial"/>
              </a:rPr>
              <a:t> </a:t>
            </a:r>
            <a:r>
              <a:rPr sz="1300" b="1" spc="-5" dirty="0">
                <a:latin typeface="Arial"/>
                <a:cs typeface="Arial"/>
              </a:rPr>
              <a:t>-</a:t>
            </a:r>
            <a:r>
              <a:rPr sz="1300" b="1" spc="-15" dirty="0">
                <a:latin typeface="Arial"/>
                <a:cs typeface="Arial"/>
              </a:rPr>
              <a:t> </a:t>
            </a:r>
            <a:r>
              <a:rPr sz="1300" b="1" spc="-10" dirty="0">
                <a:latin typeface="Arial"/>
                <a:cs typeface="Arial"/>
              </a:rPr>
              <a:t>9:</a:t>
            </a:r>
            <a:endParaRPr sz="13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970270" y="4880782"/>
            <a:ext cx="2730500" cy="139700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Kementerian 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Pendidikan,</a:t>
            </a:r>
            <a:r>
              <a:rPr sz="8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Kebudayaan,</a:t>
            </a:r>
            <a:r>
              <a:rPr sz="800" spc="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Riset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 dan</a:t>
            </a:r>
            <a:r>
              <a:rPr sz="8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Teknologi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/>
              <a:t>12</a:t>
            </a:fld>
            <a:endParaRPr dirty="0"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99949" rIns="0" bIns="0" rtlCol="0">
            <a:spAutoFit/>
          </a:bodyPr>
          <a:lstStyle/>
          <a:p>
            <a:pPr marL="85090" marR="5080">
              <a:lnSpc>
                <a:spcPts val="2050"/>
              </a:lnSpc>
              <a:spcBef>
                <a:spcPts val="355"/>
              </a:spcBef>
            </a:pPr>
            <a:r>
              <a:rPr sz="1900" spc="-5" dirty="0">
                <a:solidFill>
                  <a:srgbClr val="001F5F"/>
                </a:solidFill>
              </a:rPr>
              <a:t>Permendikbudristek</a:t>
            </a:r>
            <a:r>
              <a:rPr sz="1900" spc="45" dirty="0">
                <a:solidFill>
                  <a:srgbClr val="001F5F"/>
                </a:solidFill>
              </a:rPr>
              <a:t> </a:t>
            </a:r>
            <a:r>
              <a:rPr sz="1900" spc="-5" dirty="0">
                <a:solidFill>
                  <a:srgbClr val="001F5F"/>
                </a:solidFill>
              </a:rPr>
              <a:t>PPKSP</a:t>
            </a:r>
            <a:r>
              <a:rPr sz="1900" spc="5" dirty="0">
                <a:solidFill>
                  <a:srgbClr val="001F5F"/>
                </a:solidFill>
              </a:rPr>
              <a:t> </a:t>
            </a:r>
            <a:r>
              <a:rPr sz="1900" spc="-5" dirty="0">
                <a:solidFill>
                  <a:srgbClr val="001F5F"/>
                </a:solidFill>
              </a:rPr>
              <a:t>menghilangkan</a:t>
            </a:r>
            <a:r>
              <a:rPr sz="1900" spc="15" dirty="0">
                <a:solidFill>
                  <a:srgbClr val="001F5F"/>
                </a:solidFill>
              </a:rPr>
              <a:t> </a:t>
            </a:r>
            <a:r>
              <a:rPr sz="1900" spc="-10" dirty="0">
                <a:solidFill>
                  <a:srgbClr val="001F5F"/>
                </a:solidFill>
              </a:rPr>
              <a:t>area</a:t>
            </a:r>
            <a:r>
              <a:rPr sz="1900" spc="30" dirty="0">
                <a:solidFill>
                  <a:srgbClr val="001F5F"/>
                </a:solidFill>
              </a:rPr>
              <a:t> </a:t>
            </a:r>
            <a:r>
              <a:rPr sz="1900" spc="-5" dirty="0">
                <a:solidFill>
                  <a:srgbClr val="001F5F"/>
                </a:solidFill>
              </a:rPr>
              <a:t>“abu-abu”</a:t>
            </a:r>
            <a:r>
              <a:rPr sz="1900" spc="15" dirty="0">
                <a:solidFill>
                  <a:srgbClr val="001F5F"/>
                </a:solidFill>
              </a:rPr>
              <a:t> </a:t>
            </a:r>
            <a:r>
              <a:rPr sz="1900" spc="-5" dirty="0">
                <a:solidFill>
                  <a:srgbClr val="001F5F"/>
                </a:solidFill>
              </a:rPr>
              <a:t>dengan </a:t>
            </a:r>
            <a:r>
              <a:rPr sz="1900" dirty="0">
                <a:solidFill>
                  <a:srgbClr val="001F5F"/>
                </a:solidFill>
              </a:rPr>
              <a:t> </a:t>
            </a:r>
            <a:r>
              <a:rPr sz="1900" spc="-5" dirty="0">
                <a:solidFill>
                  <a:srgbClr val="001F5F"/>
                </a:solidFill>
              </a:rPr>
              <a:t>memberikan</a:t>
            </a:r>
            <a:r>
              <a:rPr sz="1900" spc="45" dirty="0">
                <a:solidFill>
                  <a:srgbClr val="001F5F"/>
                </a:solidFill>
              </a:rPr>
              <a:t> </a:t>
            </a:r>
            <a:r>
              <a:rPr sz="1900" dirty="0">
                <a:solidFill>
                  <a:srgbClr val="001F5F"/>
                </a:solidFill>
              </a:rPr>
              <a:t>definisi</a:t>
            </a:r>
            <a:r>
              <a:rPr sz="1900" spc="10" dirty="0">
                <a:solidFill>
                  <a:srgbClr val="001F5F"/>
                </a:solidFill>
              </a:rPr>
              <a:t> </a:t>
            </a:r>
            <a:r>
              <a:rPr sz="1900" spc="-10" dirty="0">
                <a:solidFill>
                  <a:srgbClr val="001F5F"/>
                </a:solidFill>
              </a:rPr>
              <a:t>yang</a:t>
            </a:r>
            <a:r>
              <a:rPr sz="1900" spc="45" dirty="0">
                <a:solidFill>
                  <a:srgbClr val="001F5F"/>
                </a:solidFill>
              </a:rPr>
              <a:t> </a:t>
            </a:r>
            <a:r>
              <a:rPr sz="1900" spc="-5" dirty="0">
                <a:solidFill>
                  <a:srgbClr val="001F5F"/>
                </a:solidFill>
              </a:rPr>
              <a:t>jelas</a:t>
            </a:r>
            <a:r>
              <a:rPr sz="1900" spc="25" dirty="0">
                <a:solidFill>
                  <a:srgbClr val="001F5F"/>
                </a:solidFill>
              </a:rPr>
              <a:t> </a:t>
            </a:r>
            <a:r>
              <a:rPr sz="1900" dirty="0">
                <a:solidFill>
                  <a:srgbClr val="001F5F"/>
                </a:solidFill>
              </a:rPr>
              <a:t>untuk</a:t>
            </a:r>
            <a:r>
              <a:rPr sz="1900" spc="5" dirty="0">
                <a:solidFill>
                  <a:srgbClr val="001F5F"/>
                </a:solidFill>
              </a:rPr>
              <a:t> </a:t>
            </a:r>
            <a:r>
              <a:rPr sz="1900" spc="-5" dirty="0">
                <a:solidFill>
                  <a:srgbClr val="001F5F"/>
                </a:solidFill>
              </a:rPr>
              <a:t>membedakan</a:t>
            </a:r>
            <a:r>
              <a:rPr sz="1900" spc="50" dirty="0">
                <a:solidFill>
                  <a:srgbClr val="001F5F"/>
                </a:solidFill>
              </a:rPr>
              <a:t> </a:t>
            </a:r>
            <a:r>
              <a:rPr sz="1900" dirty="0">
                <a:solidFill>
                  <a:srgbClr val="001F5F"/>
                </a:solidFill>
              </a:rPr>
              <a:t>bentuk</a:t>
            </a:r>
            <a:r>
              <a:rPr sz="1900" spc="20" dirty="0">
                <a:solidFill>
                  <a:srgbClr val="001F5F"/>
                </a:solidFill>
              </a:rPr>
              <a:t> </a:t>
            </a:r>
            <a:r>
              <a:rPr sz="1900" spc="-5" dirty="0">
                <a:solidFill>
                  <a:srgbClr val="001F5F"/>
                </a:solidFill>
              </a:rPr>
              <a:t>kekerasan</a:t>
            </a:r>
            <a:r>
              <a:rPr sz="1900" spc="45" dirty="0">
                <a:solidFill>
                  <a:srgbClr val="001F5F"/>
                </a:solidFill>
              </a:rPr>
              <a:t> </a:t>
            </a:r>
            <a:r>
              <a:rPr sz="1900" spc="-5" dirty="0">
                <a:solidFill>
                  <a:srgbClr val="001F5F"/>
                </a:solidFill>
              </a:rPr>
              <a:t>fisik, </a:t>
            </a:r>
            <a:r>
              <a:rPr sz="1900" spc="-515" dirty="0">
                <a:solidFill>
                  <a:srgbClr val="001F5F"/>
                </a:solidFill>
              </a:rPr>
              <a:t> </a:t>
            </a:r>
            <a:r>
              <a:rPr sz="1900" spc="-5" dirty="0">
                <a:solidFill>
                  <a:srgbClr val="001F5F"/>
                </a:solidFill>
              </a:rPr>
              <a:t>psikis</a:t>
            </a:r>
            <a:r>
              <a:rPr sz="1900" spc="5" dirty="0">
                <a:solidFill>
                  <a:srgbClr val="001F5F"/>
                </a:solidFill>
              </a:rPr>
              <a:t> </a:t>
            </a:r>
            <a:r>
              <a:rPr sz="1900" spc="-5" dirty="0">
                <a:solidFill>
                  <a:srgbClr val="001F5F"/>
                </a:solidFill>
              </a:rPr>
              <a:t>dan</a:t>
            </a:r>
            <a:r>
              <a:rPr sz="1900" spc="5" dirty="0">
                <a:solidFill>
                  <a:srgbClr val="001F5F"/>
                </a:solidFill>
              </a:rPr>
              <a:t> </a:t>
            </a:r>
            <a:r>
              <a:rPr sz="1900" dirty="0">
                <a:solidFill>
                  <a:srgbClr val="001F5F"/>
                </a:solidFill>
              </a:rPr>
              <a:t>perundungan</a:t>
            </a:r>
            <a:endParaRPr sz="1900"/>
          </a:p>
        </p:txBody>
      </p:sp>
      <p:sp>
        <p:nvSpPr>
          <p:cNvPr id="5" name="object 5"/>
          <p:cNvSpPr txBox="1"/>
          <p:nvPr/>
        </p:nvSpPr>
        <p:spPr>
          <a:xfrm>
            <a:off x="481583" y="1485900"/>
            <a:ext cx="1422400" cy="1056640"/>
          </a:xfrm>
          <a:prstGeom prst="rect">
            <a:avLst/>
          </a:prstGeom>
          <a:solidFill>
            <a:srgbClr val="E7E6E6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700">
              <a:latin typeface="Times New Roman"/>
              <a:cs typeface="Times New Roman"/>
            </a:endParaRPr>
          </a:p>
          <a:p>
            <a:pPr marL="116839">
              <a:lnSpc>
                <a:spcPct val="100000"/>
              </a:lnSpc>
            </a:pPr>
            <a:r>
              <a:rPr sz="1300" b="1" spc="-5" dirty="0">
                <a:latin typeface="Arial"/>
                <a:cs typeface="Arial"/>
              </a:rPr>
              <a:t>Kekerasan fisik</a:t>
            </a:r>
            <a:endParaRPr sz="13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037588" y="1504188"/>
            <a:ext cx="4474845" cy="1056640"/>
          </a:xfrm>
          <a:prstGeom prst="rect">
            <a:avLst/>
          </a:prstGeom>
          <a:solidFill>
            <a:srgbClr val="BAD5ED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 marL="90805">
              <a:lnSpc>
                <a:spcPct val="100000"/>
              </a:lnSpc>
              <a:spcBef>
                <a:spcPts val="944"/>
              </a:spcBef>
            </a:pPr>
            <a:r>
              <a:rPr sz="1300" spc="-5" dirty="0">
                <a:latin typeface="Arial MT"/>
                <a:cs typeface="Arial MT"/>
              </a:rPr>
              <a:t>Dilakukan</a:t>
            </a:r>
            <a:r>
              <a:rPr sz="1300" spc="15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dengan</a:t>
            </a:r>
            <a:r>
              <a:rPr sz="1300" spc="25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kontak</a:t>
            </a:r>
            <a:r>
              <a:rPr sz="1300" spc="15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fisik</a:t>
            </a:r>
            <a:r>
              <a:rPr sz="1300" spc="5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baik</a:t>
            </a:r>
            <a:r>
              <a:rPr sz="1300" spc="5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menggunakan</a:t>
            </a:r>
            <a:r>
              <a:rPr sz="1300" spc="55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alat</a:t>
            </a:r>
            <a:endParaRPr sz="1300">
              <a:latin typeface="Arial MT"/>
              <a:cs typeface="Arial MT"/>
            </a:endParaRPr>
          </a:p>
          <a:p>
            <a:pPr marL="90805">
              <a:lnSpc>
                <a:spcPct val="100000"/>
              </a:lnSpc>
              <a:spcBef>
                <a:spcPts val="5"/>
              </a:spcBef>
            </a:pPr>
            <a:r>
              <a:rPr sz="1300" spc="-5" dirty="0">
                <a:latin typeface="Arial MT"/>
                <a:cs typeface="Arial MT"/>
              </a:rPr>
              <a:t>bantu</a:t>
            </a:r>
            <a:r>
              <a:rPr sz="1300" spc="10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ataupun</a:t>
            </a:r>
            <a:r>
              <a:rPr sz="1300" spc="25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tanpa</a:t>
            </a:r>
            <a:r>
              <a:rPr sz="1300" spc="10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alat</a:t>
            </a:r>
            <a:r>
              <a:rPr sz="1300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bantu</a:t>
            </a:r>
            <a:endParaRPr sz="130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81583" y="2767583"/>
            <a:ext cx="1422400" cy="1056640"/>
          </a:xfrm>
          <a:prstGeom prst="rect">
            <a:avLst/>
          </a:prstGeom>
          <a:solidFill>
            <a:srgbClr val="E7E6E6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50">
              <a:latin typeface="Times New Roman"/>
              <a:cs typeface="Times New Roman"/>
            </a:endParaRPr>
          </a:p>
          <a:p>
            <a:pPr marL="476250" marR="287655" indent="-182880">
              <a:lnSpc>
                <a:spcPts val="1400"/>
              </a:lnSpc>
            </a:pPr>
            <a:r>
              <a:rPr sz="1300" b="1" spc="-5" dirty="0">
                <a:latin typeface="Arial"/>
                <a:cs typeface="Arial"/>
              </a:rPr>
              <a:t>Kekera</a:t>
            </a:r>
            <a:r>
              <a:rPr sz="1300" b="1" spc="-10" dirty="0">
                <a:latin typeface="Arial"/>
                <a:cs typeface="Arial"/>
              </a:rPr>
              <a:t>s</a:t>
            </a:r>
            <a:r>
              <a:rPr sz="1300" b="1" spc="-5" dirty="0">
                <a:latin typeface="Arial"/>
                <a:cs typeface="Arial"/>
              </a:rPr>
              <a:t>an  psikis</a:t>
            </a:r>
            <a:endParaRPr sz="13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034539" y="2744723"/>
            <a:ext cx="4474845" cy="1082040"/>
          </a:xfrm>
          <a:prstGeom prst="rect">
            <a:avLst/>
          </a:prstGeom>
          <a:solidFill>
            <a:srgbClr val="BAD5ED"/>
          </a:solidFill>
        </p:spPr>
        <p:txBody>
          <a:bodyPr vert="horz" wrap="square" lIns="0" tIns="571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5"/>
              </a:spcBef>
            </a:pPr>
            <a:endParaRPr sz="1600">
              <a:latin typeface="Times New Roman"/>
              <a:cs typeface="Times New Roman"/>
            </a:endParaRPr>
          </a:p>
          <a:p>
            <a:pPr marL="91440" marR="85090" algn="just">
              <a:lnSpc>
                <a:spcPct val="100000"/>
              </a:lnSpc>
            </a:pPr>
            <a:r>
              <a:rPr sz="1300" spc="-5" dirty="0">
                <a:latin typeface="Arial MT"/>
                <a:cs typeface="Arial MT"/>
              </a:rPr>
              <a:t>Dilakukan</a:t>
            </a:r>
            <a:r>
              <a:rPr sz="1300" dirty="0">
                <a:latin typeface="Arial MT"/>
                <a:cs typeface="Arial MT"/>
              </a:rPr>
              <a:t> tanpa</a:t>
            </a:r>
            <a:r>
              <a:rPr sz="1300" spc="5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kontak</a:t>
            </a:r>
            <a:r>
              <a:rPr sz="1300" dirty="0">
                <a:latin typeface="Arial MT"/>
                <a:cs typeface="Arial MT"/>
              </a:rPr>
              <a:t> </a:t>
            </a:r>
            <a:r>
              <a:rPr sz="1300" spc="-10" dirty="0">
                <a:latin typeface="Arial MT"/>
                <a:cs typeface="Arial MT"/>
              </a:rPr>
              <a:t>fisik</a:t>
            </a:r>
            <a:r>
              <a:rPr sz="1300" spc="-5" dirty="0">
                <a:latin typeface="Arial MT"/>
                <a:cs typeface="Arial MT"/>
              </a:rPr>
              <a:t> untuk</a:t>
            </a:r>
            <a:r>
              <a:rPr sz="1300" dirty="0">
                <a:latin typeface="Arial MT"/>
                <a:cs typeface="Arial MT"/>
              </a:rPr>
              <a:t> merendahkan, </a:t>
            </a:r>
            <a:r>
              <a:rPr sz="1300" spc="-350" dirty="0">
                <a:latin typeface="Arial MT"/>
                <a:cs typeface="Arial MT"/>
              </a:rPr>
              <a:t> </a:t>
            </a:r>
            <a:r>
              <a:rPr sz="1300" dirty="0">
                <a:latin typeface="Arial MT"/>
                <a:cs typeface="Arial MT"/>
              </a:rPr>
              <a:t>menghina,</a:t>
            </a:r>
            <a:r>
              <a:rPr sz="1300" spc="5" dirty="0">
                <a:latin typeface="Arial MT"/>
                <a:cs typeface="Arial MT"/>
              </a:rPr>
              <a:t> </a:t>
            </a:r>
            <a:r>
              <a:rPr sz="1300" dirty="0">
                <a:latin typeface="Arial MT"/>
                <a:cs typeface="Arial MT"/>
              </a:rPr>
              <a:t>menakuti,</a:t>
            </a:r>
            <a:r>
              <a:rPr sz="1300" spc="5" dirty="0">
                <a:latin typeface="Arial MT"/>
                <a:cs typeface="Arial MT"/>
              </a:rPr>
              <a:t> </a:t>
            </a:r>
            <a:r>
              <a:rPr sz="1300" dirty="0">
                <a:latin typeface="Arial MT"/>
                <a:cs typeface="Arial MT"/>
              </a:rPr>
              <a:t>atau</a:t>
            </a:r>
            <a:r>
              <a:rPr sz="1300" spc="5" dirty="0">
                <a:latin typeface="Arial MT"/>
                <a:cs typeface="Arial MT"/>
              </a:rPr>
              <a:t> </a:t>
            </a:r>
            <a:r>
              <a:rPr sz="1300" dirty="0">
                <a:latin typeface="Arial MT"/>
                <a:cs typeface="Arial MT"/>
              </a:rPr>
              <a:t>membuat</a:t>
            </a:r>
            <a:r>
              <a:rPr sz="1300" spc="5" dirty="0">
                <a:latin typeface="Arial MT"/>
                <a:cs typeface="Arial MT"/>
              </a:rPr>
              <a:t> </a:t>
            </a:r>
            <a:r>
              <a:rPr sz="1300" dirty="0">
                <a:latin typeface="Arial MT"/>
                <a:cs typeface="Arial MT"/>
              </a:rPr>
              <a:t>perasaan</a:t>
            </a:r>
            <a:r>
              <a:rPr sz="1300" spc="5" dirty="0">
                <a:latin typeface="Arial MT"/>
                <a:cs typeface="Arial MT"/>
              </a:rPr>
              <a:t> </a:t>
            </a:r>
            <a:r>
              <a:rPr sz="1300" dirty="0">
                <a:latin typeface="Arial MT"/>
                <a:cs typeface="Arial MT"/>
              </a:rPr>
              <a:t>tidak </a:t>
            </a:r>
            <a:r>
              <a:rPr sz="1300" spc="5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nyaman.</a:t>
            </a:r>
            <a:endParaRPr sz="1300">
              <a:latin typeface="Arial MT"/>
              <a:cs typeface="Arial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633971" y="1504188"/>
            <a:ext cx="1929764" cy="2306320"/>
          </a:xfrm>
          <a:prstGeom prst="rect">
            <a:avLst/>
          </a:prstGeom>
          <a:solidFill>
            <a:srgbClr val="E7E6E6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 marL="154305" marR="207645">
              <a:lnSpc>
                <a:spcPct val="114999"/>
              </a:lnSpc>
              <a:spcBef>
                <a:spcPts val="1000"/>
              </a:spcBef>
            </a:pPr>
            <a:r>
              <a:rPr sz="1300" spc="-5" dirty="0">
                <a:latin typeface="Arial MT"/>
                <a:cs typeface="Arial MT"/>
              </a:rPr>
              <a:t>kekerasan</a:t>
            </a:r>
            <a:r>
              <a:rPr sz="1300" spc="20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fisik dan </a:t>
            </a:r>
            <a:r>
              <a:rPr sz="1300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psikis</a:t>
            </a:r>
            <a:r>
              <a:rPr sz="1300" spc="-15" dirty="0">
                <a:latin typeface="Arial MT"/>
                <a:cs typeface="Arial MT"/>
              </a:rPr>
              <a:t> </a:t>
            </a:r>
            <a:r>
              <a:rPr sz="1300" spc="-10" dirty="0">
                <a:latin typeface="Arial MT"/>
                <a:cs typeface="Arial MT"/>
              </a:rPr>
              <a:t>yang</a:t>
            </a:r>
            <a:r>
              <a:rPr sz="1300" spc="10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dilakukan </a:t>
            </a:r>
            <a:r>
              <a:rPr sz="1300" spc="-345" dirty="0">
                <a:latin typeface="Arial MT"/>
                <a:cs typeface="Arial MT"/>
              </a:rPr>
              <a:t> </a:t>
            </a:r>
            <a:r>
              <a:rPr sz="1300" b="1" spc="-5" dirty="0">
                <a:latin typeface="Arial"/>
                <a:cs typeface="Arial"/>
              </a:rPr>
              <a:t>berulang</a:t>
            </a:r>
            <a:r>
              <a:rPr sz="1300" b="1" spc="35" dirty="0">
                <a:latin typeface="Arial"/>
                <a:cs typeface="Arial"/>
              </a:rPr>
              <a:t> </a:t>
            </a:r>
            <a:r>
              <a:rPr sz="1300" spc="-5" dirty="0">
                <a:latin typeface="Arial MT"/>
                <a:cs typeface="Arial MT"/>
              </a:rPr>
              <a:t>dan ada </a:t>
            </a:r>
            <a:r>
              <a:rPr sz="1300" dirty="0">
                <a:latin typeface="Arial MT"/>
                <a:cs typeface="Arial MT"/>
              </a:rPr>
              <a:t> </a:t>
            </a:r>
            <a:r>
              <a:rPr sz="1300" b="1" spc="-5" dirty="0">
                <a:latin typeface="Arial"/>
                <a:cs typeface="Arial"/>
              </a:rPr>
              <a:t>relasi</a:t>
            </a:r>
            <a:r>
              <a:rPr sz="1300" b="1" dirty="0">
                <a:latin typeface="Arial"/>
                <a:cs typeface="Arial"/>
              </a:rPr>
              <a:t> </a:t>
            </a:r>
            <a:r>
              <a:rPr sz="1300" b="1" spc="-5" dirty="0">
                <a:latin typeface="Arial"/>
                <a:cs typeface="Arial"/>
              </a:rPr>
              <a:t>kuasa</a:t>
            </a:r>
            <a:r>
              <a:rPr sz="1300" spc="-5" dirty="0">
                <a:latin typeface="Arial MT"/>
                <a:cs typeface="Arial MT"/>
              </a:rPr>
              <a:t>,</a:t>
            </a:r>
            <a:r>
              <a:rPr sz="1300" spc="10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maka </a:t>
            </a:r>
            <a:r>
              <a:rPr sz="1300" dirty="0">
                <a:latin typeface="Arial MT"/>
                <a:cs typeface="Arial MT"/>
              </a:rPr>
              <a:t> </a:t>
            </a:r>
            <a:r>
              <a:rPr sz="1300" spc="-10" dirty="0">
                <a:latin typeface="Arial MT"/>
                <a:cs typeface="Arial MT"/>
              </a:rPr>
              <a:t>termasuk</a:t>
            </a:r>
            <a:r>
              <a:rPr sz="1300" spc="20" dirty="0">
                <a:latin typeface="Arial MT"/>
                <a:cs typeface="Arial MT"/>
              </a:rPr>
              <a:t> </a:t>
            </a:r>
            <a:r>
              <a:rPr sz="1300" spc="-10" dirty="0">
                <a:latin typeface="Arial MT"/>
                <a:cs typeface="Arial MT"/>
              </a:rPr>
              <a:t>dalam </a:t>
            </a:r>
            <a:r>
              <a:rPr sz="1300" spc="-5" dirty="0">
                <a:latin typeface="Arial MT"/>
                <a:cs typeface="Arial MT"/>
              </a:rPr>
              <a:t> kategori </a:t>
            </a:r>
            <a:r>
              <a:rPr sz="1300" dirty="0">
                <a:latin typeface="Arial MT"/>
                <a:cs typeface="Arial MT"/>
              </a:rPr>
              <a:t> </a:t>
            </a:r>
            <a:r>
              <a:rPr sz="13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perundungan</a:t>
            </a:r>
            <a:endParaRPr sz="13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94020" y="4797551"/>
            <a:ext cx="414527" cy="292606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289559" y="1612391"/>
            <a:ext cx="1228725" cy="1231900"/>
          </a:xfrm>
          <a:custGeom>
            <a:avLst/>
            <a:gdLst/>
            <a:ahLst/>
            <a:cxnLst/>
            <a:rect l="l" t="t" r="r" b="b"/>
            <a:pathLst>
              <a:path w="1228725" h="1231900">
                <a:moveTo>
                  <a:pt x="1228344" y="0"/>
                </a:moveTo>
                <a:lnTo>
                  <a:pt x="0" y="0"/>
                </a:lnTo>
                <a:lnTo>
                  <a:pt x="0" y="1231392"/>
                </a:lnTo>
                <a:lnTo>
                  <a:pt x="1228344" y="1231392"/>
                </a:lnTo>
                <a:lnTo>
                  <a:pt x="1228344" y="0"/>
                </a:lnTo>
                <a:close/>
              </a:path>
            </a:pathLst>
          </a:custGeom>
          <a:solidFill>
            <a:srgbClr val="D7D7D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85038" y="2011756"/>
            <a:ext cx="857885" cy="4019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ts val="1485"/>
              </a:lnSpc>
              <a:spcBef>
                <a:spcPts val="95"/>
              </a:spcBef>
            </a:pPr>
            <a:r>
              <a:rPr sz="1300" b="1" spc="-10" dirty="0">
                <a:latin typeface="Arial"/>
                <a:cs typeface="Arial"/>
              </a:rPr>
              <a:t>Kekerasan</a:t>
            </a:r>
            <a:endParaRPr sz="1300">
              <a:latin typeface="Arial"/>
              <a:cs typeface="Arial"/>
            </a:endParaRPr>
          </a:p>
          <a:p>
            <a:pPr algn="ctr">
              <a:lnSpc>
                <a:spcPts val="1485"/>
              </a:lnSpc>
            </a:pPr>
            <a:r>
              <a:rPr sz="1300" b="1" spc="-10" dirty="0">
                <a:latin typeface="Arial"/>
                <a:cs typeface="Arial"/>
              </a:rPr>
              <a:t>seksual</a:t>
            </a:r>
            <a:endParaRPr sz="130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99415" y="57149"/>
            <a:ext cx="8736965" cy="575310"/>
          </a:xfrm>
          <a:prstGeom prst="rect">
            <a:avLst/>
          </a:prstGeom>
        </p:spPr>
        <p:txBody>
          <a:bodyPr vert="horz" wrap="square" lIns="0" tIns="45085" rIns="0" bIns="0" rtlCol="0">
            <a:spAutoFit/>
          </a:bodyPr>
          <a:lstStyle/>
          <a:p>
            <a:pPr marL="12700" marR="5080">
              <a:lnSpc>
                <a:spcPts val="2050"/>
              </a:lnSpc>
              <a:spcBef>
                <a:spcPts val="355"/>
              </a:spcBef>
            </a:pPr>
            <a:r>
              <a:rPr sz="1900" spc="-5" dirty="0">
                <a:solidFill>
                  <a:srgbClr val="001F5F"/>
                </a:solidFill>
              </a:rPr>
              <a:t>Permendikbud</a:t>
            </a:r>
            <a:r>
              <a:rPr sz="1900" spc="40" dirty="0">
                <a:solidFill>
                  <a:srgbClr val="001F5F"/>
                </a:solidFill>
              </a:rPr>
              <a:t> </a:t>
            </a:r>
            <a:r>
              <a:rPr sz="1900" spc="-5" dirty="0">
                <a:solidFill>
                  <a:srgbClr val="001F5F"/>
                </a:solidFill>
              </a:rPr>
              <a:t>PPKSP</a:t>
            </a:r>
            <a:r>
              <a:rPr sz="1900" spc="15" dirty="0">
                <a:solidFill>
                  <a:srgbClr val="001F5F"/>
                </a:solidFill>
              </a:rPr>
              <a:t> </a:t>
            </a:r>
            <a:r>
              <a:rPr sz="1900" spc="-5" dirty="0">
                <a:solidFill>
                  <a:srgbClr val="001F5F"/>
                </a:solidFill>
              </a:rPr>
              <a:t>mendefinisikan</a:t>
            </a:r>
            <a:r>
              <a:rPr sz="1900" spc="40" dirty="0">
                <a:solidFill>
                  <a:srgbClr val="001F5F"/>
                </a:solidFill>
              </a:rPr>
              <a:t> </a:t>
            </a:r>
            <a:r>
              <a:rPr sz="1900" spc="-5" dirty="0">
                <a:solidFill>
                  <a:srgbClr val="001F5F"/>
                </a:solidFill>
              </a:rPr>
              <a:t>kekerasan</a:t>
            </a:r>
            <a:r>
              <a:rPr sz="1900" spc="65" dirty="0">
                <a:solidFill>
                  <a:srgbClr val="001F5F"/>
                </a:solidFill>
              </a:rPr>
              <a:t> </a:t>
            </a:r>
            <a:r>
              <a:rPr sz="1900" spc="-5" dirty="0">
                <a:solidFill>
                  <a:srgbClr val="001F5F"/>
                </a:solidFill>
              </a:rPr>
              <a:t>seksual</a:t>
            </a:r>
            <a:r>
              <a:rPr sz="1900" spc="30" dirty="0">
                <a:solidFill>
                  <a:srgbClr val="001F5F"/>
                </a:solidFill>
              </a:rPr>
              <a:t> </a:t>
            </a:r>
            <a:r>
              <a:rPr sz="1900" spc="-5" dirty="0">
                <a:solidFill>
                  <a:srgbClr val="001F5F"/>
                </a:solidFill>
              </a:rPr>
              <a:t>serta</a:t>
            </a:r>
            <a:r>
              <a:rPr sz="1900" spc="40" dirty="0">
                <a:solidFill>
                  <a:srgbClr val="001F5F"/>
                </a:solidFill>
              </a:rPr>
              <a:t> </a:t>
            </a:r>
            <a:r>
              <a:rPr sz="1900" spc="-5" dirty="0">
                <a:solidFill>
                  <a:srgbClr val="001F5F"/>
                </a:solidFill>
              </a:rPr>
              <a:t>diskriminasi </a:t>
            </a:r>
            <a:r>
              <a:rPr sz="1900" spc="-509" dirty="0">
                <a:solidFill>
                  <a:srgbClr val="001F5F"/>
                </a:solidFill>
              </a:rPr>
              <a:t> </a:t>
            </a:r>
            <a:r>
              <a:rPr sz="1900" spc="-5" dirty="0">
                <a:solidFill>
                  <a:srgbClr val="001F5F"/>
                </a:solidFill>
              </a:rPr>
              <a:t>dan</a:t>
            </a:r>
            <a:r>
              <a:rPr sz="1900" dirty="0">
                <a:solidFill>
                  <a:srgbClr val="001F5F"/>
                </a:solidFill>
              </a:rPr>
              <a:t> </a:t>
            </a:r>
            <a:r>
              <a:rPr sz="1900" spc="-5" dirty="0">
                <a:solidFill>
                  <a:srgbClr val="001F5F"/>
                </a:solidFill>
              </a:rPr>
              <a:t>intoleransi</a:t>
            </a:r>
            <a:r>
              <a:rPr sz="1900" spc="10" dirty="0">
                <a:solidFill>
                  <a:srgbClr val="001F5F"/>
                </a:solidFill>
              </a:rPr>
              <a:t> </a:t>
            </a:r>
            <a:r>
              <a:rPr sz="1900" spc="-5" dirty="0">
                <a:solidFill>
                  <a:srgbClr val="001F5F"/>
                </a:solidFill>
              </a:rPr>
              <a:t>untuk</a:t>
            </a:r>
            <a:r>
              <a:rPr sz="1900" dirty="0">
                <a:solidFill>
                  <a:srgbClr val="001F5F"/>
                </a:solidFill>
              </a:rPr>
              <a:t> </a:t>
            </a:r>
            <a:r>
              <a:rPr sz="1900" spc="-5" dirty="0">
                <a:solidFill>
                  <a:srgbClr val="001F5F"/>
                </a:solidFill>
              </a:rPr>
              <a:t>menegaskan</a:t>
            </a:r>
            <a:r>
              <a:rPr sz="1900" spc="40" dirty="0">
                <a:solidFill>
                  <a:srgbClr val="001F5F"/>
                </a:solidFill>
              </a:rPr>
              <a:t> </a:t>
            </a:r>
            <a:r>
              <a:rPr sz="1900" spc="-5" dirty="0">
                <a:solidFill>
                  <a:srgbClr val="001F5F"/>
                </a:solidFill>
              </a:rPr>
              <a:t>sanksi</a:t>
            </a:r>
            <a:r>
              <a:rPr sz="1900" spc="30" dirty="0">
                <a:solidFill>
                  <a:srgbClr val="001F5F"/>
                </a:solidFill>
              </a:rPr>
              <a:t> </a:t>
            </a:r>
            <a:r>
              <a:rPr sz="1900" spc="-5" dirty="0">
                <a:solidFill>
                  <a:srgbClr val="001F5F"/>
                </a:solidFill>
              </a:rPr>
              <a:t>administratifnya</a:t>
            </a:r>
            <a:endParaRPr sz="1900"/>
          </a:p>
        </p:txBody>
      </p:sp>
      <p:sp>
        <p:nvSpPr>
          <p:cNvPr id="6" name="object 6"/>
          <p:cNvSpPr/>
          <p:nvPr/>
        </p:nvSpPr>
        <p:spPr>
          <a:xfrm>
            <a:off x="297179" y="2950464"/>
            <a:ext cx="1226820" cy="1039494"/>
          </a:xfrm>
          <a:custGeom>
            <a:avLst/>
            <a:gdLst/>
            <a:ahLst/>
            <a:cxnLst/>
            <a:rect l="l" t="t" r="r" b="b"/>
            <a:pathLst>
              <a:path w="1226820" h="1039495">
                <a:moveTo>
                  <a:pt x="1226820" y="0"/>
                </a:moveTo>
                <a:lnTo>
                  <a:pt x="0" y="0"/>
                </a:lnTo>
                <a:lnTo>
                  <a:pt x="0" y="1039368"/>
                </a:lnTo>
                <a:lnTo>
                  <a:pt x="1226820" y="1039368"/>
                </a:lnTo>
                <a:lnTo>
                  <a:pt x="1226820" y="0"/>
                </a:lnTo>
                <a:close/>
              </a:path>
            </a:pathLst>
          </a:custGeom>
          <a:solidFill>
            <a:srgbClr val="D7D7D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25297" y="3160522"/>
            <a:ext cx="1004569" cy="58039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 algn="ctr">
              <a:lnSpc>
                <a:spcPct val="90100"/>
              </a:lnSpc>
              <a:spcBef>
                <a:spcPts val="250"/>
              </a:spcBef>
            </a:pPr>
            <a:r>
              <a:rPr sz="1300" b="1" spc="-5" dirty="0">
                <a:latin typeface="Arial"/>
                <a:cs typeface="Arial"/>
              </a:rPr>
              <a:t>Diskrim</a:t>
            </a:r>
            <a:r>
              <a:rPr sz="1300" b="1" spc="-10" dirty="0">
                <a:latin typeface="Arial"/>
                <a:cs typeface="Arial"/>
              </a:rPr>
              <a:t>i</a:t>
            </a:r>
            <a:r>
              <a:rPr sz="1300" b="1" spc="-5" dirty="0">
                <a:latin typeface="Arial"/>
                <a:cs typeface="Arial"/>
              </a:rPr>
              <a:t>nasi  dan </a:t>
            </a:r>
            <a:r>
              <a:rPr sz="1300" b="1" dirty="0">
                <a:latin typeface="Arial"/>
                <a:cs typeface="Arial"/>
              </a:rPr>
              <a:t> </a:t>
            </a:r>
            <a:r>
              <a:rPr sz="1300" b="1" spc="-10" dirty="0">
                <a:latin typeface="Arial"/>
                <a:cs typeface="Arial"/>
              </a:rPr>
              <a:t>intoleransi</a:t>
            </a:r>
            <a:endParaRPr sz="13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601724" y="1612391"/>
            <a:ext cx="1394460" cy="1231900"/>
          </a:xfrm>
          <a:prstGeom prst="rect">
            <a:avLst/>
          </a:prstGeom>
          <a:solidFill>
            <a:srgbClr val="001F5F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50">
              <a:latin typeface="Times New Roman"/>
              <a:cs typeface="Times New Roman"/>
            </a:endParaRPr>
          </a:p>
          <a:p>
            <a:pPr marL="92075" marR="321310">
              <a:lnSpc>
                <a:spcPct val="100000"/>
              </a:lnSpc>
              <a:spcBef>
                <a:spcPts val="5"/>
              </a:spcBef>
            </a:pPr>
            <a:r>
              <a:rPr sz="1200" spc="5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eren</a:t>
            </a:r>
            <a:r>
              <a:rPr sz="1200" spc="-15" dirty="0">
                <a:solidFill>
                  <a:srgbClr val="FFFFFF"/>
                </a:solidFill>
                <a:latin typeface="Arial MT"/>
                <a:cs typeface="Arial MT"/>
              </a:rPr>
              <a:t>d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200" spc="-15" dirty="0">
                <a:solidFill>
                  <a:srgbClr val="FFFFFF"/>
                </a:solidFill>
                <a:latin typeface="Arial MT"/>
                <a:cs typeface="Arial MT"/>
              </a:rPr>
              <a:t>h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k</a:t>
            </a:r>
            <a:r>
              <a:rPr sz="1200" spc="-15" dirty="0">
                <a:solidFill>
                  <a:srgbClr val="FFFFFF"/>
                </a:solidFill>
                <a:latin typeface="Arial MT"/>
                <a:cs typeface="Arial MT"/>
              </a:rPr>
              <a:t>an</a:t>
            </a:r>
            <a:r>
              <a:rPr sz="1200" dirty="0">
                <a:solidFill>
                  <a:srgbClr val="FFFFFF"/>
                </a:solidFill>
                <a:latin typeface="Arial MT"/>
                <a:cs typeface="Arial MT"/>
              </a:rPr>
              <a:t>,  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menghina, </a:t>
            </a:r>
            <a:r>
              <a:rPr sz="12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melecehkan, </a:t>
            </a:r>
            <a:r>
              <a:rPr sz="12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Arial MT"/>
                <a:cs typeface="Arial MT"/>
              </a:rPr>
              <a:t>dan/atau 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 menyerang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210811" y="1612391"/>
            <a:ext cx="1315720" cy="1231900"/>
          </a:xfrm>
          <a:prstGeom prst="rect">
            <a:avLst/>
          </a:prstGeom>
          <a:solidFill>
            <a:srgbClr val="001F5F"/>
          </a:solidFill>
        </p:spPr>
        <p:txBody>
          <a:bodyPr vert="horz" wrap="square" lIns="0" tIns="38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0"/>
              </a:spcBef>
            </a:pPr>
            <a:endParaRPr sz="1650">
              <a:latin typeface="Times New Roman"/>
              <a:cs typeface="Times New Roman"/>
            </a:endParaRPr>
          </a:p>
          <a:p>
            <a:pPr marL="91440" marR="81915">
              <a:lnSpc>
                <a:spcPct val="100000"/>
              </a:lnSpc>
              <a:spcBef>
                <a:spcPts val="5"/>
              </a:spcBef>
            </a:pP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tubuh</a:t>
            </a:r>
            <a:r>
              <a:rPr sz="1200" spc="26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Arial MT"/>
                <a:cs typeface="Arial MT"/>
              </a:rPr>
              <a:t>dan</a:t>
            </a:r>
            <a:r>
              <a:rPr sz="1200" spc="26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dirty="0">
                <a:solidFill>
                  <a:srgbClr val="FFFFFF"/>
                </a:solidFill>
                <a:latin typeface="Arial MT"/>
                <a:cs typeface="Arial MT"/>
              </a:rPr>
              <a:t>/atau </a:t>
            </a:r>
            <a:r>
              <a:rPr sz="1200" spc="-3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fungsi </a:t>
            </a:r>
            <a:r>
              <a:rPr sz="12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reproduksi </a:t>
            </a:r>
            <a:r>
              <a:rPr sz="12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seseorang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601724" y="2950464"/>
            <a:ext cx="1394460" cy="1039494"/>
          </a:xfrm>
          <a:prstGeom prst="rect">
            <a:avLst/>
          </a:prstGeom>
          <a:solidFill>
            <a:srgbClr val="001F5F"/>
          </a:solidFill>
        </p:spPr>
        <p:txBody>
          <a:bodyPr vert="horz" wrap="square" lIns="0" tIns="38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0"/>
              </a:spcBef>
            </a:pPr>
            <a:endParaRPr sz="1000">
              <a:latin typeface="Times New Roman"/>
              <a:cs typeface="Times New Roman"/>
            </a:endParaRPr>
          </a:p>
          <a:p>
            <a:pPr marL="92075" marR="304165">
              <a:lnSpc>
                <a:spcPct val="100000"/>
              </a:lnSpc>
            </a:pP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pembedaan, </a:t>
            </a:r>
            <a:r>
              <a:rPr sz="12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pengecualian, </a:t>
            </a:r>
            <a:r>
              <a:rPr sz="1200" spc="-3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pembatasan, </a:t>
            </a:r>
            <a:r>
              <a:rPr sz="1200" dirty="0">
                <a:solidFill>
                  <a:srgbClr val="FFFFFF"/>
                </a:solidFill>
                <a:latin typeface="Arial MT"/>
                <a:cs typeface="Arial MT"/>
              </a:rPr>
              <a:t> atau</a:t>
            </a:r>
            <a:r>
              <a:rPr sz="1200" spc="-8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pemilihan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4219955" y="2950464"/>
            <a:ext cx="1316990" cy="1039494"/>
          </a:xfrm>
          <a:custGeom>
            <a:avLst/>
            <a:gdLst/>
            <a:ahLst/>
            <a:cxnLst/>
            <a:rect l="l" t="t" r="r" b="b"/>
            <a:pathLst>
              <a:path w="1316989" h="1039495">
                <a:moveTo>
                  <a:pt x="1316736" y="0"/>
                </a:moveTo>
                <a:lnTo>
                  <a:pt x="0" y="0"/>
                </a:lnTo>
                <a:lnTo>
                  <a:pt x="0" y="1039368"/>
                </a:lnTo>
                <a:lnTo>
                  <a:pt x="1316736" y="1039368"/>
                </a:lnTo>
                <a:lnTo>
                  <a:pt x="1316736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4300220" y="3088004"/>
            <a:ext cx="101346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0" indent="-114300">
              <a:lnSpc>
                <a:spcPct val="100000"/>
              </a:lnSpc>
              <a:spcBef>
                <a:spcPts val="100"/>
              </a:spcBef>
              <a:buChar char="●"/>
              <a:tabLst>
                <a:tab pos="127000" algn="l"/>
              </a:tabLst>
            </a:pPr>
            <a:r>
              <a:rPr sz="1200" dirty="0">
                <a:solidFill>
                  <a:srgbClr val="FFFFFF"/>
                </a:solidFill>
                <a:latin typeface="Arial MT"/>
                <a:cs typeface="Arial MT"/>
              </a:rPr>
              <a:t>suku/etnis</a:t>
            </a:r>
            <a:endParaRPr sz="1200">
              <a:latin typeface="Arial MT"/>
              <a:cs typeface="Arial MT"/>
            </a:endParaRPr>
          </a:p>
          <a:p>
            <a:pPr marL="127000" indent="-114300">
              <a:lnSpc>
                <a:spcPct val="100000"/>
              </a:lnSpc>
              <a:buChar char="●"/>
              <a:tabLst>
                <a:tab pos="127000" algn="l"/>
              </a:tabLst>
            </a:pPr>
            <a:r>
              <a:rPr sz="1200" dirty="0">
                <a:solidFill>
                  <a:srgbClr val="FFFFFF"/>
                </a:solidFill>
                <a:latin typeface="Arial MT"/>
                <a:cs typeface="Arial MT"/>
              </a:rPr>
              <a:t>agama</a:t>
            </a:r>
            <a:endParaRPr sz="1200">
              <a:latin typeface="Arial MT"/>
              <a:cs typeface="Arial MT"/>
            </a:endParaRPr>
          </a:p>
          <a:p>
            <a:pPr marL="127000" indent="-114300">
              <a:lnSpc>
                <a:spcPct val="100000"/>
              </a:lnSpc>
              <a:buChar char="●"/>
              <a:tabLst>
                <a:tab pos="127000" algn="l"/>
              </a:tabLst>
            </a:pP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kepercayaan</a:t>
            </a:r>
            <a:endParaRPr sz="1200">
              <a:latin typeface="Arial MT"/>
              <a:cs typeface="Arial MT"/>
            </a:endParaRPr>
          </a:p>
          <a:p>
            <a:pPr marL="127000" indent="-114300">
              <a:lnSpc>
                <a:spcPct val="100000"/>
              </a:lnSpc>
              <a:buChar char="●"/>
              <a:tabLst>
                <a:tab pos="127000" algn="l"/>
              </a:tabLst>
            </a:pP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ras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5605271" y="2950464"/>
            <a:ext cx="1394460" cy="1039494"/>
          </a:xfrm>
          <a:custGeom>
            <a:avLst/>
            <a:gdLst/>
            <a:ahLst/>
            <a:cxnLst/>
            <a:rect l="l" t="t" r="r" b="b"/>
            <a:pathLst>
              <a:path w="1394459" h="1039495">
                <a:moveTo>
                  <a:pt x="1394459" y="0"/>
                </a:moveTo>
                <a:lnTo>
                  <a:pt x="0" y="0"/>
                </a:lnTo>
                <a:lnTo>
                  <a:pt x="0" y="1039368"/>
                </a:lnTo>
                <a:lnTo>
                  <a:pt x="1394459" y="1039368"/>
                </a:lnTo>
                <a:lnTo>
                  <a:pt x="1394459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5722746" y="2996564"/>
            <a:ext cx="1040130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685" indent="-134620">
              <a:lnSpc>
                <a:spcPct val="100000"/>
              </a:lnSpc>
              <a:spcBef>
                <a:spcPts val="100"/>
              </a:spcBef>
              <a:buChar char="●"/>
              <a:tabLst>
                <a:tab pos="147320" algn="l"/>
              </a:tabLst>
            </a:pP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warna</a:t>
            </a:r>
            <a:r>
              <a:rPr sz="1200" spc="-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kulit</a:t>
            </a:r>
            <a:endParaRPr sz="1200">
              <a:latin typeface="Arial MT"/>
              <a:cs typeface="Arial MT"/>
            </a:endParaRPr>
          </a:p>
          <a:p>
            <a:pPr marL="146685" indent="-134620">
              <a:lnSpc>
                <a:spcPct val="100000"/>
              </a:lnSpc>
              <a:buChar char="●"/>
              <a:tabLst>
                <a:tab pos="147320" algn="l"/>
              </a:tabLst>
            </a:pP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usia</a:t>
            </a:r>
            <a:endParaRPr sz="1200">
              <a:latin typeface="Arial MT"/>
              <a:cs typeface="Arial MT"/>
            </a:endParaRPr>
          </a:p>
          <a:p>
            <a:pPr marL="146685" indent="-134620">
              <a:lnSpc>
                <a:spcPct val="100000"/>
              </a:lnSpc>
              <a:buChar char="●"/>
              <a:tabLst>
                <a:tab pos="147320" algn="l"/>
              </a:tabLst>
            </a:pPr>
            <a:r>
              <a:rPr sz="1200" dirty="0">
                <a:solidFill>
                  <a:srgbClr val="FFFFFF"/>
                </a:solidFill>
                <a:latin typeface="Arial MT"/>
                <a:cs typeface="Arial MT"/>
              </a:rPr>
              <a:t>status</a:t>
            </a:r>
            <a:r>
              <a:rPr sz="1200" spc="-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sosial</a:t>
            </a:r>
            <a:endParaRPr sz="1200">
              <a:latin typeface="Arial MT"/>
              <a:cs typeface="Arial MT"/>
            </a:endParaRPr>
          </a:p>
          <a:p>
            <a:pPr marL="146685" indent="-134620">
              <a:lnSpc>
                <a:spcPct val="100000"/>
              </a:lnSpc>
              <a:buChar char="●"/>
              <a:tabLst>
                <a:tab pos="147320" algn="l"/>
              </a:tabLst>
            </a:pP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ekonomi</a:t>
            </a:r>
            <a:endParaRPr sz="1200">
              <a:latin typeface="Arial MT"/>
              <a:cs typeface="Arial MT"/>
            </a:endParaRPr>
          </a:p>
          <a:p>
            <a:pPr marL="146685" indent="-134620">
              <a:lnSpc>
                <a:spcPct val="100000"/>
              </a:lnSpc>
              <a:buChar char="●"/>
              <a:tabLst>
                <a:tab pos="147320" algn="l"/>
              </a:tabLst>
            </a:pP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je</a:t>
            </a:r>
            <a:r>
              <a:rPr sz="1200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is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kela</a:t>
            </a:r>
            <a:r>
              <a:rPr sz="1200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in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7066788" y="2950464"/>
            <a:ext cx="1937385" cy="1039494"/>
          </a:xfrm>
          <a:custGeom>
            <a:avLst/>
            <a:gdLst/>
            <a:ahLst/>
            <a:cxnLst/>
            <a:rect l="l" t="t" r="r" b="b"/>
            <a:pathLst>
              <a:path w="1937384" h="1039495">
                <a:moveTo>
                  <a:pt x="1937003" y="0"/>
                </a:moveTo>
                <a:lnTo>
                  <a:pt x="0" y="0"/>
                </a:lnTo>
                <a:lnTo>
                  <a:pt x="0" y="1039368"/>
                </a:lnTo>
                <a:lnTo>
                  <a:pt x="1937003" y="1039368"/>
                </a:lnTo>
                <a:lnTo>
                  <a:pt x="1937003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7147306" y="3088004"/>
            <a:ext cx="1704339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0" indent="-114300">
              <a:lnSpc>
                <a:spcPct val="100000"/>
              </a:lnSpc>
              <a:spcBef>
                <a:spcPts val="100"/>
              </a:spcBef>
              <a:buChar char="●"/>
              <a:tabLst>
                <a:tab pos="127000" algn="l"/>
              </a:tabLst>
            </a:pP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kemampuan</a:t>
            </a:r>
            <a:r>
              <a:rPr sz="1200" spc="-6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intelektual</a:t>
            </a:r>
            <a:endParaRPr sz="1200">
              <a:latin typeface="Arial MT"/>
              <a:cs typeface="Arial MT"/>
            </a:endParaRPr>
          </a:p>
          <a:p>
            <a:pPr marL="127000" indent="-114300">
              <a:lnSpc>
                <a:spcPct val="100000"/>
              </a:lnSpc>
              <a:buChar char="●"/>
              <a:tabLst>
                <a:tab pos="127000" algn="l"/>
              </a:tabLst>
            </a:pPr>
            <a:r>
              <a:rPr sz="1200" dirty="0">
                <a:solidFill>
                  <a:srgbClr val="FFFFFF"/>
                </a:solidFill>
                <a:latin typeface="Arial MT"/>
                <a:cs typeface="Arial MT"/>
              </a:rPr>
              <a:t>mental</a:t>
            </a:r>
            <a:endParaRPr sz="1200">
              <a:latin typeface="Arial MT"/>
              <a:cs typeface="Arial MT"/>
            </a:endParaRPr>
          </a:p>
          <a:p>
            <a:pPr marL="127000" indent="-114300">
              <a:lnSpc>
                <a:spcPct val="100000"/>
              </a:lnSpc>
              <a:buChar char="●"/>
              <a:tabLst>
                <a:tab pos="127000" algn="l"/>
              </a:tabLst>
            </a:pP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sensorik</a:t>
            </a:r>
            <a:endParaRPr sz="1200">
              <a:latin typeface="Arial MT"/>
              <a:cs typeface="Arial MT"/>
            </a:endParaRPr>
          </a:p>
          <a:p>
            <a:pPr marL="127000" indent="-114300">
              <a:lnSpc>
                <a:spcPct val="100000"/>
              </a:lnSpc>
              <a:buChar char="●"/>
              <a:tabLst>
                <a:tab pos="127000" algn="l"/>
              </a:tabLst>
            </a:pPr>
            <a:r>
              <a:rPr sz="1200" dirty="0">
                <a:solidFill>
                  <a:srgbClr val="FFFFFF"/>
                </a:solidFill>
                <a:latin typeface="Arial MT"/>
                <a:cs typeface="Arial MT"/>
              </a:rPr>
              <a:t>serta</a:t>
            </a:r>
            <a:r>
              <a:rPr sz="1200" spc="-5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dirty="0">
                <a:solidFill>
                  <a:srgbClr val="FFFFFF"/>
                </a:solidFill>
                <a:latin typeface="Arial MT"/>
                <a:cs typeface="Arial MT"/>
              </a:rPr>
              <a:t>fisik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601724" y="1269491"/>
            <a:ext cx="1394460" cy="277495"/>
          </a:xfrm>
          <a:prstGeom prst="rect">
            <a:avLst/>
          </a:prstGeom>
          <a:solidFill>
            <a:srgbClr val="001F5F"/>
          </a:solidFill>
        </p:spPr>
        <p:txBody>
          <a:bodyPr vert="horz" wrap="square" lIns="0" tIns="42545" rIns="0" bIns="0" rtlCol="0">
            <a:spAutoFit/>
          </a:bodyPr>
          <a:lstStyle/>
          <a:p>
            <a:pPr marL="85090">
              <a:lnSpc>
                <a:spcPct val="100000"/>
              </a:lnSpc>
              <a:spcBef>
                <a:spcPts val="335"/>
              </a:spcBef>
            </a:pP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Tindakan</a:t>
            </a:r>
            <a:endParaRPr sz="12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3072383" y="1789176"/>
            <a:ext cx="1054735" cy="942340"/>
          </a:xfrm>
          <a:custGeom>
            <a:avLst/>
            <a:gdLst/>
            <a:ahLst/>
            <a:cxnLst/>
            <a:rect l="l" t="t" r="r" b="b"/>
            <a:pathLst>
              <a:path w="1054735" h="942339">
                <a:moveTo>
                  <a:pt x="577469" y="0"/>
                </a:moveTo>
                <a:lnTo>
                  <a:pt x="577469" y="235457"/>
                </a:lnTo>
                <a:lnTo>
                  <a:pt x="0" y="235457"/>
                </a:lnTo>
                <a:lnTo>
                  <a:pt x="0" y="706374"/>
                </a:lnTo>
                <a:lnTo>
                  <a:pt x="577469" y="706374"/>
                </a:lnTo>
                <a:lnTo>
                  <a:pt x="577469" y="941832"/>
                </a:lnTo>
                <a:lnTo>
                  <a:pt x="1054608" y="470916"/>
                </a:lnTo>
                <a:lnTo>
                  <a:pt x="577469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3152013" y="2159635"/>
            <a:ext cx="39052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1100" b="1" spc="-10" dirty="0">
                <a:solidFill>
                  <a:srgbClr val="FFFFFF"/>
                </a:solidFill>
                <a:latin typeface="Arial"/>
                <a:cs typeface="Arial"/>
              </a:rPr>
              <a:t>bj</a:t>
            </a:r>
            <a:r>
              <a:rPr sz="1100" b="1" dirty="0">
                <a:solidFill>
                  <a:srgbClr val="FFFFFF"/>
                </a:solidFill>
                <a:latin typeface="Arial"/>
                <a:cs typeface="Arial"/>
              </a:rPr>
              <a:t>ek</a:t>
            </a:r>
            <a:endParaRPr sz="1100">
              <a:latin typeface="Arial"/>
              <a:cs typeface="Arial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3072383" y="3003804"/>
            <a:ext cx="1104900" cy="1038225"/>
          </a:xfrm>
          <a:custGeom>
            <a:avLst/>
            <a:gdLst/>
            <a:ahLst/>
            <a:cxnLst/>
            <a:rect l="l" t="t" r="r" b="b"/>
            <a:pathLst>
              <a:path w="1104900" h="1038225">
                <a:moveTo>
                  <a:pt x="604139" y="0"/>
                </a:moveTo>
                <a:lnTo>
                  <a:pt x="604139" y="259460"/>
                </a:lnTo>
                <a:lnTo>
                  <a:pt x="0" y="259460"/>
                </a:lnTo>
                <a:lnTo>
                  <a:pt x="0" y="778382"/>
                </a:lnTo>
                <a:lnTo>
                  <a:pt x="604139" y="778382"/>
                </a:lnTo>
                <a:lnTo>
                  <a:pt x="604139" y="1037843"/>
                </a:lnTo>
                <a:lnTo>
                  <a:pt x="1104900" y="518921"/>
                </a:lnTo>
                <a:lnTo>
                  <a:pt x="604139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3152013" y="3338576"/>
            <a:ext cx="677545" cy="361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solidFill>
                  <a:srgbClr val="FFFFFF"/>
                </a:solidFill>
                <a:latin typeface="Arial MT"/>
                <a:cs typeface="Arial MT"/>
              </a:rPr>
              <a:t>atas</a:t>
            </a:r>
            <a:r>
              <a:rPr sz="1100" spc="-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FFFFFF"/>
                </a:solidFill>
                <a:latin typeface="Arial MT"/>
                <a:cs typeface="Arial MT"/>
              </a:rPr>
              <a:t>d</a:t>
            </a:r>
            <a:r>
              <a:rPr sz="1100" spc="-5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100" dirty="0">
                <a:solidFill>
                  <a:srgbClr val="FFFFFF"/>
                </a:solidFill>
                <a:latin typeface="Arial MT"/>
                <a:cs typeface="Arial MT"/>
              </a:rPr>
              <a:t>sar</a:t>
            </a:r>
            <a:endParaRPr sz="11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100" b="1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identitas</a:t>
            </a:r>
            <a:endParaRPr sz="11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970270" y="4880782"/>
            <a:ext cx="2730500" cy="139700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Kementerian 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Pendidikan,</a:t>
            </a:r>
            <a:r>
              <a:rPr sz="8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Kebudayaan,</a:t>
            </a:r>
            <a:r>
              <a:rPr sz="800" spc="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Riset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 dan</a:t>
            </a:r>
            <a:r>
              <a:rPr sz="8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Teknologi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24" name="object 2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/>
              <a:t>13</a:t>
            </a:fld>
            <a:endParaRPr dirty="0"/>
          </a:p>
        </p:txBody>
      </p:sp>
      <p:sp>
        <p:nvSpPr>
          <p:cNvPr id="22" name="object 22"/>
          <p:cNvSpPr txBox="1"/>
          <p:nvPr/>
        </p:nvSpPr>
        <p:spPr>
          <a:xfrm>
            <a:off x="389940" y="759967"/>
            <a:ext cx="1072515" cy="223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300" b="1" spc="-5" dirty="0">
                <a:latin typeface="Arial"/>
                <a:cs typeface="Arial"/>
              </a:rPr>
              <a:t>Pasal</a:t>
            </a:r>
            <a:r>
              <a:rPr sz="1300" b="1" spc="-10" dirty="0">
                <a:latin typeface="Arial"/>
                <a:cs typeface="Arial"/>
              </a:rPr>
              <a:t> </a:t>
            </a:r>
            <a:r>
              <a:rPr sz="1300" b="1" spc="-5" dirty="0">
                <a:latin typeface="Arial"/>
                <a:cs typeface="Arial"/>
              </a:rPr>
              <a:t>10</a:t>
            </a:r>
            <a:r>
              <a:rPr sz="1300" b="1" spc="-10" dirty="0">
                <a:latin typeface="Arial"/>
                <a:cs typeface="Arial"/>
              </a:rPr>
              <a:t> </a:t>
            </a:r>
            <a:r>
              <a:rPr sz="1300" b="1" spc="-5" dirty="0">
                <a:latin typeface="Arial"/>
                <a:cs typeface="Arial"/>
              </a:rPr>
              <a:t>-</a:t>
            </a:r>
            <a:r>
              <a:rPr sz="1300" b="1" spc="-25" dirty="0">
                <a:latin typeface="Arial"/>
                <a:cs typeface="Arial"/>
              </a:rPr>
              <a:t> </a:t>
            </a:r>
            <a:r>
              <a:rPr sz="1300" b="1" spc="-10" dirty="0">
                <a:latin typeface="Arial"/>
                <a:cs typeface="Arial"/>
              </a:rPr>
              <a:t>11:</a:t>
            </a:r>
            <a:endParaRPr sz="13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94020" y="4797551"/>
            <a:ext cx="414527" cy="29260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47701" rIns="0" bIns="0" rtlCol="0">
            <a:spAutoFit/>
          </a:bodyPr>
          <a:lstStyle/>
          <a:p>
            <a:pPr marL="107950" marR="5080">
              <a:lnSpc>
                <a:spcPts val="1939"/>
              </a:lnSpc>
              <a:spcBef>
                <a:spcPts val="345"/>
              </a:spcBef>
            </a:pPr>
            <a:r>
              <a:rPr dirty="0"/>
              <a:t>Selain</a:t>
            </a:r>
            <a:r>
              <a:rPr spc="-10" dirty="0"/>
              <a:t> </a:t>
            </a:r>
            <a:r>
              <a:rPr dirty="0"/>
              <a:t>mengatur tindakan </a:t>
            </a:r>
            <a:r>
              <a:rPr spc="-5" dirty="0"/>
              <a:t>kekerasan,</a:t>
            </a:r>
            <a:r>
              <a:rPr spc="20" dirty="0"/>
              <a:t> </a:t>
            </a:r>
            <a:r>
              <a:rPr spc="-5" dirty="0"/>
              <a:t>Permendikbudristek</a:t>
            </a:r>
            <a:r>
              <a:rPr spc="5" dirty="0"/>
              <a:t> </a:t>
            </a:r>
            <a:r>
              <a:rPr dirty="0"/>
              <a:t>PPKSP juga </a:t>
            </a:r>
            <a:r>
              <a:rPr spc="5" dirty="0"/>
              <a:t> </a:t>
            </a:r>
            <a:r>
              <a:rPr spc="-5" dirty="0"/>
              <a:t>memastikan</a:t>
            </a:r>
            <a:r>
              <a:rPr spc="20" dirty="0"/>
              <a:t> </a:t>
            </a:r>
            <a:r>
              <a:rPr dirty="0"/>
              <a:t>tidak</a:t>
            </a:r>
            <a:r>
              <a:rPr spc="-5" dirty="0"/>
              <a:t> adanya</a:t>
            </a:r>
            <a:r>
              <a:rPr spc="10" dirty="0"/>
              <a:t> </a:t>
            </a:r>
            <a:r>
              <a:rPr spc="-5" dirty="0"/>
              <a:t>kebijakan</a:t>
            </a:r>
            <a:r>
              <a:rPr spc="5" dirty="0"/>
              <a:t> </a:t>
            </a:r>
            <a:r>
              <a:rPr spc="-5" dirty="0"/>
              <a:t>yang</a:t>
            </a:r>
            <a:r>
              <a:rPr spc="25" dirty="0"/>
              <a:t> </a:t>
            </a:r>
            <a:r>
              <a:rPr dirty="0"/>
              <a:t>berpotensi</a:t>
            </a:r>
            <a:r>
              <a:rPr spc="-5" dirty="0"/>
              <a:t> menimbulkan</a:t>
            </a:r>
            <a:r>
              <a:rPr spc="10" dirty="0"/>
              <a:t> </a:t>
            </a:r>
            <a:r>
              <a:rPr spc="-5" dirty="0"/>
              <a:t>kekerasan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087879" y="1918716"/>
            <a:ext cx="2825750" cy="1300480"/>
          </a:xfrm>
          <a:prstGeom prst="rect">
            <a:avLst/>
          </a:prstGeom>
          <a:solidFill>
            <a:srgbClr val="001F5F"/>
          </a:solidFill>
        </p:spPr>
        <p:txBody>
          <a:bodyPr vert="horz" wrap="square" lIns="0" tIns="6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"/>
              </a:spcBef>
            </a:pPr>
            <a:endParaRPr sz="1700">
              <a:latin typeface="Times New Roman"/>
              <a:cs typeface="Times New Roman"/>
            </a:endParaRPr>
          </a:p>
          <a:p>
            <a:pPr marL="90805" marR="422275">
              <a:lnSpc>
                <a:spcPct val="100000"/>
              </a:lnSpc>
              <a:spcBef>
                <a:spcPts val="5"/>
              </a:spcBef>
            </a:pPr>
            <a:r>
              <a:rPr sz="1300" spc="-10" dirty="0">
                <a:solidFill>
                  <a:srgbClr val="FFFFFF"/>
                </a:solidFill>
                <a:latin typeface="Arial MT"/>
                <a:cs typeface="Arial MT"/>
              </a:rPr>
              <a:t>Kebijakan</a:t>
            </a:r>
            <a:r>
              <a:rPr sz="13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Arial MT"/>
                <a:cs typeface="Arial MT"/>
              </a:rPr>
              <a:t>dari</a:t>
            </a:r>
            <a:r>
              <a:rPr sz="13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Arial MT"/>
                <a:cs typeface="Arial MT"/>
              </a:rPr>
              <a:t>pendidik,</a:t>
            </a:r>
            <a:r>
              <a:rPr sz="13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Arial MT"/>
                <a:cs typeface="Arial MT"/>
              </a:rPr>
              <a:t>tenaga </a:t>
            </a:r>
            <a:r>
              <a:rPr sz="1300" spc="-34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300" spc="-5" dirty="0">
                <a:solidFill>
                  <a:srgbClr val="FFFFFF"/>
                </a:solidFill>
                <a:latin typeface="Arial MT"/>
                <a:cs typeface="Arial MT"/>
              </a:rPr>
              <a:t>kependidikan,</a:t>
            </a:r>
            <a:r>
              <a:rPr sz="1300" spc="3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300" spc="-5" dirty="0">
                <a:solidFill>
                  <a:srgbClr val="FFFFFF"/>
                </a:solidFill>
                <a:latin typeface="Arial MT"/>
                <a:cs typeface="Arial MT"/>
              </a:rPr>
              <a:t>komite</a:t>
            </a:r>
            <a:r>
              <a:rPr sz="13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300" spc="-5" dirty="0">
                <a:solidFill>
                  <a:srgbClr val="FFFFFF"/>
                </a:solidFill>
                <a:latin typeface="Arial MT"/>
                <a:cs typeface="Arial MT"/>
              </a:rPr>
              <a:t>sekolah, </a:t>
            </a:r>
            <a:r>
              <a:rPr sz="13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300" spc="-5" dirty="0">
                <a:solidFill>
                  <a:srgbClr val="FFFFFF"/>
                </a:solidFill>
                <a:latin typeface="Arial MT"/>
                <a:cs typeface="Arial MT"/>
              </a:rPr>
              <a:t>kepala</a:t>
            </a:r>
            <a:r>
              <a:rPr sz="1300" spc="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300" spc="-5" dirty="0">
                <a:solidFill>
                  <a:srgbClr val="FFFFFF"/>
                </a:solidFill>
                <a:latin typeface="Arial MT"/>
                <a:cs typeface="Arial MT"/>
              </a:rPr>
              <a:t>satuan</a:t>
            </a:r>
            <a:r>
              <a:rPr sz="13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300" spc="-5" dirty="0">
                <a:solidFill>
                  <a:srgbClr val="FFFFFF"/>
                </a:solidFill>
                <a:latin typeface="Arial MT"/>
                <a:cs typeface="Arial MT"/>
              </a:rPr>
              <a:t>pendidikan</a:t>
            </a:r>
            <a:r>
              <a:rPr sz="1300" spc="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300" spc="-5" dirty="0">
                <a:solidFill>
                  <a:srgbClr val="FFFFFF"/>
                </a:solidFill>
                <a:latin typeface="Arial MT"/>
                <a:cs typeface="Arial MT"/>
              </a:rPr>
              <a:t>dan </a:t>
            </a:r>
            <a:r>
              <a:rPr sz="13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300" spc="-5" dirty="0">
                <a:solidFill>
                  <a:srgbClr val="FFFFFF"/>
                </a:solidFill>
                <a:latin typeface="Arial MT"/>
                <a:cs typeface="Arial MT"/>
              </a:rPr>
              <a:t>kepala</a:t>
            </a:r>
            <a:r>
              <a:rPr sz="13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300" spc="-5" dirty="0">
                <a:solidFill>
                  <a:srgbClr val="FFFFFF"/>
                </a:solidFill>
                <a:latin typeface="Arial MT"/>
                <a:cs typeface="Arial MT"/>
              </a:rPr>
              <a:t>dinas</a:t>
            </a:r>
            <a:r>
              <a:rPr sz="13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300" spc="-5" dirty="0">
                <a:solidFill>
                  <a:srgbClr val="FFFFFF"/>
                </a:solidFill>
                <a:latin typeface="Arial MT"/>
                <a:cs typeface="Arial MT"/>
              </a:rPr>
              <a:t>pendidikan</a:t>
            </a:r>
            <a:endParaRPr sz="130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43840" y="1940051"/>
            <a:ext cx="1716405" cy="1300480"/>
          </a:xfrm>
          <a:prstGeom prst="rect">
            <a:avLst/>
          </a:prstGeom>
          <a:solidFill>
            <a:srgbClr val="D7D7D7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00">
              <a:latin typeface="Times New Roman"/>
              <a:cs typeface="Times New Roman"/>
            </a:endParaRPr>
          </a:p>
          <a:p>
            <a:pPr marL="158750" marR="340995">
              <a:lnSpc>
                <a:spcPts val="1400"/>
              </a:lnSpc>
            </a:pPr>
            <a:r>
              <a:rPr sz="1300" b="1" spc="-5" dirty="0">
                <a:latin typeface="Arial"/>
                <a:cs typeface="Arial"/>
              </a:rPr>
              <a:t>Kebijakan</a:t>
            </a:r>
            <a:r>
              <a:rPr sz="1300" b="1" spc="-20" dirty="0">
                <a:latin typeface="Arial"/>
                <a:cs typeface="Arial"/>
              </a:rPr>
              <a:t> </a:t>
            </a:r>
            <a:r>
              <a:rPr sz="1300" b="1" spc="-15" dirty="0">
                <a:latin typeface="Arial"/>
                <a:cs typeface="Arial"/>
              </a:rPr>
              <a:t>yang </a:t>
            </a:r>
            <a:r>
              <a:rPr sz="1300" b="1" spc="-350" dirty="0">
                <a:latin typeface="Arial"/>
                <a:cs typeface="Arial"/>
              </a:rPr>
              <a:t> </a:t>
            </a:r>
            <a:r>
              <a:rPr sz="1300" b="1" spc="-5" dirty="0">
                <a:latin typeface="Arial"/>
                <a:cs typeface="Arial"/>
              </a:rPr>
              <a:t>mengandung </a:t>
            </a:r>
            <a:r>
              <a:rPr sz="1300" b="1" dirty="0">
                <a:latin typeface="Arial"/>
                <a:cs typeface="Arial"/>
              </a:rPr>
              <a:t> </a:t>
            </a:r>
            <a:r>
              <a:rPr sz="1300" b="1" spc="-10" dirty="0">
                <a:latin typeface="Arial"/>
                <a:cs typeface="Arial"/>
              </a:rPr>
              <a:t>kekerasan</a:t>
            </a:r>
            <a:endParaRPr sz="13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17335" y="1876044"/>
            <a:ext cx="2827020" cy="341630"/>
          </a:xfrm>
          <a:prstGeom prst="rect">
            <a:avLst/>
          </a:prstGeom>
          <a:solidFill>
            <a:srgbClr val="001F5F"/>
          </a:solidFill>
        </p:spPr>
        <p:txBody>
          <a:bodyPr vert="horz" wrap="square" lIns="0" tIns="67310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530"/>
              </a:spcBef>
            </a:pPr>
            <a:r>
              <a:rPr sz="1300" spc="-5" dirty="0">
                <a:solidFill>
                  <a:srgbClr val="FFFFFF"/>
                </a:solidFill>
                <a:latin typeface="Arial MT"/>
                <a:cs typeface="Arial MT"/>
              </a:rPr>
              <a:t>surat</a:t>
            </a:r>
            <a:r>
              <a:rPr sz="1300" spc="-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300" spc="-5" dirty="0">
                <a:solidFill>
                  <a:srgbClr val="FFFFFF"/>
                </a:solidFill>
                <a:latin typeface="Arial MT"/>
                <a:cs typeface="Arial MT"/>
              </a:rPr>
              <a:t>edaran</a:t>
            </a:r>
            <a:endParaRPr sz="130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17335" y="2310383"/>
            <a:ext cx="2827020" cy="341630"/>
          </a:xfrm>
          <a:prstGeom prst="rect">
            <a:avLst/>
          </a:prstGeom>
          <a:solidFill>
            <a:srgbClr val="001F5F"/>
          </a:solidFill>
        </p:spPr>
        <p:txBody>
          <a:bodyPr vert="horz" wrap="square" lIns="0" tIns="66675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525"/>
              </a:spcBef>
            </a:pPr>
            <a:r>
              <a:rPr sz="1300" spc="-5" dirty="0">
                <a:solidFill>
                  <a:srgbClr val="FFFFFF"/>
                </a:solidFill>
                <a:latin typeface="Arial MT"/>
                <a:cs typeface="Arial MT"/>
              </a:rPr>
              <a:t>nota</a:t>
            </a:r>
            <a:r>
              <a:rPr sz="1300" spc="-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300" spc="-5" dirty="0">
                <a:solidFill>
                  <a:srgbClr val="FFFFFF"/>
                </a:solidFill>
                <a:latin typeface="Arial MT"/>
                <a:cs typeface="Arial MT"/>
              </a:rPr>
              <a:t>dinas</a:t>
            </a:r>
            <a:endParaRPr sz="130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117335" y="2761488"/>
            <a:ext cx="2827020" cy="341630"/>
          </a:xfrm>
          <a:prstGeom prst="rect">
            <a:avLst/>
          </a:prstGeom>
          <a:solidFill>
            <a:srgbClr val="001F5F"/>
          </a:solidFill>
        </p:spPr>
        <p:txBody>
          <a:bodyPr vert="horz" wrap="square" lIns="0" tIns="67310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530"/>
              </a:spcBef>
            </a:pPr>
            <a:r>
              <a:rPr sz="1300" spc="-5" dirty="0">
                <a:solidFill>
                  <a:srgbClr val="FFFFFF"/>
                </a:solidFill>
                <a:latin typeface="Arial MT"/>
                <a:cs typeface="Arial MT"/>
              </a:rPr>
              <a:t>imbauan</a:t>
            </a:r>
            <a:endParaRPr sz="1300">
              <a:latin typeface="Arial MT"/>
              <a:cs typeface="Arial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117335" y="3176016"/>
            <a:ext cx="2827020" cy="341630"/>
          </a:xfrm>
          <a:prstGeom prst="rect">
            <a:avLst/>
          </a:prstGeom>
          <a:solidFill>
            <a:srgbClr val="001F5F"/>
          </a:solidFill>
        </p:spPr>
        <p:txBody>
          <a:bodyPr vert="horz" wrap="square" lIns="0" tIns="67945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535"/>
              </a:spcBef>
            </a:pPr>
            <a:r>
              <a:rPr sz="1300" spc="-5" dirty="0">
                <a:solidFill>
                  <a:srgbClr val="FFFFFF"/>
                </a:solidFill>
                <a:latin typeface="Arial MT"/>
                <a:cs typeface="Arial MT"/>
              </a:rPr>
              <a:t>instruksi</a:t>
            </a:r>
            <a:endParaRPr sz="1300">
              <a:latin typeface="Arial MT"/>
              <a:cs typeface="Arial M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117335" y="1443227"/>
            <a:ext cx="2827020" cy="341630"/>
          </a:xfrm>
          <a:prstGeom prst="rect">
            <a:avLst/>
          </a:prstGeom>
          <a:solidFill>
            <a:srgbClr val="001F5F"/>
          </a:solidFill>
        </p:spPr>
        <p:txBody>
          <a:bodyPr vert="horz" wrap="square" lIns="0" tIns="66675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525"/>
              </a:spcBef>
            </a:pPr>
            <a:r>
              <a:rPr sz="1300" spc="-5" dirty="0">
                <a:solidFill>
                  <a:srgbClr val="FFFFFF"/>
                </a:solidFill>
                <a:latin typeface="Arial MT"/>
                <a:cs typeface="Arial MT"/>
              </a:rPr>
              <a:t>surat</a:t>
            </a:r>
            <a:r>
              <a:rPr sz="1300" spc="-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300" spc="-5" dirty="0">
                <a:solidFill>
                  <a:srgbClr val="FFFFFF"/>
                </a:solidFill>
                <a:latin typeface="Arial MT"/>
                <a:cs typeface="Arial MT"/>
              </a:rPr>
              <a:t>keputusan</a:t>
            </a:r>
            <a:endParaRPr sz="1300">
              <a:latin typeface="Arial MT"/>
              <a:cs typeface="Arial MT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4988052" y="2101595"/>
            <a:ext cx="1054735" cy="940435"/>
          </a:xfrm>
          <a:custGeom>
            <a:avLst/>
            <a:gdLst/>
            <a:ahLst/>
            <a:cxnLst/>
            <a:rect l="l" t="t" r="r" b="b"/>
            <a:pathLst>
              <a:path w="1054735" h="940435">
                <a:moveTo>
                  <a:pt x="578231" y="0"/>
                </a:moveTo>
                <a:lnTo>
                  <a:pt x="578231" y="235077"/>
                </a:lnTo>
                <a:lnTo>
                  <a:pt x="0" y="235077"/>
                </a:lnTo>
                <a:lnTo>
                  <a:pt x="0" y="705231"/>
                </a:lnTo>
                <a:lnTo>
                  <a:pt x="578231" y="705231"/>
                </a:lnTo>
                <a:lnTo>
                  <a:pt x="578231" y="940308"/>
                </a:lnTo>
                <a:lnTo>
                  <a:pt x="1054608" y="470154"/>
                </a:lnTo>
                <a:lnTo>
                  <a:pt x="578231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5068315" y="2387600"/>
            <a:ext cx="446405" cy="361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100" spc="-5" dirty="0">
                <a:solidFill>
                  <a:srgbClr val="FFFFFF"/>
                </a:solidFill>
                <a:latin typeface="Arial MT"/>
                <a:cs typeface="Arial MT"/>
              </a:rPr>
              <a:t>dalam </a:t>
            </a:r>
            <a:r>
              <a:rPr sz="1100" spc="-29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FFFFFF"/>
                </a:solidFill>
                <a:latin typeface="Arial MT"/>
                <a:cs typeface="Arial MT"/>
              </a:rPr>
              <a:t>b</a:t>
            </a:r>
            <a:r>
              <a:rPr sz="1100" spc="-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100" dirty="0">
                <a:solidFill>
                  <a:srgbClr val="FFFFFF"/>
                </a:solidFill>
                <a:latin typeface="Arial MT"/>
                <a:cs typeface="Arial MT"/>
              </a:rPr>
              <a:t>ntuk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970270" y="4880782"/>
            <a:ext cx="2730500" cy="139700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Kementerian 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Pendidikan,</a:t>
            </a:r>
            <a:r>
              <a:rPr sz="8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Kebudayaan,</a:t>
            </a:r>
            <a:r>
              <a:rPr sz="800" spc="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Riset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 dan</a:t>
            </a:r>
            <a:r>
              <a:rPr sz="8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Teknologi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/>
              <a:t>14</a:t>
            </a:fld>
            <a:endParaRPr dirty="0"/>
          </a:p>
        </p:txBody>
      </p:sp>
      <p:sp>
        <p:nvSpPr>
          <p:cNvPr id="13" name="object 13"/>
          <p:cNvSpPr txBox="1"/>
          <p:nvPr/>
        </p:nvSpPr>
        <p:spPr>
          <a:xfrm>
            <a:off x="6117335" y="3592067"/>
            <a:ext cx="2827020" cy="341630"/>
          </a:xfrm>
          <a:prstGeom prst="rect">
            <a:avLst/>
          </a:prstGeom>
          <a:solidFill>
            <a:srgbClr val="001F5F"/>
          </a:solidFill>
        </p:spPr>
        <p:txBody>
          <a:bodyPr vert="horz" wrap="square" lIns="0" tIns="66675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525"/>
              </a:spcBef>
            </a:pPr>
            <a:r>
              <a:rPr sz="1300" spc="-5" dirty="0">
                <a:solidFill>
                  <a:srgbClr val="FFFFFF"/>
                </a:solidFill>
                <a:latin typeface="Arial MT"/>
                <a:cs typeface="Arial MT"/>
              </a:rPr>
              <a:t>pedoman,</a:t>
            </a:r>
            <a:r>
              <a:rPr sz="1300" spc="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300" spc="-5" dirty="0">
                <a:solidFill>
                  <a:srgbClr val="FFFFFF"/>
                </a:solidFill>
                <a:latin typeface="Arial MT"/>
                <a:cs typeface="Arial MT"/>
              </a:rPr>
              <a:t>dan lain-lain</a:t>
            </a:r>
            <a:endParaRPr sz="1300">
              <a:latin typeface="Arial MT"/>
              <a:cs typeface="Arial MT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89940" y="706881"/>
            <a:ext cx="741680" cy="223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300" b="1" spc="-5" dirty="0">
                <a:latin typeface="Arial"/>
                <a:cs typeface="Arial"/>
              </a:rPr>
              <a:t>Pasal</a:t>
            </a:r>
            <a:r>
              <a:rPr sz="1300" b="1" spc="-50" dirty="0">
                <a:latin typeface="Arial"/>
                <a:cs typeface="Arial"/>
              </a:rPr>
              <a:t> </a:t>
            </a:r>
            <a:r>
              <a:rPr sz="1300" b="1" spc="-5" dirty="0">
                <a:latin typeface="Arial"/>
                <a:cs typeface="Arial"/>
              </a:rPr>
              <a:t>13:</a:t>
            </a:r>
            <a:endParaRPr sz="13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970270" y="4871110"/>
            <a:ext cx="2730500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Kementerian 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Pendidikan,</a:t>
            </a:r>
            <a:r>
              <a:rPr sz="8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Kebudayaan,</a:t>
            </a:r>
            <a:r>
              <a:rPr sz="800" spc="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Riset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 dan</a:t>
            </a:r>
            <a:r>
              <a:rPr sz="8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Teknologi</a:t>
            </a:r>
            <a:endParaRPr sz="800">
              <a:latin typeface="Arial MT"/>
              <a:cs typeface="Arial M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94020" y="4797552"/>
            <a:ext cx="414527" cy="29260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304901" y="4862880"/>
            <a:ext cx="133731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" dirty="0">
                <a:solidFill>
                  <a:srgbClr val="FFFFFF"/>
                </a:solidFill>
                <a:latin typeface="Arial MT"/>
                <a:cs typeface="Arial MT"/>
              </a:rPr>
              <a:t>#MerdekaBeragamSetara</a:t>
            </a:r>
            <a:endParaRPr sz="90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939021" y="4878120"/>
            <a:ext cx="138430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18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20497" y="0"/>
            <a:ext cx="8265795" cy="1091565"/>
          </a:xfrm>
          <a:prstGeom prst="rect">
            <a:avLst/>
          </a:prstGeom>
        </p:spPr>
        <p:txBody>
          <a:bodyPr vert="horz" wrap="square" lIns="0" tIns="45085" rIns="0" bIns="0" rtlCol="0">
            <a:spAutoFit/>
          </a:bodyPr>
          <a:lstStyle/>
          <a:p>
            <a:pPr marL="12700" marR="5080">
              <a:lnSpc>
                <a:spcPts val="2050"/>
              </a:lnSpc>
              <a:spcBef>
                <a:spcPts val="355"/>
              </a:spcBef>
            </a:pPr>
            <a:r>
              <a:rPr sz="1900" spc="-5" dirty="0">
                <a:solidFill>
                  <a:srgbClr val="001F5F"/>
                </a:solidFill>
              </a:rPr>
              <a:t>Satuan</a:t>
            </a:r>
            <a:r>
              <a:rPr sz="1900" spc="20" dirty="0">
                <a:solidFill>
                  <a:srgbClr val="001F5F"/>
                </a:solidFill>
              </a:rPr>
              <a:t> </a:t>
            </a:r>
            <a:r>
              <a:rPr sz="1900" spc="-5" dirty="0">
                <a:solidFill>
                  <a:srgbClr val="001F5F"/>
                </a:solidFill>
              </a:rPr>
              <a:t>pendidikan</a:t>
            </a:r>
            <a:r>
              <a:rPr sz="1900" spc="15" dirty="0">
                <a:solidFill>
                  <a:srgbClr val="001F5F"/>
                </a:solidFill>
              </a:rPr>
              <a:t> </a:t>
            </a:r>
            <a:r>
              <a:rPr sz="1900" spc="-5" dirty="0">
                <a:solidFill>
                  <a:srgbClr val="001F5F"/>
                </a:solidFill>
              </a:rPr>
              <a:t>dan</a:t>
            </a:r>
            <a:r>
              <a:rPr sz="1900" spc="5" dirty="0">
                <a:solidFill>
                  <a:srgbClr val="001F5F"/>
                </a:solidFill>
              </a:rPr>
              <a:t> </a:t>
            </a:r>
            <a:r>
              <a:rPr sz="1900" spc="-5" dirty="0">
                <a:solidFill>
                  <a:srgbClr val="001F5F"/>
                </a:solidFill>
              </a:rPr>
              <a:t>pemerintah</a:t>
            </a:r>
            <a:r>
              <a:rPr sz="1900" spc="35" dirty="0">
                <a:solidFill>
                  <a:srgbClr val="001F5F"/>
                </a:solidFill>
              </a:rPr>
              <a:t> </a:t>
            </a:r>
            <a:r>
              <a:rPr sz="1900" spc="-5" dirty="0">
                <a:solidFill>
                  <a:srgbClr val="001F5F"/>
                </a:solidFill>
              </a:rPr>
              <a:t>daerah</a:t>
            </a:r>
            <a:r>
              <a:rPr sz="1900" spc="35" dirty="0">
                <a:solidFill>
                  <a:srgbClr val="001F5F"/>
                </a:solidFill>
              </a:rPr>
              <a:t> </a:t>
            </a:r>
            <a:r>
              <a:rPr sz="1900" spc="-5" dirty="0">
                <a:solidFill>
                  <a:srgbClr val="001F5F"/>
                </a:solidFill>
              </a:rPr>
              <a:t>membentuk</a:t>
            </a:r>
            <a:r>
              <a:rPr sz="1900" spc="30" dirty="0">
                <a:solidFill>
                  <a:srgbClr val="001F5F"/>
                </a:solidFill>
              </a:rPr>
              <a:t> </a:t>
            </a:r>
            <a:r>
              <a:rPr sz="1900" spc="-5" dirty="0">
                <a:solidFill>
                  <a:srgbClr val="001F5F"/>
                </a:solidFill>
              </a:rPr>
              <a:t>kelompok</a:t>
            </a:r>
            <a:r>
              <a:rPr sz="1900" spc="35" dirty="0">
                <a:solidFill>
                  <a:srgbClr val="001F5F"/>
                </a:solidFill>
              </a:rPr>
              <a:t> </a:t>
            </a:r>
            <a:r>
              <a:rPr sz="1900" spc="-5" dirty="0">
                <a:solidFill>
                  <a:srgbClr val="001F5F"/>
                </a:solidFill>
              </a:rPr>
              <a:t>kerja </a:t>
            </a:r>
            <a:r>
              <a:rPr sz="1900" dirty="0">
                <a:solidFill>
                  <a:srgbClr val="001F5F"/>
                </a:solidFill>
              </a:rPr>
              <a:t> </a:t>
            </a:r>
            <a:r>
              <a:rPr sz="1900" spc="-5" dirty="0">
                <a:solidFill>
                  <a:srgbClr val="001F5F"/>
                </a:solidFill>
              </a:rPr>
              <a:t>pencegahan</a:t>
            </a:r>
            <a:r>
              <a:rPr sz="1900" spc="35" dirty="0">
                <a:solidFill>
                  <a:srgbClr val="001F5F"/>
                </a:solidFill>
              </a:rPr>
              <a:t> </a:t>
            </a:r>
            <a:r>
              <a:rPr sz="1900" spc="-5" dirty="0">
                <a:solidFill>
                  <a:srgbClr val="001F5F"/>
                </a:solidFill>
              </a:rPr>
              <a:t>dan</a:t>
            </a:r>
            <a:r>
              <a:rPr sz="1900" spc="5" dirty="0">
                <a:solidFill>
                  <a:srgbClr val="001F5F"/>
                </a:solidFill>
              </a:rPr>
              <a:t> </a:t>
            </a:r>
            <a:r>
              <a:rPr sz="1900" spc="-5" dirty="0">
                <a:solidFill>
                  <a:srgbClr val="001F5F"/>
                </a:solidFill>
              </a:rPr>
              <a:t>penanganan</a:t>
            </a:r>
            <a:r>
              <a:rPr sz="1900" spc="25" dirty="0">
                <a:solidFill>
                  <a:srgbClr val="001F5F"/>
                </a:solidFill>
              </a:rPr>
              <a:t> </a:t>
            </a:r>
            <a:r>
              <a:rPr sz="1900" spc="-5" dirty="0">
                <a:solidFill>
                  <a:srgbClr val="001F5F"/>
                </a:solidFill>
              </a:rPr>
              <a:t>kekerasan</a:t>
            </a:r>
            <a:r>
              <a:rPr sz="1900" spc="60" dirty="0">
                <a:solidFill>
                  <a:srgbClr val="001F5F"/>
                </a:solidFill>
              </a:rPr>
              <a:t> </a:t>
            </a:r>
            <a:r>
              <a:rPr sz="1900" spc="-5" dirty="0">
                <a:solidFill>
                  <a:srgbClr val="001F5F"/>
                </a:solidFill>
              </a:rPr>
              <a:t>dalam</a:t>
            </a:r>
            <a:r>
              <a:rPr sz="1900" spc="5" dirty="0">
                <a:solidFill>
                  <a:srgbClr val="001F5F"/>
                </a:solidFill>
              </a:rPr>
              <a:t> waktu</a:t>
            </a:r>
            <a:r>
              <a:rPr sz="1900" spc="-10" dirty="0">
                <a:solidFill>
                  <a:srgbClr val="001F5F"/>
                </a:solidFill>
              </a:rPr>
              <a:t> </a:t>
            </a:r>
            <a:r>
              <a:rPr sz="1900" spc="-5" dirty="0">
                <a:solidFill>
                  <a:srgbClr val="001F5F"/>
                </a:solidFill>
              </a:rPr>
              <a:t>6</a:t>
            </a:r>
            <a:r>
              <a:rPr sz="1900" spc="50" dirty="0">
                <a:solidFill>
                  <a:srgbClr val="001F5F"/>
                </a:solidFill>
              </a:rPr>
              <a:t> </a:t>
            </a:r>
            <a:r>
              <a:rPr sz="1900" spc="-5" dirty="0">
                <a:solidFill>
                  <a:srgbClr val="001F5F"/>
                </a:solidFill>
              </a:rPr>
              <a:t>-</a:t>
            </a:r>
            <a:r>
              <a:rPr sz="1900" spc="10" dirty="0">
                <a:solidFill>
                  <a:srgbClr val="001F5F"/>
                </a:solidFill>
              </a:rPr>
              <a:t> </a:t>
            </a:r>
            <a:r>
              <a:rPr sz="1900" spc="-5" dirty="0">
                <a:solidFill>
                  <a:srgbClr val="001F5F"/>
                </a:solidFill>
              </a:rPr>
              <a:t>12</a:t>
            </a:r>
            <a:r>
              <a:rPr sz="1900" spc="25" dirty="0">
                <a:solidFill>
                  <a:srgbClr val="001F5F"/>
                </a:solidFill>
              </a:rPr>
              <a:t> </a:t>
            </a:r>
            <a:r>
              <a:rPr sz="1900" dirty="0">
                <a:solidFill>
                  <a:srgbClr val="001F5F"/>
                </a:solidFill>
              </a:rPr>
              <a:t>bulan</a:t>
            </a:r>
            <a:r>
              <a:rPr sz="1900" spc="5" dirty="0">
                <a:solidFill>
                  <a:srgbClr val="001F5F"/>
                </a:solidFill>
              </a:rPr>
              <a:t> </a:t>
            </a:r>
            <a:r>
              <a:rPr sz="1900" spc="-5" dirty="0">
                <a:solidFill>
                  <a:srgbClr val="001F5F"/>
                </a:solidFill>
              </a:rPr>
              <a:t>sejak </a:t>
            </a:r>
            <a:r>
              <a:rPr sz="1900" spc="-515" dirty="0">
                <a:solidFill>
                  <a:srgbClr val="001F5F"/>
                </a:solidFill>
              </a:rPr>
              <a:t> </a:t>
            </a:r>
            <a:r>
              <a:rPr sz="1900" spc="-5" dirty="0">
                <a:solidFill>
                  <a:srgbClr val="001F5F"/>
                </a:solidFill>
              </a:rPr>
              <a:t>peraturan</a:t>
            </a:r>
            <a:r>
              <a:rPr sz="1900" spc="20" dirty="0">
                <a:solidFill>
                  <a:srgbClr val="001F5F"/>
                </a:solidFill>
              </a:rPr>
              <a:t> </a:t>
            </a:r>
            <a:r>
              <a:rPr sz="1900" spc="-5" dirty="0">
                <a:solidFill>
                  <a:srgbClr val="001F5F"/>
                </a:solidFill>
              </a:rPr>
              <a:t>ini</a:t>
            </a:r>
            <a:r>
              <a:rPr sz="1900" spc="-10" dirty="0">
                <a:solidFill>
                  <a:srgbClr val="001F5F"/>
                </a:solidFill>
              </a:rPr>
              <a:t> </a:t>
            </a:r>
            <a:r>
              <a:rPr sz="1900" spc="-5" dirty="0">
                <a:solidFill>
                  <a:srgbClr val="001F5F"/>
                </a:solidFill>
              </a:rPr>
              <a:t>disahkan</a:t>
            </a:r>
            <a:endParaRPr sz="1900"/>
          </a:p>
          <a:p>
            <a:pPr marL="189230">
              <a:lnSpc>
                <a:spcPct val="100000"/>
              </a:lnSpc>
              <a:spcBef>
                <a:spcPts val="425"/>
              </a:spcBef>
            </a:pPr>
            <a:r>
              <a:rPr sz="1300" spc="-5" dirty="0">
                <a:solidFill>
                  <a:srgbClr val="000000"/>
                </a:solidFill>
              </a:rPr>
              <a:t>Pasal</a:t>
            </a:r>
            <a:r>
              <a:rPr sz="1300" spc="5" dirty="0">
                <a:solidFill>
                  <a:srgbClr val="000000"/>
                </a:solidFill>
              </a:rPr>
              <a:t> </a:t>
            </a:r>
            <a:r>
              <a:rPr sz="1300" spc="-5" dirty="0">
                <a:solidFill>
                  <a:srgbClr val="000000"/>
                </a:solidFill>
              </a:rPr>
              <a:t>24</a:t>
            </a:r>
            <a:r>
              <a:rPr sz="1300" spc="5" dirty="0">
                <a:solidFill>
                  <a:srgbClr val="000000"/>
                </a:solidFill>
              </a:rPr>
              <a:t> </a:t>
            </a:r>
            <a:r>
              <a:rPr sz="1300" spc="-5" dirty="0">
                <a:solidFill>
                  <a:srgbClr val="000000"/>
                </a:solidFill>
              </a:rPr>
              <a:t>-</a:t>
            </a:r>
            <a:r>
              <a:rPr sz="1300" spc="-10" dirty="0">
                <a:solidFill>
                  <a:srgbClr val="000000"/>
                </a:solidFill>
              </a:rPr>
              <a:t> </a:t>
            </a:r>
            <a:r>
              <a:rPr sz="1300" spc="-5" dirty="0">
                <a:solidFill>
                  <a:srgbClr val="000000"/>
                </a:solidFill>
              </a:rPr>
              <a:t>35</a:t>
            </a:r>
            <a:r>
              <a:rPr sz="1300" dirty="0">
                <a:solidFill>
                  <a:srgbClr val="000000"/>
                </a:solidFill>
              </a:rPr>
              <a:t> </a:t>
            </a:r>
            <a:r>
              <a:rPr sz="1300" spc="-5" dirty="0">
                <a:solidFill>
                  <a:srgbClr val="000000"/>
                </a:solidFill>
              </a:rPr>
              <a:t>dan</a:t>
            </a:r>
            <a:r>
              <a:rPr sz="1300" spc="15" dirty="0">
                <a:solidFill>
                  <a:srgbClr val="000000"/>
                </a:solidFill>
              </a:rPr>
              <a:t> </a:t>
            </a:r>
            <a:r>
              <a:rPr sz="1300" spc="-5" dirty="0">
                <a:solidFill>
                  <a:srgbClr val="000000"/>
                </a:solidFill>
              </a:rPr>
              <a:t>Pasal</a:t>
            </a:r>
            <a:r>
              <a:rPr sz="1300" spc="10" dirty="0">
                <a:solidFill>
                  <a:srgbClr val="000000"/>
                </a:solidFill>
              </a:rPr>
              <a:t> </a:t>
            </a:r>
            <a:r>
              <a:rPr sz="1300" spc="-5" dirty="0">
                <a:solidFill>
                  <a:srgbClr val="000000"/>
                </a:solidFill>
              </a:rPr>
              <a:t>76:</a:t>
            </a:r>
            <a:endParaRPr sz="1300"/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194094" y="1089278"/>
          <a:ext cx="8746488" cy="321008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113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33985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4431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16458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4506595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541020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Pembuat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508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82550" marR="82550" indent="261620">
                        <a:lnSpc>
                          <a:spcPts val="1300"/>
                        </a:lnSpc>
                        <a:spcBef>
                          <a:spcPts val="815"/>
                        </a:spcBef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Target </a:t>
                      </a:r>
                      <a:r>
                        <a:rPr sz="1200" b="1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pemben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ukan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10350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1981835" marR="78105" indent="-1906905">
                        <a:lnSpc>
                          <a:spcPts val="1300"/>
                        </a:lnSpc>
                        <a:spcBef>
                          <a:spcPts val="815"/>
                        </a:spcBef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Keanggotaan</a:t>
                      </a:r>
                      <a:r>
                        <a:rPr sz="1200" b="1" spc="-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untuk 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pendidikan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formal</a:t>
                      </a:r>
                      <a:r>
                        <a:rPr sz="1200" b="1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termasuk</a:t>
                      </a:r>
                      <a:r>
                        <a:rPr sz="1200" b="1" spc="-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pendidikan </a:t>
                      </a:r>
                      <a:r>
                        <a:rPr sz="1200" b="1" spc="-3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khusus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10350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37006">
                <a:tc>
                  <a:txBody>
                    <a:bodyPr/>
                    <a:lstStyle/>
                    <a:p>
                      <a:pPr marL="13335">
                        <a:lnSpc>
                          <a:spcPct val="100000"/>
                        </a:lnSpc>
                        <a:spcBef>
                          <a:spcPts val="865"/>
                        </a:spcBef>
                      </a:pPr>
                      <a:r>
                        <a:rPr sz="11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109855" marB="0">
                    <a:lnL w="19050">
                      <a:solidFill>
                        <a:srgbClr val="FFFFFF"/>
                      </a:solidFill>
                      <a:prstDash val="solid"/>
                    </a:lnL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001F5F"/>
                    </a:solidFill>
                  </a:tcPr>
                </a:tc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894"/>
                        </a:spcBef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TPPK</a:t>
                      </a:r>
                      <a:r>
                        <a:rPr sz="1200" b="1" spc="-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di</a:t>
                      </a:r>
                      <a:r>
                        <a:rPr sz="1200" b="1" spc="-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PAUD*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113664" marB="0"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001F5F"/>
                    </a:solidFill>
                  </a:tcPr>
                </a:tc>
                <a:tc>
                  <a:txBody>
                    <a:bodyPr/>
                    <a:lstStyle/>
                    <a:p>
                      <a:pPr marR="47625" algn="ctr">
                        <a:lnSpc>
                          <a:spcPct val="100000"/>
                        </a:lnSpc>
                        <a:spcBef>
                          <a:spcPts val="894"/>
                        </a:spcBef>
                      </a:pPr>
                      <a:r>
                        <a:rPr sz="1200" dirty="0">
                          <a:latin typeface="Arial MT"/>
                          <a:cs typeface="Arial MT"/>
                        </a:rPr>
                        <a:t>Satuan</a:t>
                      </a:r>
                      <a:r>
                        <a:rPr sz="1200" spc="-6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spc="-5" dirty="0">
                          <a:latin typeface="Arial MT"/>
                          <a:cs typeface="Arial MT"/>
                        </a:rPr>
                        <a:t>pendidikan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T="113664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DD3EA"/>
                    </a:solidFill>
                  </a:tcPr>
                </a:tc>
                <a:tc>
                  <a:txBody>
                    <a:bodyPr/>
                    <a:lstStyle/>
                    <a:p>
                      <a:pPr marL="65405">
                        <a:lnSpc>
                          <a:spcPts val="1370"/>
                        </a:lnSpc>
                        <a:spcBef>
                          <a:spcPts val="250"/>
                        </a:spcBef>
                      </a:pPr>
                      <a:r>
                        <a:rPr sz="1200" spc="-5" dirty="0">
                          <a:latin typeface="Arial MT"/>
                          <a:cs typeface="Arial MT"/>
                        </a:rPr>
                        <a:t>1</a:t>
                      </a:r>
                      <a:r>
                        <a:rPr sz="1200" spc="-6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tahun</a:t>
                      </a:r>
                      <a:r>
                        <a:rPr sz="1200" spc="-7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(maks.</a:t>
                      </a:r>
                      <a:endParaRPr sz="1200">
                        <a:latin typeface="Arial MT"/>
                        <a:cs typeface="Arial MT"/>
                      </a:endParaRPr>
                    </a:p>
                    <a:p>
                      <a:pPr marL="78105">
                        <a:lnSpc>
                          <a:spcPts val="1370"/>
                        </a:lnSpc>
                      </a:pPr>
                      <a:r>
                        <a:rPr sz="1200" spc="-5" dirty="0">
                          <a:latin typeface="Arial MT"/>
                          <a:cs typeface="Arial MT"/>
                        </a:rPr>
                        <a:t>Agustus</a:t>
                      </a:r>
                      <a:r>
                        <a:rPr sz="1200" spc="-7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spc="-5" dirty="0">
                          <a:latin typeface="Arial MT"/>
                          <a:cs typeface="Arial MT"/>
                        </a:rPr>
                        <a:t>2024)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T="3175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DD3EA"/>
                    </a:solidFill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  <a:p>
                      <a:pPr marL="343535" indent="-190500">
                        <a:lnSpc>
                          <a:spcPct val="100000"/>
                        </a:lnSpc>
                        <a:buAutoNum type="arabicPeriod"/>
                        <a:tabLst>
                          <a:tab pos="343535" algn="l"/>
                        </a:tabLst>
                      </a:pPr>
                      <a:r>
                        <a:rPr sz="1200" spc="-5" dirty="0">
                          <a:latin typeface="Arial MT"/>
                          <a:cs typeface="Arial MT"/>
                        </a:rPr>
                        <a:t>Perwakilan</a:t>
                      </a:r>
                      <a:r>
                        <a:rPr sz="12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spc="-5" dirty="0">
                          <a:latin typeface="Arial MT"/>
                          <a:cs typeface="Arial MT"/>
                        </a:rPr>
                        <a:t>pendidik, selain</a:t>
                      </a:r>
                      <a:r>
                        <a:rPr sz="12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spc="-5" dirty="0">
                          <a:latin typeface="Arial MT"/>
                          <a:cs typeface="Arial MT"/>
                        </a:rPr>
                        <a:t>kepala</a:t>
                      </a:r>
                      <a:r>
                        <a:rPr sz="12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satuan</a:t>
                      </a:r>
                      <a:r>
                        <a:rPr sz="12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spc="-5" dirty="0">
                          <a:latin typeface="Arial MT"/>
                          <a:cs typeface="Arial MT"/>
                        </a:rPr>
                        <a:t>pendidikan</a:t>
                      </a:r>
                      <a:endParaRPr sz="1200">
                        <a:latin typeface="Arial MT"/>
                        <a:cs typeface="Arial MT"/>
                      </a:endParaRPr>
                    </a:p>
                    <a:p>
                      <a:pPr marL="343535" indent="-190500">
                        <a:lnSpc>
                          <a:spcPct val="100000"/>
                        </a:lnSpc>
                        <a:buAutoNum type="arabicPeriod"/>
                        <a:tabLst>
                          <a:tab pos="343535" algn="l"/>
                        </a:tabLst>
                      </a:pPr>
                      <a:r>
                        <a:rPr sz="1200" spc="-5" dirty="0">
                          <a:latin typeface="Arial MT"/>
                          <a:cs typeface="Arial MT"/>
                        </a:rPr>
                        <a:t>Perwakilan</a:t>
                      </a:r>
                      <a:r>
                        <a:rPr sz="12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komite</a:t>
                      </a:r>
                      <a:r>
                        <a:rPr sz="12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spc="-5" dirty="0">
                          <a:latin typeface="Arial MT"/>
                          <a:cs typeface="Arial MT"/>
                        </a:rPr>
                        <a:t>sekolah/orang</a:t>
                      </a:r>
                      <a:r>
                        <a:rPr sz="12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spc="-5" dirty="0">
                          <a:latin typeface="Arial MT"/>
                          <a:cs typeface="Arial MT"/>
                        </a:rPr>
                        <a:t>tua/wali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DD3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01599">
                <a:tc>
                  <a:txBody>
                    <a:bodyPr/>
                    <a:lstStyle/>
                    <a:p>
                      <a:pPr marL="10160">
                        <a:lnSpc>
                          <a:spcPct val="100000"/>
                        </a:lnSpc>
                        <a:spcBef>
                          <a:spcPts val="875"/>
                        </a:spcBef>
                      </a:pPr>
                      <a:r>
                        <a:rPr sz="11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</a:t>
                      </a:r>
                      <a:endParaRPr sz="11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13335">
                        <a:lnSpc>
                          <a:spcPts val="725"/>
                        </a:lnSpc>
                      </a:pPr>
                      <a:r>
                        <a:rPr sz="11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111125" marB="0">
                    <a:lnL w="19050">
                      <a:solidFill>
                        <a:srgbClr val="FFFFFF"/>
                      </a:solidFill>
                      <a:prstDash val="solid"/>
                    </a:lnL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001F5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94615">
                        <a:lnSpc>
                          <a:spcPct val="100000"/>
                        </a:lnSpc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TPPK</a:t>
                      </a:r>
                      <a:r>
                        <a:rPr sz="1200" b="1" spc="-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di</a:t>
                      </a:r>
                      <a:r>
                        <a:rPr sz="1200" b="1" spc="-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SD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6350" marB="0"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001F5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R="47625" algn="ctr">
                        <a:lnSpc>
                          <a:spcPct val="100000"/>
                        </a:lnSpc>
                      </a:pPr>
                      <a:r>
                        <a:rPr sz="1200" dirty="0">
                          <a:latin typeface="Arial MT"/>
                          <a:cs typeface="Arial MT"/>
                        </a:rPr>
                        <a:t>Satuan</a:t>
                      </a:r>
                      <a:r>
                        <a:rPr sz="1200" spc="-6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spc="-5" dirty="0">
                          <a:latin typeface="Arial MT"/>
                          <a:cs typeface="Arial MT"/>
                        </a:rPr>
                        <a:t>pendidikan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T="635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8EBF5"/>
                    </a:solidFill>
                  </a:tcPr>
                </a:tc>
                <a:tc>
                  <a:txBody>
                    <a:bodyPr/>
                    <a:lstStyle/>
                    <a:p>
                      <a:pPr marL="260985" marR="276860" algn="ctr">
                        <a:lnSpc>
                          <a:spcPts val="1300"/>
                        </a:lnSpc>
                        <a:spcBef>
                          <a:spcPts val="409"/>
                        </a:spcBef>
                      </a:pPr>
                      <a:r>
                        <a:rPr sz="1200" dirty="0">
                          <a:latin typeface="Arial MT"/>
                          <a:cs typeface="Arial MT"/>
                        </a:rPr>
                        <a:t>6</a:t>
                      </a:r>
                      <a:r>
                        <a:rPr sz="12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bula</a:t>
                      </a:r>
                      <a:r>
                        <a:rPr sz="1200" spc="5" dirty="0">
                          <a:latin typeface="Arial MT"/>
                          <a:cs typeface="Arial MT"/>
                        </a:rPr>
                        <a:t>n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**  (maks.</a:t>
                      </a:r>
                      <a:endParaRPr sz="1200">
                        <a:latin typeface="Arial MT"/>
                        <a:cs typeface="Arial MT"/>
                      </a:endParaRPr>
                    </a:p>
                    <a:p>
                      <a:pPr marR="16510" algn="ctr">
                        <a:lnSpc>
                          <a:spcPts val="1270"/>
                        </a:lnSpc>
                      </a:pPr>
                      <a:r>
                        <a:rPr sz="1200" spc="-5" dirty="0">
                          <a:latin typeface="Arial MT"/>
                          <a:cs typeface="Arial MT"/>
                        </a:rPr>
                        <a:t>Februari</a:t>
                      </a:r>
                      <a:r>
                        <a:rPr sz="12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spc="-5" dirty="0">
                          <a:latin typeface="Arial MT"/>
                          <a:cs typeface="Arial MT"/>
                        </a:rPr>
                        <a:t>2024)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T="52069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8EBF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DD3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5646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10160">
                        <a:lnSpc>
                          <a:spcPct val="100000"/>
                        </a:lnSpc>
                      </a:pPr>
                      <a:r>
                        <a:rPr sz="11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001F5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94615" marR="161290">
                        <a:lnSpc>
                          <a:spcPts val="1300"/>
                        </a:lnSpc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TPPK di 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SMP, 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SMA,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dan</a:t>
                      </a:r>
                      <a:r>
                        <a:rPr sz="1200" b="1" spc="-3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SMK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1270" marB="0"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001F5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R="47625" algn="ctr">
                        <a:lnSpc>
                          <a:spcPct val="100000"/>
                        </a:lnSpc>
                      </a:pPr>
                      <a:r>
                        <a:rPr sz="1200" dirty="0">
                          <a:latin typeface="Arial MT"/>
                          <a:cs typeface="Arial MT"/>
                        </a:rPr>
                        <a:t>Satuan</a:t>
                      </a:r>
                      <a:r>
                        <a:rPr sz="1200" spc="-6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spc="-5" dirty="0">
                          <a:latin typeface="Arial MT"/>
                          <a:cs typeface="Arial MT"/>
                        </a:rPr>
                        <a:t>pendidikan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T="444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DD3EA"/>
                    </a:solidFill>
                  </a:tcPr>
                </a:tc>
                <a:tc>
                  <a:txBody>
                    <a:bodyPr/>
                    <a:lstStyle/>
                    <a:p>
                      <a:pPr marL="281940" marR="255270" algn="ctr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sz="1200" dirty="0">
                          <a:latin typeface="Arial MT"/>
                          <a:cs typeface="Arial MT"/>
                        </a:rPr>
                        <a:t>6</a:t>
                      </a:r>
                      <a:r>
                        <a:rPr sz="12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bula</a:t>
                      </a:r>
                      <a:r>
                        <a:rPr sz="1200" spc="5" dirty="0">
                          <a:latin typeface="Arial MT"/>
                          <a:cs typeface="Arial MT"/>
                        </a:rPr>
                        <a:t>n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**  (maks.</a:t>
                      </a:r>
                      <a:endParaRPr sz="1200">
                        <a:latin typeface="Arial MT"/>
                        <a:cs typeface="Arial MT"/>
                      </a:endParaRPr>
                    </a:p>
                    <a:p>
                      <a:pPr marR="15875" algn="ctr">
                        <a:lnSpc>
                          <a:spcPct val="100000"/>
                        </a:lnSpc>
                      </a:pPr>
                      <a:r>
                        <a:rPr sz="1200" dirty="0">
                          <a:latin typeface="Arial MT"/>
                          <a:cs typeface="Arial MT"/>
                        </a:rPr>
                        <a:t>Februari</a:t>
                      </a:r>
                      <a:r>
                        <a:rPr sz="1200" spc="-6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2024)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T="5016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DD3E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DD3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964666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marL="286385">
                        <a:lnSpc>
                          <a:spcPct val="100000"/>
                        </a:lnSpc>
                      </a:pPr>
                      <a:r>
                        <a:rPr sz="12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Satuan</a:t>
                      </a:r>
                      <a:r>
                        <a:rPr sz="1200" b="1" spc="-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Tugas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001F5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114300" marR="128270">
                        <a:lnSpc>
                          <a:spcPts val="1300"/>
                        </a:lnSpc>
                        <a:spcBef>
                          <a:spcPts val="5"/>
                        </a:spcBef>
                      </a:pPr>
                      <a:r>
                        <a:rPr sz="1200" spc="-5" dirty="0">
                          <a:latin typeface="Arial MT"/>
                          <a:cs typeface="Arial MT"/>
                        </a:rPr>
                        <a:t>Pemerintah</a:t>
                      </a:r>
                      <a:r>
                        <a:rPr sz="1200" spc="-7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spc="-5" dirty="0">
                          <a:latin typeface="Arial MT"/>
                          <a:cs typeface="Arial MT"/>
                        </a:rPr>
                        <a:t>daerah </a:t>
                      </a:r>
                      <a:r>
                        <a:rPr sz="1200" spc="-3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melalui dinas </a:t>
                      </a:r>
                      <a:r>
                        <a:rPr sz="12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spc="-5" dirty="0">
                          <a:latin typeface="Arial MT"/>
                          <a:cs typeface="Arial MT"/>
                        </a:rPr>
                        <a:t>pendidikan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T="508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8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339725" marR="316865" algn="ctr">
                        <a:lnSpc>
                          <a:spcPts val="1300"/>
                        </a:lnSpc>
                      </a:pPr>
                      <a:r>
                        <a:rPr sz="1200" spc="-5" dirty="0">
                          <a:latin typeface="Arial MT"/>
                          <a:cs typeface="Arial MT"/>
                        </a:rPr>
                        <a:t>6</a:t>
                      </a:r>
                      <a:r>
                        <a:rPr sz="1200" spc="-8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spc="-5" dirty="0">
                          <a:latin typeface="Arial MT"/>
                          <a:cs typeface="Arial MT"/>
                        </a:rPr>
                        <a:t>bulan </a:t>
                      </a:r>
                      <a:r>
                        <a:rPr sz="1200" spc="-3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(maks.</a:t>
                      </a:r>
                      <a:endParaRPr sz="1200">
                        <a:latin typeface="Arial MT"/>
                        <a:cs typeface="Arial MT"/>
                      </a:endParaRPr>
                    </a:p>
                    <a:p>
                      <a:pPr marR="15875" algn="ctr">
                        <a:lnSpc>
                          <a:spcPts val="1270"/>
                        </a:lnSpc>
                      </a:pPr>
                      <a:r>
                        <a:rPr sz="1200" dirty="0">
                          <a:latin typeface="Arial MT"/>
                          <a:cs typeface="Arial MT"/>
                        </a:rPr>
                        <a:t>Februari</a:t>
                      </a:r>
                      <a:r>
                        <a:rPr sz="1200" spc="-6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2024)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8EBF5"/>
                    </a:solidFill>
                  </a:tcPr>
                </a:tc>
                <a:tc>
                  <a:txBody>
                    <a:bodyPr/>
                    <a:lstStyle/>
                    <a:p>
                      <a:pPr marL="343535" indent="-190500">
                        <a:lnSpc>
                          <a:spcPct val="100000"/>
                        </a:lnSpc>
                        <a:spcBef>
                          <a:spcPts val="890"/>
                        </a:spcBef>
                        <a:buAutoNum type="arabicPeriod"/>
                        <a:tabLst>
                          <a:tab pos="343535" algn="l"/>
                        </a:tabLst>
                      </a:pPr>
                      <a:r>
                        <a:rPr sz="1200" spc="-5" dirty="0">
                          <a:latin typeface="Arial MT"/>
                          <a:cs typeface="Arial MT"/>
                        </a:rPr>
                        <a:t>Dinas</a:t>
                      </a:r>
                      <a:r>
                        <a:rPr sz="12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bidang</a:t>
                      </a:r>
                      <a:r>
                        <a:rPr sz="1200" spc="-6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spc="-5" dirty="0">
                          <a:latin typeface="Arial MT"/>
                          <a:cs typeface="Arial MT"/>
                        </a:rPr>
                        <a:t>pendidikan</a:t>
                      </a:r>
                      <a:endParaRPr sz="1200">
                        <a:latin typeface="Arial MT"/>
                        <a:cs typeface="Arial MT"/>
                      </a:endParaRPr>
                    </a:p>
                    <a:p>
                      <a:pPr marL="343535" indent="-190500">
                        <a:lnSpc>
                          <a:spcPct val="100000"/>
                        </a:lnSpc>
                        <a:buAutoNum type="arabicPeriod"/>
                        <a:tabLst>
                          <a:tab pos="343535" algn="l"/>
                        </a:tabLst>
                      </a:pPr>
                      <a:r>
                        <a:rPr sz="1200" spc="-5" dirty="0">
                          <a:latin typeface="Arial MT"/>
                          <a:cs typeface="Arial MT"/>
                        </a:rPr>
                        <a:t>Dinas</a:t>
                      </a:r>
                      <a:r>
                        <a:rPr sz="12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bidang</a:t>
                      </a:r>
                      <a:r>
                        <a:rPr sz="1200" spc="-5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spc="-5" dirty="0">
                          <a:latin typeface="Arial MT"/>
                          <a:cs typeface="Arial MT"/>
                        </a:rPr>
                        <a:t>perlindungan</a:t>
                      </a:r>
                      <a:r>
                        <a:rPr sz="12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spc="-5" dirty="0">
                          <a:latin typeface="Arial MT"/>
                          <a:cs typeface="Arial MT"/>
                        </a:rPr>
                        <a:t>anak</a:t>
                      </a:r>
                      <a:endParaRPr sz="1200">
                        <a:latin typeface="Arial MT"/>
                        <a:cs typeface="Arial MT"/>
                      </a:endParaRPr>
                    </a:p>
                    <a:p>
                      <a:pPr marL="343535" indent="-190500">
                        <a:lnSpc>
                          <a:spcPct val="100000"/>
                        </a:lnSpc>
                        <a:buAutoNum type="arabicPeriod"/>
                        <a:tabLst>
                          <a:tab pos="343535" algn="l"/>
                        </a:tabLst>
                      </a:pPr>
                      <a:r>
                        <a:rPr sz="1200" dirty="0">
                          <a:latin typeface="Arial MT"/>
                          <a:cs typeface="Arial MT"/>
                        </a:rPr>
                        <a:t>Dinas</a:t>
                      </a:r>
                      <a:r>
                        <a:rPr sz="1200" spc="-5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bidang</a:t>
                      </a:r>
                      <a:r>
                        <a:rPr sz="1200" spc="-6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sosial</a:t>
                      </a:r>
                      <a:endParaRPr sz="1200">
                        <a:latin typeface="Arial MT"/>
                        <a:cs typeface="Arial MT"/>
                      </a:endParaRPr>
                    </a:p>
                    <a:p>
                      <a:pPr marL="343535" indent="-190500">
                        <a:lnSpc>
                          <a:spcPct val="100000"/>
                        </a:lnSpc>
                        <a:buAutoNum type="arabicPeriod"/>
                        <a:tabLst>
                          <a:tab pos="343535" algn="l"/>
                        </a:tabLst>
                      </a:pPr>
                      <a:r>
                        <a:rPr sz="1200" spc="-5" dirty="0">
                          <a:latin typeface="Arial MT"/>
                          <a:cs typeface="Arial MT"/>
                        </a:rPr>
                        <a:t>Organisasi</a:t>
                      </a:r>
                      <a:r>
                        <a:rPr sz="12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atau</a:t>
                      </a:r>
                      <a:r>
                        <a:rPr sz="12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bidang</a:t>
                      </a:r>
                      <a:r>
                        <a:rPr sz="12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profesi</a:t>
                      </a:r>
                      <a:r>
                        <a:rPr sz="12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spc="-5" dirty="0">
                          <a:latin typeface="Arial MT"/>
                          <a:cs typeface="Arial MT"/>
                        </a:rPr>
                        <a:t>yang</a:t>
                      </a:r>
                      <a:r>
                        <a:rPr sz="12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terkait</a:t>
                      </a:r>
                      <a:r>
                        <a:rPr sz="12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spc="-5" dirty="0">
                          <a:latin typeface="Arial MT"/>
                          <a:cs typeface="Arial MT"/>
                        </a:rPr>
                        <a:t>dengan</a:t>
                      </a:r>
                      <a:r>
                        <a:rPr sz="12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spc="-5" dirty="0">
                          <a:latin typeface="Arial MT"/>
                          <a:cs typeface="Arial MT"/>
                        </a:rPr>
                        <a:t>anak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T="11303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8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grpSp>
        <p:nvGrpSpPr>
          <p:cNvPr id="8" name="object 8"/>
          <p:cNvGrpSpPr/>
          <p:nvPr/>
        </p:nvGrpSpPr>
        <p:grpSpPr>
          <a:xfrm>
            <a:off x="105346" y="2955226"/>
            <a:ext cx="304800" cy="313690"/>
            <a:chOff x="105346" y="2955226"/>
            <a:chExt cx="304800" cy="313690"/>
          </a:xfrm>
        </p:grpSpPr>
        <p:sp>
          <p:nvSpPr>
            <p:cNvPr id="9" name="object 9"/>
            <p:cNvSpPr/>
            <p:nvPr/>
          </p:nvSpPr>
          <p:spPr>
            <a:xfrm>
              <a:off x="119634" y="2969514"/>
              <a:ext cx="276225" cy="285115"/>
            </a:xfrm>
            <a:custGeom>
              <a:avLst/>
              <a:gdLst/>
              <a:ahLst/>
              <a:cxnLst/>
              <a:rect l="l" t="t" r="r" b="b"/>
              <a:pathLst>
                <a:path w="276225" h="285114">
                  <a:moveTo>
                    <a:pt x="137922" y="0"/>
                  </a:moveTo>
                  <a:lnTo>
                    <a:pt x="94327" y="7260"/>
                  </a:lnTo>
                  <a:lnTo>
                    <a:pt x="56466" y="27480"/>
                  </a:lnTo>
                  <a:lnTo>
                    <a:pt x="26610" y="58320"/>
                  </a:lnTo>
                  <a:lnTo>
                    <a:pt x="7031" y="97438"/>
                  </a:lnTo>
                  <a:lnTo>
                    <a:pt x="0" y="142494"/>
                  </a:lnTo>
                  <a:lnTo>
                    <a:pt x="7031" y="187549"/>
                  </a:lnTo>
                  <a:lnTo>
                    <a:pt x="26610" y="226667"/>
                  </a:lnTo>
                  <a:lnTo>
                    <a:pt x="56466" y="257507"/>
                  </a:lnTo>
                  <a:lnTo>
                    <a:pt x="94327" y="277727"/>
                  </a:lnTo>
                  <a:lnTo>
                    <a:pt x="137922" y="284988"/>
                  </a:lnTo>
                  <a:lnTo>
                    <a:pt x="181516" y="277727"/>
                  </a:lnTo>
                  <a:lnTo>
                    <a:pt x="219377" y="257507"/>
                  </a:lnTo>
                  <a:lnTo>
                    <a:pt x="249233" y="226667"/>
                  </a:lnTo>
                  <a:lnTo>
                    <a:pt x="268812" y="187549"/>
                  </a:lnTo>
                  <a:lnTo>
                    <a:pt x="275844" y="142494"/>
                  </a:lnTo>
                  <a:lnTo>
                    <a:pt x="268812" y="97438"/>
                  </a:lnTo>
                  <a:lnTo>
                    <a:pt x="249233" y="58320"/>
                  </a:lnTo>
                  <a:lnTo>
                    <a:pt x="219377" y="27480"/>
                  </a:lnTo>
                  <a:lnTo>
                    <a:pt x="181516" y="7260"/>
                  </a:lnTo>
                  <a:lnTo>
                    <a:pt x="137922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19634" y="2969514"/>
              <a:ext cx="276225" cy="285115"/>
            </a:xfrm>
            <a:custGeom>
              <a:avLst/>
              <a:gdLst/>
              <a:ahLst/>
              <a:cxnLst/>
              <a:rect l="l" t="t" r="r" b="b"/>
              <a:pathLst>
                <a:path w="276225" h="285114">
                  <a:moveTo>
                    <a:pt x="0" y="142494"/>
                  </a:moveTo>
                  <a:lnTo>
                    <a:pt x="7031" y="97438"/>
                  </a:lnTo>
                  <a:lnTo>
                    <a:pt x="26610" y="58320"/>
                  </a:lnTo>
                  <a:lnTo>
                    <a:pt x="56466" y="27480"/>
                  </a:lnTo>
                  <a:lnTo>
                    <a:pt x="94327" y="7260"/>
                  </a:lnTo>
                  <a:lnTo>
                    <a:pt x="137922" y="0"/>
                  </a:lnTo>
                  <a:lnTo>
                    <a:pt x="181516" y="7260"/>
                  </a:lnTo>
                  <a:lnTo>
                    <a:pt x="219377" y="27480"/>
                  </a:lnTo>
                  <a:lnTo>
                    <a:pt x="249233" y="58320"/>
                  </a:lnTo>
                  <a:lnTo>
                    <a:pt x="268812" y="97438"/>
                  </a:lnTo>
                  <a:lnTo>
                    <a:pt x="275844" y="142494"/>
                  </a:lnTo>
                  <a:lnTo>
                    <a:pt x="268812" y="187549"/>
                  </a:lnTo>
                  <a:lnTo>
                    <a:pt x="249233" y="226667"/>
                  </a:lnTo>
                  <a:lnTo>
                    <a:pt x="219377" y="257507"/>
                  </a:lnTo>
                  <a:lnTo>
                    <a:pt x="181516" y="277727"/>
                  </a:lnTo>
                  <a:lnTo>
                    <a:pt x="137922" y="284988"/>
                  </a:lnTo>
                  <a:lnTo>
                    <a:pt x="94327" y="277727"/>
                  </a:lnTo>
                  <a:lnTo>
                    <a:pt x="56466" y="257507"/>
                  </a:lnTo>
                  <a:lnTo>
                    <a:pt x="26610" y="226667"/>
                  </a:lnTo>
                  <a:lnTo>
                    <a:pt x="7031" y="187549"/>
                  </a:lnTo>
                  <a:lnTo>
                    <a:pt x="0" y="142494"/>
                  </a:lnTo>
                  <a:close/>
                </a:path>
              </a:pathLst>
            </a:custGeom>
            <a:ln w="2857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105346" y="1690306"/>
            <a:ext cx="304800" cy="312420"/>
            <a:chOff x="105346" y="1690306"/>
            <a:chExt cx="304800" cy="312420"/>
          </a:xfrm>
        </p:grpSpPr>
        <p:sp>
          <p:nvSpPr>
            <p:cNvPr id="12" name="object 12"/>
            <p:cNvSpPr/>
            <p:nvPr/>
          </p:nvSpPr>
          <p:spPr>
            <a:xfrm>
              <a:off x="119634" y="1704594"/>
              <a:ext cx="276225" cy="283845"/>
            </a:xfrm>
            <a:custGeom>
              <a:avLst/>
              <a:gdLst/>
              <a:ahLst/>
              <a:cxnLst/>
              <a:rect l="l" t="t" r="r" b="b"/>
              <a:pathLst>
                <a:path w="276225" h="283844">
                  <a:moveTo>
                    <a:pt x="137922" y="0"/>
                  </a:moveTo>
                  <a:lnTo>
                    <a:pt x="94327" y="7229"/>
                  </a:lnTo>
                  <a:lnTo>
                    <a:pt x="56466" y="27358"/>
                  </a:lnTo>
                  <a:lnTo>
                    <a:pt x="26610" y="58046"/>
                  </a:lnTo>
                  <a:lnTo>
                    <a:pt x="7031" y="96950"/>
                  </a:lnTo>
                  <a:lnTo>
                    <a:pt x="0" y="141731"/>
                  </a:lnTo>
                  <a:lnTo>
                    <a:pt x="7031" y="186513"/>
                  </a:lnTo>
                  <a:lnTo>
                    <a:pt x="26610" y="225417"/>
                  </a:lnTo>
                  <a:lnTo>
                    <a:pt x="56466" y="256105"/>
                  </a:lnTo>
                  <a:lnTo>
                    <a:pt x="94327" y="276234"/>
                  </a:lnTo>
                  <a:lnTo>
                    <a:pt x="137922" y="283463"/>
                  </a:lnTo>
                  <a:lnTo>
                    <a:pt x="181516" y="276234"/>
                  </a:lnTo>
                  <a:lnTo>
                    <a:pt x="219377" y="256105"/>
                  </a:lnTo>
                  <a:lnTo>
                    <a:pt x="249233" y="225417"/>
                  </a:lnTo>
                  <a:lnTo>
                    <a:pt x="268812" y="186513"/>
                  </a:lnTo>
                  <a:lnTo>
                    <a:pt x="275844" y="141731"/>
                  </a:lnTo>
                  <a:lnTo>
                    <a:pt x="268812" y="96950"/>
                  </a:lnTo>
                  <a:lnTo>
                    <a:pt x="249233" y="58046"/>
                  </a:lnTo>
                  <a:lnTo>
                    <a:pt x="219377" y="27358"/>
                  </a:lnTo>
                  <a:lnTo>
                    <a:pt x="181516" y="7229"/>
                  </a:lnTo>
                  <a:lnTo>
                    <a:pt x="137922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19634" y="1704594"/>
              <a:ext cx="276225" cy="283845"/>
            </a:xfrm>
            <a:custGeom>
              <a:avLst/>
              <a:gdLst/>
              <a:ahLst/>
              <a:cxnLst/>
              <a:rect l="l" t="t" r="r" b="b"/>
              <a:pathLst>
                <a:path w="276225" h="283844">
                  <a:moveTo>
                    <a:pt x="0" y="141731"/>
                  </a:moveTo>
                  <a:lnTo>
                    <a:pt x="7031" y="96950"/>
                  </a:lnTo>
                  <a:lnTo>
                    <a:pt x="26610" y="58046"/>
                  </a:lnTo>
                  <a:lnTo>
                    <a:pt x="56466" y="27358"/>
                  </a:lnTo>
                  <a:lnTo>
                    <a:pt x="94327" y="7229"/>
                  </a:lnTo>
                  <a:lnTo>
                    <a:pt x="137922" y="0"/>
                  </a:lnTo>
                  <a:lnTo>
                    <a:pt x="181516" y="7229"/>
                  </a:lnTo>
                  <a:lnTo>
                    <a:pt x="219377" y="27358"/>
                  </a:lnTo>
                  <a:lnTo>
                    <a:pt x="249233" y="58046"/>
                  </a:lnTo>
                  <a:lnTo>
                    <a:pt x="268812" y="96950"/>
                  </a:lnTo>
                  <a:lnTo>
                    <a:pt x="275844" y="141731"/>
                  </a:lnTo>
                  <a:lnTo>
                    <a:pt x="268812" y="186513"/>
                  </a:lnTo>
                  <a:lnTo>
                    <a:pt x="249233" y="225417"/>
                  </a:lnTo>
                  <a:lnTo>
                    <a:pt x="219377" y="256105"/>
                  </a:lnTo>
                  <a:lnTo>
                    <a:pt x="181516" y="276234"/>
                  </a:lnTo>
                  <a:lnTo>
                    <a:pt x="137922" y="283463"/>
                  </a:lnTo>
                  <a:lnTo>
                    <a:pt x="94327" y="276234"/>
                  </a:lnTo>
                  <a:lnTo>
                    <a:pt x="56466" y="256105"/>
                  </a:lnTo>
                  <a:lnTo>
                    <a:pt x="26610" y="225417"/>
                  </a:lnTo>
                  <a:lnTo>
                    <a:pt x="7031" y="186513"/>
                  </a:lnTo>
                  <a:lnTo>
                    <a:pt x="0" y="141731"/>
                  </a:lnTo>
                  <a:close/>
                </a:path>
              </a:pathLst>
            </a:custGeom>
            <a:ln w="285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" name="object 14"/>
          <p:cNvGrpSpPr/>
          <p:nvPr/>
        </p:nvGrpSpPr>
        <p:grpSpPr>
          <a:xfrm>
            <a:off x="105346" y="2127694"/>
            <a:ext cx="304800" cy="313690"/>
            <a:chOff x="105346" y="2127694"/>
            <a:chExt cx="304800" cy="313690"/>
          </a:xfrm>
        </p:grpSpPr>
        <p:sp>
          <p:nvSpPr>
            <p:cNvPr id="15" name="object 15"/>
            <p:cNvSpPr/>
            <p:nvPr/>
          </p:nvSpPr>
          <p:spPr>
            <a:xfrm>
              <a:off x="119634" y="2141982"/>
              <a:ext cx="276225" cy="285115"/>
            </a:xfrm>
            <a:custGeom>
              <a:avLst/>
              <a:gdLst/>
              <a:ahLst/>
              <a:cxnLst/>
              <a:rect l="l" t="t" r="r" b="b"/>
              <a:pathLst>
                <a:path w="276225" h="285114">
                  <a:moveTo>
                    <a:pt x="137922" y="0"/>
                  </a:moveTo>
                  <a:lnTo>
                    <a:pt x="94327" y="7260"/>
                  </a:lnTo>
                  <a:lnTo>
                    <a:pt x="56466" y="27480"/>
                  </a:lnTo>
                  <a:lnTo>
                    <a:pt x="26610" y="58320"/>
                  </a:lnTo>
                  <a:lnTo>
                    <a:pt x="7031" y="97438"/>
                  </a:lnTo>
                  <a:lnTo>
                    <a:pt x="0" y="142494"/>
                  </a:lnTo>
                  <a:lnTo>
                    <a:pt x="7031" y="187549"/>
                  </a:lnTo>
                  <a:lnTo>
                    <a:pt x="26610" y="226667"/>
                  </a:lnTo>
                  <a:lnTo>
                    <a:pt x="56466" y="257507"/>
                  </a:lnTo>
                  <a:lnTo>
                    <a:pt x="94327" y="277727"/>
                  </a:lnTo>
                  <a:lnTo>
                    <a:pt x="137922" y="284988"/>
                  </a:lnTo>
                  <a:lnTo>
                    <a:pt x="181516" y="277727"/>
                  </a:lnTo>
                  <a:lnTo>
                    <a:pt x="219377" y="257507"/>
                  </a:lnTo>
                  <a:lnTo>
                    <a:pt x="249233" y="226667"/>
                  </a:lnTo>
                  <a:lnTo>
                    <a:pt x="268812" y="187549"/>
                  </a:lnTo>
                  <a:lnTo>
                    <a:pt x="275844" y="142494"/>
                  </a:lnTo>
                  <a:lnTo>
                    <a:pt x="268812" y="97438"/>
                  </a:lnTo>
                  <a:lnTo>
                    <a:pt x="249233" y="58320"/>
                  </a:lnTo>
                  <a:lnTo>
                    <a:pt x="219377" y="27480"/>
                  </a:lnTo>
                  <a:lnTo>
                    <a:pt x="181516" y="7260"/>
                  </a:lnTo>
                  <a:lnTo>
                    <a:pt x="137922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19634" y="2141982"/>
              <a:ext cx="276225" cy="285115"/>
            </a:xfrm>
            <a:custGeom>
              <a:avLst/>
              <a:gdLst/>
              <a:ahLst/>
              <a:cxnLst/>
              <a:rect l="l" t="t" r="r" b="b"/>
              <a:pathLst>
                <a:path w="276225" h="285114">
                  <a:moveTo>
                    <a:pt x="0" y="142494"/>
                  </a:moveTo>
                  <a:lnTo>
                    <a:pt x="7031" y="97438"/>
                  </a:lnTo>
                  <a:lnTo>
                    <a:pt x="26610" y="58320"/>
                  </a:lnTo>
                  <a:lnTo>
                    <a:pt x="56466" y="27480"/>
                  </a:lnTo>
                  <a:lnTo>
                    <a:pt x="94327" y="7260"/>
                  </a:lnTo>
                  <a:lnTo>
                    <a:pt x="137922" y="0"/>
                  </a:lnTo>
                  <a:lnTo>
                    <a:pt x="181516" y="7260"/>
                  </a:lnTo>
                  <a:lnTo>
                    <a:pt x="219377" y="27480"/>
                  </a:lnTo>
                  <a:lnTo>
                    <a:pt x="249233" y="58320"/>
                  </a:lnTo>
                  <a:lnTo>
                    <a:pt x="268812" y="97438"/>
                  </a:lnTo>
                  <a:lnTo>
                    <a:pt x="275844" y="142494"/>
                  </a:lnTo>
                  <a:lnTo>
                    <a:pt x="268812" y="187549"/>
                  </a:lnTo>
                  <a:lnTo>
                    <a:pt x="249233" y="226667"/>
                  </a:lnTo>
                  <a:lnTo>
                    <a:pt x="219377" y="257507"/>
                  </a:lnTo>
                  <a:lnTo>
                    <a:pt x="181516" y="277727"/>
                  </a:lnTo>
                  <a:lnTo>
                    <a:pt x="137922" y="284988"/>
                  </a:lnTo>
                  <a:lnTo>
                    <a:pt x="94327" y="277727"/>
                  </a:lnTo>
                  <a:lnTo>
                    <a:pt x="56466" y="257507"/>
                  </a:lnTo>
                  <a:lnTo>
                    <a:pt x="26610" y="226667"/>
                  </a:lnTo>
                  <a:lnTo>
                    <a:pt x="7031" y="187549"/>
                  </a:lnTo>
                  <a:lnTo>
                    <a:pt x="0" y="142494"/>
                  </a:lnTo>
                  <a:close/>
                </a:path>
              </a:pathLst>
            </a:custGeom>
            <a:ln w="2857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" name="object 17"/>
          <p:cNvGrpSpPr/>
          <p:nvPr/>
        </p:nvGrpSpPr>
        <p:grpSpPr>
          <a:xfrm>
            <a:off x="105346" y="2513266"/>
            <a:ext cx="304800" cy="313690"/>
            <a:chOff x="105346" y="2513266"/>
            <a:chExt cx="304800" cy="313690"/>
          </a:xfrm>
        </p:grpSpPr>
        <p:sp>
          <p:nvSpPr>
            <p:cNvPr id="18" name="object 18"/>
            <p:cNvSpPr/>
            <p:nvPr/>
          </p:nvSpPr>
          <p:spPr>
            <a:xfrm>
              <a:off x="119634" y="2527554"/>
              <a:ext cx="276225" cy="285115"/>
            </a:xfrm>
            <a:custGeom>
              <a:avLst/>
              <a:gdLst/>
              <a:ahLst/>
              <a:cxnLst/>
              <a:rect l="l" t="t" r="r" b="b"/>
              <a:pathLst>
                <a:path w="276225" h="285114">
                  <a:moveTo>
                    <a:pt x="137922" y="0"/>
                  </a:moveTo>
                  <a:lnTo>
                    <a:pt x="94327" y="7260"/>
                  </a:lnTo>
                  <a:lnTo>
                    <a:pt x="56466" y="27480"/>
                  </a:lnTo>
                  <a:lnTo>
                    <a:pt x="26610" y="58320"/>
                  </a:lnTo>
                  <a:lnTo>
                    <a:pt x="7031" y="97438"/>
                  </a:lnTo>
                  <a:lnTo>
                    <a:pt x="0" y="142494"/>
                  </a:lnTo>
                  <a:lnTo>
                    <a:pt x="7031" y="187549"/>
                  </a:lnTo>
                  <a:lnTo>
                    <a:pt x="26610" y="226667"/>
                  </a:lnTo>
                  <a:lnTo>
                    <a:pt x="56466" y="257507"/>
                  </a:lnTo>
                  <a:lnTo>
                    <a:pt x="94327" y="277727"/>
                  </a:lnTo>
                  <a:lnTo>
                    <a:pt x="137922" y="284988"/>
                  </a:lnTo>
                  <a:lnTo>
                    <a:pt x="181516" y="277727"/>
                  </a:lnTo>
                  <a:lnTo>
                    <a:pt x="219377" y="257507"/>
                  </a:lnTo>
                  <a:lnTo>
                    <a:pt x="249233" y="226667"/>
                  </a:lnTo>
                  <a:lnTo>
                    <a:pt x="268812" y="187549"/>
                  </a:lnTo>
                  <a:lnTo>
                    <a:pt x="275844" y="142494"/>
                  </a:lnTo>
                  <a:lnTo>
                    <a:pt x="268812" y="97438"/>
                  </a:lnTo>
                  <a:lnTo>
                    <a:pt x="249233" y="58320"/>
                  </a:lnTo>
                  <a:lnTo>
                    <a:pt x="219377" y="27480"/>
                  </a:lnTo>
                  <a:lnTo>
                    <a:pt x="181516" y="7260"/>
                  </a:lnTo>
                  <a:lnTo>
                    <a:pt x="137922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19634" y="2527554"/>
              <a:ext cx="276225" cy="285115"/>
            </a:xfrm>
            <a:custGeom>
              <a:avLst/>
              <a:gdLst/>
              <a:ahLst/>
              <a:cxnLst/>
              <a:rect l="l" t="t" r="r" b="b"/>
              <a:pathLst>
                <a:path w="276225" h="285114">
                  <a:moveTo>
                    <a:pt x="0" y="142494"/>
                  </a:moveTo>
                  <a:lnTo>
                    <a:pt x="7031" y="97438"/>
                  </a:lnTo>
                  <a:lnTo>
                    <a:pt x="26610" y="58320"/>
                  </a:lnTo>
                  <a:lnTo>
                    <a:pt x="56466" y="27480"/>
                  </a:lnTo>
                  <a:lnTo>
                    <a:pt x="94327" y="7260"/>
                  </a:lnTo>
                  <a:lnTo>
                    <a:pt x="137922" y="0"/>
                  </a:lnTo>
                  <a:lnTo>
                    <a:pt x="181516" y="7260"/>
                  </a:lnTo>
                  <a:lnTo>
                    <a:pt x="219377" y="27480"/>
                  </a:lnTo>
                  <a:lnTo>
                    <a:pt x="249233" y="58320"/>
                  </a:lnTo>
                  <a:lnTo>
                    <a:pt x="268812" y="97438"/>
                  </a:lnTo>
                  <a:lnTo>
                    <a:pt x="275844" y="142494"/>
                  </a:lnTo>
                  <a:lnTo>
                    <a:pt x="268812" y="187549"/>
                  </a:lnTo>
                  <a:lnTo>
                    <a:pt x="249233" y="226667"/>
                  </a:lnTo>
                  <a:lnTo>
                    <a:pt x="219377" y="257507"/>
                  </a:lnTo>
                  <a:lnTo>
                    <a:pt x="181516" y="277727"/>
                  </a:lnTo>
                  <a:lnTo>
                    <a:pt x="137922" y="284988"/>
                  </a:lnTo>
                  <a:lnTo>
                    <a:pt x="94327" y="277727"/>
                  </a:lnTo>
                  <a:lnTo>
                    <a:pt x="56466" y="257507"/>
                  </a:lnTo>
                  <a:lnTo>
                    <a:pt x="26610" y="226667"/>
                  </a:lnTo>
                  <a:lnTo>
                    <a:pt x="7031" y="187549"/>
                  </a:lnTo>
                  <a:lnTo>
                    <a:pt x="0" y="142494"/>
                  </a:lnTo>
                  <a:close/>
                </a:path>
              </a:pathLst>
            </a:custGeom>
            <a:ln w="2857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323494" y="4338015"/>
            <a:ext cx="7090409" cy="361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latin typeface="Arial MT"/>
                <a:cs typeface="Arial MT"/>
              </a:rPr>
              <a:t>*Jika</a:t>
            </a:r>
            <a:r>
              <a:rPr sz="1100" spc="-1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SDM</a:t>
            </a:r>
            <a:r>
              <a:rPr sz="1100" dirty="0">
                <a:latin typeface="Arial MT"/>
                <a:cs typeface="Arial MT"/>
              </a:rPr>
              <a:t> di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PAUD</a:t>
            </a:r>
            <a:r>
              <a:rPr sz="1100" spc="1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tidak</a:t>
            </a:r>
            <a:r>
              <a:rPr sz="1100" dirty="0">
                <a:latin typeface="Arial MT"/>
                <a:cs typeface="Arial MT"/>
              </a:rPr>
              <a:t> mencukupi,</a:t>
            </a:r>
            <a:r>
              <a:rPr sz="1100" spc="-25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TPPK</a:t>
            </a:r>
            <a:r>
              <a:rPr sz="1100" spc="-5" dirty="0">
                <a:latin typeface="Arial MT"/>
                <a:cs typeface="Arial MT"/>
              </a:rPr>
              <a:t> dapat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terdiri</a:t>
            </a:r>
            <a:r>
              <a:rPr sz="1100" spc="-20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dari</a:t>
            </a:r>
            <a:r>
              <a:rPr sz="1100" spc="-5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beberapa</a:t>
            </a:r>
            <a:r>
              <a:rPr sz="1100" spc="-1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PAUD</a:t>
            </a:r>
            <a:r>
              <a:rPr sz="1100" spc="30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dengan</a:t>
            </a:r>
            <a:r>
              <a:rPr sz="1100" spc="-20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ketetapan</a:t>
            </a:r>
            <a:r>
              <a:rPr sz="1100" spc="-4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dinas</a:t>
            </a:r>
            <a:r>
              <a:rPr sz="1100" spc="1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pendidikan</a:t>
            </a:r>
            <a:endParaRPr sz="11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100" dirty="0">
                <a:latin typeface="Arial MT"/>
                <a:cs typeface="Arial MT"/>
              </a:rPr>
              <a:t>**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Pembentukan</a:t>
            </a:r>
            <a:r>
              <a:rPr sz="1100" spc="-40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TPPK</a:t>
            </a:r>
            <a:r>
              <a:rPr sz="1100" spc="10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di </a:t>
            </a:r>
            <a:r>
              <a:rPr sz="1100" spc="-5" dirty="0">
                <a:latin typeface="Arial MT"/>
                <a:cs typeface="Arial MT"/>
              </a:rPr>
              <a:t>pendidikan</a:t>
            </a:r>
            <a:r>
              <a:rPr sz="1100" spc="10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nonformal</a:t>
            </a:r>
            <a:r>
              <a:rPr sz="1100" spc="-3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adalah</a:t>
            </a:r>
            <a:r>
              <a:rPr sz="1100" spc="10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1</a:t>
            </a:r>
            <a:r>
              <a:rPr sz="1100" spc="-5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tahun</a:t>
            </a:r>
            <a:r>
              <a:rPr sz="1100" spc="-15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dengan anggota</a:t>
            </a:r>
            <a:r>
              <a:rPr sz="1100" spc="-4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perwakilan</a:t>
            </a:r>
            <a:r>
              <a:rPr sz="1100" spc="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pendidik</a:t>
            </a:r>
            <a:endParaRPr sz="11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970270" y="4871110"/>
            <a:ext cx="2730500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Kementerian 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Pendidikan,</a:t>
            </a:r>
            <a:r>
              <a:rPr sz="8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Kebudayaan,</a:t>
            </a:r>
            <a:r>
              <a:rPr sz="800" spc="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Riset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 dan</a:t>
            </a:r>
            <a:r>
              <a:rPr sz="8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Teknologi</a:t>
            </a:r>
            <a:endParaRPr sz="800">
              <a:latin typeface="Arial MT"/>
              <a:cs typeface="Arial M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94020" y="4797552"/>
            <a:ext cx="414527" cy="29260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899906" y="4868367"/>
            <a:ext cx="138430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19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40816" y="2899410"/>
            <a:ext cx="20961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7500" indent="-305435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317500" algn="l"/>
                <a:tab pos="318135" algn="l"/>
              </a:tabLst>
            </a:pPr>
            <a:r>
              <a:rPr sz="1200" spc="-5" dirty="0">
                <a:latin typeface="Arial MT"/>
                <a:cs typeface="Arial MT"/>
              </a:rPr>
              <a:t>Pengumpulan</a:t>
            </a:r>
            <a:r>
              <a:rPr sz="1200" spc="-5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bukti</a:t>
            </a:r>
            <a:endParaRPr sz="1200">
              <a:latin typeface="Arial MT"/>
              <a:cs typeface="Arial MT"/>
            </a:endParaRPr>
          </a:p>
          <a:p>
            <a:pPr marL="317500" indent="-305435">
              <a:lnSpc>
                <a:spcPct val="100000"/>
              </a:lnSpc>
              <a:buAutoNum type="arabicPeriod"/>
              <a:tabLst>
                <a:tab pos="317500" algn="l"/>
                <a:tab pos="318135" algn="l"/>
              </a:tabLst>
            </a:pPr>
            <a:r>
              <a:rPr sz="1200" spc="-5" dirty="0">
                <a:latin typeface="Arial MT"/>
                <a:cs typeface="Arial MT"/>
              </a:rPr>
              <a:t>Analisa</a:t>
            </a:r>
            <a:r>
              <a:rPr sz="1200" spc="-3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hasil</a:t>
            </a:r>
            <a:r>
              <a:rPr sz="1200" spc="-3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pemeriksaan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56717" y="3880815"/>
            <a:ext cx="332422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4780" indent="-132715">
              <a:lnSpc>
                <a:spcPct val="100000"/>
              </a:lnSpc>
              <a:spcBef>
                <a:spcPts val="100"/>
              </a:spcBef>
              <a:buSzPct val="91666"/>
              <a:buAutoNum type="arabicPeriod"/>
              <a:tabLst>
                <a:tab pos="145415" algn="l"/>
              </a:tabLst>
            </a:pPr>
            <a:r>
              <a:rPr sz="1200" dirty="0">
                <a:latin typeface="Arial MT"/>
                <a:cs typeface="Arial MT"/>
              </a:rPr>
              <a:t>Sanksi</a:t>
            </a:r>
            <a:r>
              <a:rPr sz="1200" spc="-3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administratif</a:t>
            </a:r>
            <a:r>
              <a:rPr sz="1200" spc="-20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kepada</a:t>
            </a:r>
            <a:r>
              <a:rPr sz="1200" spc="-40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pelaku;</a:t>
            </a:r>
            <a:endParaRPr sz="1200">
              <a:latin typeface="Arial MT"/>
              <a:cs typeface="Arial MT"/>
            </a:endParaRPr>
          </a:p>
          <a:p>
            <a:pPr marL="144780" indent="-132715">
              <a:lnSpc>
                <a:spcPct val="100000"/>
              </a:lnSpc>
              <a:spcBef>
                <a:spcPts val="5"/>
              </a:spcBef>
              <a:buSzPct val="91666"/>
              <a:buAutoNum type="arabicPeriod"/>
              <a:tabLst>
                <a:tab pos="145415" algn="l"/>
              </a:tabLst>
            </a:pPr>
            <a:r>
              <a:rPr sz="1200" spc="-5" dirty="0">
                <a:latin typeface="Arial MT"/>
                <a:cs typeface="Arial MT"/>
              </a:rPr>
              <a:t>Pemulihan</a:t>
            </a:r>
            <a:r>
              <a:rPr sz="1200" spc="-50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Korban;</a:t>
            </a:r>
            <a:r>
              <a:rPr sz="1200" spc="-5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dan</a:t>
            </a:r>
            <a:endParaRPr sz="1200">
              <a:latin typeface="Arial MT"/>
              <a:cs typeface="Arial MT"/>
            </a:endParaRPr>
          </a:p>
          <a:p>
            <a:pPr marL="144780" indent="-132715">
              <a:lnSpc>
                <a:spcPct val="100000"/>
              </a:lnSpc>
              <a:buSzPct val="91666"/>
              <a:buAutoNum type="arabicPeriod"/>
              <a:tabLst>
                <a:tab pos="145415" algn="l"/>
              </a:tabLst>
            </a:pPr>
            <a:r>
              <a:rPr sz="1200" dirty="0">
                <a:latin typeface="Arial MT"/>
                <a:cs typeface="Arial MT"/>
              </a:rPr>
              <a:t>Tindak</a:t>
            </a:r>
            <a:r>
              <a:rPr sz="1200" spc="-35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lanjut</a:t>
            </a:r>
            <a:r>
              <a:rPr sz="1200" spc="-2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keberlanjutan</a:t>
            </a:r>
            <a:r>
              <a:rPr sz="1200" spc="-3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layanan</a:t>
            </a:r>
            <a:r>
              <a:rPr sz="1200" spc="-2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pendidikan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272795" y="1118616"/>
            <a:ext cx="4215765" cy="279400"/>
            <a:chOff x="272795" y="1118616"/>
            <a:chExt cx="4215765" cy="279400"/>
          </a:xfrm>
        </p:grpSpPr>
        <p:sp>
          <p:nvSpPr>
            <p:cNvPr id="8" name="object 8"/>
            <p:cNvSpPr/>
            <p:nvPr/>
          </p:nvSpPr>
          <p:spPr>
            <a:xfrm>
              <a:off x="272795" y="1118616"/>
              <a:ext cx="4215765" cy="279400"/>
            </a:xfrm>
            <a:custGeom>
              <a:avLst/>
              <a:gdLst/>
              <a:ahLst/>
              <a:cxnLst/>
              <a:rect l="l" t="t" r="r" b="b"/>
              <a:pathLst>
                <a:path w="4215765" h="279400">
                  <a:moveTo>
                    <a:pt x="4215384" y="0"/>
                  </a:moveTo>
                  <a:lnTo>
                    <a:pt x="0" y="0"/>
                  </a:lnTo>
                  <a:lnTo>
                    <a:pt x="0" y="278891"/>
                  </a:lnTo>
                  <a:lnTo>
                    <a:pt x="4215384" y="278891"/>
                  </a:lnTo>
                  <a:lnTo>
                    <a:pt x="4215384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48233" y="1168146"/>
              <a:ext cx="231775" cy="184785"/>
            </a:xfrm>
            <a:custGeom>
              <a:avLst/>
              <a:gdLst/>
              <a:ahLst/>
              <a:cxnLst/>
              <a:rect l="l" t="t" r="r" b="b"/>
              <a:pathLst>
                <a:path w="231775" h="184784">
                  <a:moveTo>
                    <a:pt x="0" y="184403"/>
                  </a:moveTo>
                  <a:lnTo>
                    <a:pt x="231647" y="184403"/>
                  </a:lnTo>
                  <a:lnTo>
                    <a:pt x="231647" y="0"/>
                  </a:lnTo>
                  <a:lnTo>
                    <a:pt x="0" y="0"/>
                  </a:lnTo>
                  <a:lnTo>
                    <a:pt x="0" y="184403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272795" y="1118616"/>
            <a:ext cx="4215765" cy="279400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marL="148590">
              <a:lnSpc>
                <a:spcPct val="100000"/>
              </a:lnSpc>
              <a:spcBef>
                <a:spcPts val="350"/>
              </a:spcBef>
              <a:tabLst>
                <a:tab pos="548005" algn="l"/>
              </a:tabLst>
            </a:pP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1	Penerimaan</a:t>
            </a:r>
            <a:r>
              <a:rPr sz="1200" b="1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laporan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274320" y="2630423"/>
            <a:ext cx="4217035" cy="279400"/>
            <a:chOff x="274320" y="2630423"/>
            <a:chExt cx="4217035" cy="279400"/>
          </a:xfrm>
        </p:grpSpPr>
        <p:sp>
          <p:nvSpPr>
            <p:cNvPr id="12" name="object 12"/>
            <p:cNvSpPr/>
            <p:nvPr/>
          </p:nvSpPr>
          <p:spPr>
            <a:xfrm>
              <a:off x="274320" y="2630423"/>
              <a:ext cx="4217035" cy="279400"/>
            </a:xfrm>
            <a:custGeom>
              <a:avLst/>
              <a:gdLst/>
              <a:ahLst/>
              <a:cxnLst/>
              <a:rect l="l" t="t" r="r" b="b"/>
              <a:pathLst>
                <a:path w="4217035" h="279400">
                  <a:moveTo>
                    <a:pt x="4216908" y="0"/>
                  </a:moveTo>
                  <a:lnTo>
                    <a:pt x="0" y="0"/>
                  </a:lnTo>
                  <a:lnTo>
                    <a:pt x="0" y="278892"/>
                  </a:lnTo>
                  <a:lnTo>
                    <a:pt x="4216908" y="278892"/>
                  </a:lnTo>
                  <a:lnTo>
                    <a:pt x="4216908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58902" y="2681477"/>
              <a:ext cx="231775" cy="184785"/>
            </a:xfrm>
            <a:custGeom>
              <a:avLst/>
              <a:gdLst/>
              <a:ahLst/>
              <a:cxnLst/>
              <a:rect l="l" t="t" r="r" b="b"/>
              <a:pathLst>
                <a:path w="231775" h="184785">
                  <a:moveTo>
                    <a:pt x="0" y="184404"/>
                  </a:moveTo>
                  <a:lnTo>
                    <a:pt x="231647" y="184404"/>
                  </a:lnTo>
                  <a:lnTo>
                    <a:pt x="231647" y="0"/>
                  </a:lnTo>
                  <a:lnTo>
                    <a:pt x="0" y="0"/>
                  </a:lnTo>
                  <a:lnTo>
                    <a:pt x="0" y="184404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274320" y="2630423"/>
            <a:ext cx="4217035" cy="279400"/>
          </a:xfrm>
          <a:prstGeom prst="rect">
            <a:avLst/>
          </a:prstGeom>
        </p:spPr>
        <p:txBody>
          <a:bodyPr vert="horz" wrap="square" lIns="0" tIns="46990" rIns="0" bIns="0" rtlCol="0">
            <a:spAutoFit/>
          </a:bodyPr>
          <a:lstStyle/>
          <a:p>
            <a:pPr marL="156845">
              <a:lnSpc>
                <a:spcPct val="100000"/>
              </a:lnSpc>
              <a:spcBef>
                <a:spcPts val="370"/>
              </a:spcBef>
              <a:tabLst>
                <a:tab pos="548640" algn="l"/>
              </a:tabLst>
            </a:pP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2	</a:t>
            </a:r>
            <a:r>
              <a:rPr sz="1800" b="1" spc="-7" baseline="2314" dirty="0">
                <a:solidFill>
                  <a:srgbClr val="FFFFFF"/>
                </a:solidFill>
                <a:latin typeface="Arial"/>
                <a:cs typeface="Arial"/>
              </a:rPr>
              <a:t>Pemeriksaan</a:t>
            </a:r>
            <a:endParaRPr sz="1800" baseline="2314">
              <a:latin typeface="Arial"/>
              <a:cs typeface="Arial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289559" y="3579876"/>
            <a:ext cx="4217035" cy="279400"/>
            <a:chOff x="289559" y="3579876"/>
            <a:chExt cx="4217035" cy="279400"/>
          </a:xfrm>
        </p:grpSpPr>
        <p:sp>
          <p:nvSpPr>
            <p:cNvPr id="16" name="object 16"/>
            <p:cNvSpPr/>
            <p:nvPr/>
          </p:nvSpPr>
          <p:spPr>
            <a:xfrm>
              <a:off x="289559" y="3579876"/>
              <a:ext cx="4217035" cy="279400"/>
            </a:xfrm>
            <a:custGeom>
              <a:avLst/>
              <a:gdLst/>
              <a:ahLst/>
              <a:cxnLst/>
              <a:rect l="l" t="t" r="r" b="b"/>
              <a:pathLst>
                <a:path w="4217035" h="279400">
                  <a:moveTo>
                    <a:pt x="4216908" y="0"/>
                  </a:moveTo>
                  <a:lnTo>
                    <a:pt x="0" y="0"/>
                  </a:lnTo>
                  <a:lnTo>
                    <a:pt x="0" y="278892"/>
                  </a:lnTo>
                  <a:lnTo>
                    <a:pt x="4216908" y="278892"/>
                  </a:lnTo>
                  <a:lnTo>
                    <a:pt x="4216908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84809" y="3629406"/>
              <a:ext cx="230504" cy="184785"/>
            </a:xfrm>
            <a:custGeom>
              <a:avLst/>
              <a:gdLst/>
              <a:ahLst/>
              <a:cxnLst/>
              <a:rect l="l" t="t" r="r" b="b"/>
              <a:pathLst>
                <a:path w="230504" h="184785">
                  <a:moveTo>
                    <a:pt x="0" y="184404"/>
                  </a:moveTo>
                  <a:lnTo>
                    <a:pt x="230124" y="184404"/>
                  </a:lnTo>
                  <a:lnTo>
                    <a:pt x="230124" y="0"/>
                  </a:lnTo>
                  <a:lnTo>
                    <a:pt x="0" y="0"/>
                  </a:lnTo>
                  <a:lnTo>
                    <a:pt x="0" y="184404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289559" y="3579876"/>
            <a:ext cx="4217035" cy="279400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 marL="167005">
              <a:lnSpc>
                <a:spcPct val="100000"/>
              </a:lnSpc>
              <a:spcBef>
                <a:spcPts val="265"/>
              </a:spcBef>
              <a:tabLst>
                <a:tab pos="548640" algn="l"/>
              </a:tabLst>
            </a:pP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3	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Penyusunan</a:t>
            </a:r>
            <a:r>
              <a:rPr sz="1300" b="1" spc="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kesimpulan</a:t>
            </a:r>
            <a:r>
              <a:rPr sz="1300" b="1" spc="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dan</a:t>
            </a:r>
            <a:r>
              <a:rPr sz="1300" b="1" spc="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rekomendasi</a:t>
            </a:r>
            <a:endParaRPr sz="13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51231" y="860552"/>
            <a:ext cx="4159250" cy="223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300" b="1" spc="-5" dirty="0">
                <a:latin typeface="Arial"/>
                <a:cs typeface="Arial"/>
              </a:rPr>
              <a:t>Tata</a:t>
            </a:r>
            <a:r>
              <a:rPr sz="1300" b="1" spc="20" dirty="0">
                <a:latin typeface="Arial"/>
                <a:cs typeface="Arial"/>
              </a:rPr>
              <a:t> </a:t>
            </a:r>
            <a:r>
              <a:rPr sz="1300" b="1" spc="-5" dirty="0">
                <a:latin typeface="Arial"/>
                <a:cs typeface="Arial"/>
              </a:rPr>
              <a:t>cara</a:t>
            </a:r>
            <a:r>
              <a:rPr sz="1300" b="1" spc="5" dirty="0">
                <a:latin typeface="Arial"/>
                <a:cs typeface="Arial"/>
              </a:rPr>
              <a:t> </a:t>
            </a:r>
            <a:r>
              <a:rPr sz="1300" b="1" spc="-5" dirty="0">
                <a:latin typeface="Arial"/>
                <a:cs typeface="Arial"/>
              </a:rPr>
              <a:t>penanganan</a:t>
            </a:r>
            <a:r>
              <a:rPr sz="1300" b="1" spc="60" dirty="0">
                <a:latin typeface="Arial"/>
                <a:cs typeface="Arial"/>
              </a:rPr>
              <a:t> </a:t>
            </a:r>
            <a:r>
              <a:rPr sz="1300" b="1" spc="-5" dirty="0">
                <a:latin typeface="Arial"/>
                <a:cs typeface="Arial"/>
              </a:rPr>
              <a:t>kekerasan</a:t>
            </a:r>
            <a:r>
              <a:rPr sz="1300" b="1" spc="45" dirty="0">
                <a:latin typeface="Arial"/>
                <a:cs typeface="Arial"/>
              </a:rPr>
              <a:t> </a:t>
            </a:r>
            <a:r>
              <a:rPr sz="1300" b="1" spc="-5" dirty="0">
                <a:latin typeface="Arial"/>
                <a:cs typeface="Arial"/>
              </a:rPr>
              <a:t>pada</a:t>
            </a:r>
            <a:r>
              <a:rPr sz="1300" b="1" spc="20" dirty="0">
                <a:latin typeface="Arial"/>
                <a:cs typeface="Arial"/>
              </a:rPr>
              <a:t> </a:t>
            </a:r>
            <a:r>
              <a:rPr sz="1300" b="1" spc="-5" dirty="0">
                <a:latin typeface="Arial"/>
                <a:cs typeface="Arial"/>
              </a:rPr>
              <a:t>Pasal</a:t>
            </a:r>
            <a:r>
              <a:rPr sz="1300" b="1" spc="20" dirty="0">
                <a:latin typeface="Arial"/>
                <a:cs typeface="Arial"/>
              </a:rPr>
              <a:t> </a:t>
            </a:r>
            <a:r>
              <a:rPr sz="1300" b="1" spc="-5" dirty="0">
                <a:latin typeface="Arial"/>
                <a:cs typeface="Arial"/>
              </a:rPr>
              <a:t>39</a:t>
            </a:r>
            <a:r>
              <a:rPr sz="1300" b="1" spc="20" dirty="0">
                <a:latin typeface="Arial"/>
                <a:cs typeface="Arial"/>
              </a:rPr>
              <a:t> </a:t>
            </a:r>
            <a:r>
              <a:rPr sz="1300" b="1" spc="-5" dirty="0">
                <a:latin typeface="Arial"/>
                <a:cs typeface="Arial"/>
              </a:rPr>
              <a:t>-</a:t>
            </a:r>
            <a:r>
              <a:rPr sz="1300" b="1" dirty="0">
                <a:latin typeface="Arial"/>
                <a:cs typeface="Arial"/>
              </a:rPr>
              <a:t> </a:t>
            </a:r>
            <a:r>
              <a:rPr sz="1300" b="1" spc="-10" dirty="0">
                <a:latin typeface="Arial"/>
                <a:cs typeface="Arial"/>
              </a:rPr>
              <a:t>69:</a:t>
            </a:r>
            <a:endParaRPr sz="1300">
              <a:latin typeface="Arial"/>
              <a:cs typeface="Arial"/>
            </a:endParaRPr>
          </a:p>
        </p:txBody>
      </p:sp>
      <p:sp>
        <p:nvSpPr>
          <p:cNvPr id="20" name="object 2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07823" rIns="0" bIns="0" rtlCol="0">
            <a:spAutoFit/>
          </a:bodyPr>
          <a:lstStyle/>
          <a:p>
            <a:pPr marL="74930" marR="5080">
              <a:lnSpc>
                <a:spcPts val="2050"/>
              </a:lnSpc>
              <a:spcBef>
                <a:spcPts val="355"/>
              </a:spcBef>
            </a:pPr>
            <a:r>
              <a:rPr sz="1900" spc="-5" dirty="0">
                <a:solidFill>
                  <a:srgbClr val="001F5F"/>
                </a:solidFill>
              </a:rPr>
              <a:t>Jika</a:t>
            </a:r>
            <a:r>
              <a:rPr sz="1900" spc="15" dirty="0">
                <a:solidFill>
                  <a:srgbClr val="001F5F"/>
                </a:solidFill>
              </a:rPr>
              <a:t> </a:t>
            </a:r>
            <a:r>
              <a:rPr sz="1900" spc="-5" dirty="0">
                <a:solidFill>
                  <a:srgbClr val="001F5F"/>
                </a:solidFill>
              </a:rPr>
              <a:t>ada</a:t>
            </a:r>
            <a:r>
              <a:rPr sz="1900" spc="20" dirty="0">
                <a:solidFill>
                  <a:srgbClr val="001F5F"/>
                </a:solidFill>
              </a:rPr>
              <a:t> </a:t>
            </a:r>
            <a:r>
              <a:rPr sz="1900" spc="-5" dirty="0">
                <a:solidFill>
                  <a:srgbClr val="001F5F"/>
                </a:solidFill>
              </a:rPr>
              <a:t>laporan</a:t>
            </a:r>
            <a:r>
              <a:rPr sz="1900" spc="25" dirty="0">
                <a:solidFill>
                  <a:srgbClr val="001F5F"/>
                </a:solidFill>
              </a:rPr>
              <a:t> </a:t>
            </a:r>
            <a:r>
              <a:rPr sz="1900" spc="-5" dirty="0">
                <a:solidFill>
                  <a:srgbClr val="001F5F"/>
                </a:solidFill>
              </a:rPr>
              <a:t>kekerasan,</a:t>
            </a:r>
            <a:r>
              <a:rPr sz="1900" spc="45" dirty="0">
                <a:solidFill>
                  <a:srgbClr val="001F5F"/>
                </a:solidFill>
              </a:rPr>
              <a:t> </a:t>
            </a:r>
            <a:r>
              <a:rPr sz="1900" spc="-5" dirty="0">
                <a:solidFill>
                  <a:srgbClr val="001F5F"/>
                </a:solidFill>
              </a:rPr>
              <a:t>TPPK</a:t>
            </a:r>
            <a:r>
              <a:rPr sz="1900" spc="10" dirty="0">
                <a:solidFill>
                  <a:srgbClr val="001F5F"/>
                </a:solidFill>
              </a:rPr>
              <a:t> </a:t>
            </a:r>
            <a:r>
              <a:rPr sz="1900" spc="-5" dirty="0">
                <a:solidFill>
                  <a:srgbClr val="001F5F"/>
                </a:solidFill>
              </a:rPr>
              <a:t>atau</a:t>
            </a:r>
            <a:r>
              <a:rPr sz="1900" spc="25" dirty="0">
                <a:solidFill>
                  <a:srgbClr val="001F5F"/>
                </a:solidFill>
              </a:rPr>
              <a:t> </a:t>
            </a:r>
            <a:r>
              <a:rPr sz="1900" spc="-5" dirty="0">
                <a:solidFill>
                  <a:srgbClr val="001F5F"/>
                </a:solidFill>
              </a:rPr>
              <a:t>Satuan</a:t>
            </a:r>
            <a:r>
              <a:rPr sz="1900" spc="25" dirty="0">
                <a:solidFill>
                  <a:srgbClr val="001F5F"/>
                </a:solidFill>
              </a:rPr>
              <a:t> </a:t>
            </a:r>
            <a:r>
              <a:rPr sz="1900" spc="-5" dirty="0">
                <a:solidFill>
                  <a:srgbClr val="001F5F"/>
                </a:solidFill>
              </a:rPr>
              <a:t>Tugas</a:t>
            </a:r>
            <a:r>
              <a:rPr sz="1900" spc="5" dirty="0">
                <a:solidFill>
                  <a:srgbClr val="001F5F"/>
                </a:solidFill>
              </a:rPr>
              <a:t> </a:t>
            </a:r>
            <a:r>
              <a:rPr sz="1900" spc="-5" dirty="0">
                <a:solidFill>
                  <a:srgbClr val="001F5F"/>
                </a:solidFill>
              </a:rPr>
              <a:t>melakukan </a:t>
            </a:r>
            <a:r>
              <a:rPr sz="1900" spc="-515" dirty="0">
                <a:solidFill>
                  <a:srgbClr val="001F5F"/>
                </a:solidFill>
              </a:rPr>
              <a:t> </a:t>
            </a:r>
            <a:r>
              <a:rPr sz="1900" spc="-5" dirty="0">
                <a:solidFill>
                  <a:srgbClr val="001F5F"/>
                </a:solidFill>
              </a:rPr>
              <a:t>penanganan</a:t>
            </a:r>
            <a:r>
              <a:rPr sz="1900" spc="25" dirty="0">
                <a:solidFill>
                  <a:srgbClr val="001F5F"/>
                </a:solidFill>
              </a:rPr>
              <a:t> </a:t>
            </a:r>
            <a:r>
              <a:rPr sz="1900" spc="-5" dirty="0">
                <a:solidFill>
                  <a:srgbClr val="001F5F"/>
                </a:solidFill>
              </a:rPr>
              <a:t>kekerasan</a:t>
            </a:r>
            <a:r>
              <a:rPr sz="1900" spc="60" dirty="0">
                <a:solidFill>
                  <a:srgbClr val="001F5F"/>
                </a:solidFill>
              </a:rPr>
              <a:t> </a:t>
            </a:r>
            <a:r>
              <a:rPr sz="1900" spc="-5" dirty="0">
                <a:solidFill>
                  <a:srgbClr val="001F5F"/>
                </a:solidFill>
              </a:rPr>
              <a:t>dan</a:t>
            </a:r>
            <a:r>
              <a:rPr sz="1900" spc="10" dirty="0">
                <a:solidFill>
                  <a:srgbClr val="001F5F"/>
                </a:solidFill>
              </a:rPr>
              <a:t> </a:t>
            </a:r>
            <a:r>
              <a:rPr sz="1900" spc="-5" dirty="0">
                <a:solidFill>
                  <a:srgbClr val="001F5F"/>
                </a:solidFill>
              </a:rPr>
              <a:t>memastikan</a:t>
            </a:r>
            <a:r>
              <a:rPr sz="1900" spc="65" dirty="0">
                <a:solidFill>
                  <a:srgbClr val="001F5F"/>
                </a:solidFill>
              </a:rPr>
              <a:t> </a:t>
            </a:r>
            <a:r>
              <a:rPr sz="1900" spc="-5" dirty="0">
                <a:solidFill>
                  <a:srgbClr val="001F5F"/>
                </a:solidFill>
              </a:rPr>
              <a:t>pemulihan</a:t>
            </a:r>
            <a:r>
              <a:rPr sz="1900" spc="10" dirty="0">
                <a:solidFill>
                  <a:srgbClr val="001F5F"/>
                </a:solidFill>
              </a:rPr>
              <a:t> </a:t>
            </a:r>
            <a:r>
              <a:rPr sz="1900" spc="-5" dirty="0">
                <a:solidFill>
                  <a:srgbClr val="001F5F"/>
                </a:solidFill>
              </a:rPr>
              <a:t>bagi</a:t>
            </a:r>
            <a:r>
              <a:rPr sz="1900" spc="5" dirty="0">
                <a:solidFill>
                  <a:srgbClr val="001F5F"/>
                </a:solidFill>
              </a:rPr>
              <a:t> </a:t>
            </a:r>
            <a:r>
              <a:rPr sz="1900" spc="-5" dirty="0">
                <a:solidFill>
                  <a:srgbClr val="001F5F"/>
                </a:solidFill>
              </a:rPr>
              <a:t>korban</a:t>
            </a:r>
            <a:endParaRPr sz="1900"/>
          </a:p>
        </p:txBody>
      </p:sp>
      <p:sp>
        <p:nvSpPr>
          <p:cNvPr id="21" name="object 21"/>
          <p:cNvSpPr txBox="1"/>
          <p:nvPr/>
        </p:nvSpPr>
        <p:spPr>
          <a:xfrm>
            <a:off x="4829936" y="1398473"/>
            <a:ext cx="4091304" cy="7581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4780" indent="-132715">
              <a:lnSpc>
                <a:spcPct val="100000"/>
              </a:lnSpc>
              <a:spcBef>
                <a:spcPts val="100"/>
              </a:spcBef>
              <a:buSzPct val="91666"/>
              <a:buAutoNum type="arabicPeriod"/>
              <a:tabLst>
                <a:tab pos="145415" algn="l"/>
              </a:tabLst>
            </a:pPr>
            <a:r>
              <a:rPr sz="1200" dirty="0">
                <a:latin typeface="Arial MT"/>
                <a:cs typeface="Arial MT"/>
              </a:rPr>
              <a:t>Sanksi</a:t>
            </a:r>
            <a:r>
              <a:rPr sz="1200" spc="-3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administratif</a:t>
            </a:r>
            <a:r>
              <a:rPr sz="1200" spc="-25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kepada</a:t>
            </a:r>
            <a:r>
              <a:rPr sz="1200" spc="-50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pelaku</a:t>
            </a:r>
            <a:endParaRPr sz="1200">
              <a:latin typeface="Arial MT"/>
              <a:cs typeface="Arial MT"/>
            </a:endParaRPr>
          </a:p>
          <a:p>
            <a:pPr marL="144780" indent="-132715">
              <a:lnSpc>
                <a:spcPct val="100000"/>
              </a:lnSpc>
              <a:spcBef>
                <a:spcPts val="5"/>
              </a:spcBef>
              <a:buSzPct val="91666"/>
              <a:buAutoNum type="arabicPeriod"/>
              <a:tabLst>
                <a:tab pos="145415" algn="l"/>
              </a:tabLst>
            </a:pPr>
            <a:r>
              <a:rPr sz="1200" spc="-5" dirty="0">
                <a:latin typeface="Arial MT"/>
                <a:cs typeface="Arial MT"/>
              </a:rPr>
              <a:t>Pemulihan</a:t>
            </a:r>
            <a:r>
              <a:rPr sz="1200" spc="-5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bagi</a:t>
            </a:r>
            <a:r>
              <a:rPr sz="1200" spc="-2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korban</a:t>
            </a:r>
            <a:endParaRPr sz="1200">
              <a:latin typeface="Arial MT"/>
              <a:cs typeface="Arial MT"/>
            </a:endParaRPr>
          </a:p>
          <a:p>
            <a:pPr marL="144780" marR="5080" indent="-132715">
              <a:lnSpc>
                <a:spcPct val="100000"/>
              </a:lnSpc>
              <a:buSzPct val="91666"/>
              <a:buAutoNum type="arabicPeriod"/>
              <a:tabLst>
                <a:tab pos="145415" algn="l"/>
              </a:tabLst>
            </a:pPr>
            <a:r>
              <a:rPr sz="1200" spc="-5" dirty="0">
                <a:latin typeface="Arial MT"/>
                <a:cs typeface="Arial MT"/>
              </a:rPr>
              <a:t>Sanksi administratif yang diberikan dari </a:t>
            </a:r>
            <a:r>
              <a:rPr sz="1200" dirty="0">
                <a:latin typeface="Arial MT"/>
                <a:cs typeface="Arial MT"/>
              </a:rPr>
              <a:t>peraturan </a:t>
            </a:r>
            <a:r>
              <a:rPr sz="1200" spc="-5" dirty="0">
                <a:latin typeface="Arial MT"/>
                <a:cs typeface="Arial MT"/>
              </a:rPr>
              <a:t>ini, tidak </a:t>
            </a:r>
            <a:r>
              <a:rPr sz="1200" spc="-32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mengenyampingkan</a:t>
            </a:r>
            <a:r>
              <a:rPr sz="1200" spc="-50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peraturan</a:t>
            </a:r>
            <a:r>
              <a:rPr sz="1200" spc="-4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lain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843398" y="2922523"/>
            <a:ext cx="38271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 MT"/>
                <a:cs typeface="Arial MT"/>
              </a:rPr>
              <a:t>1.Pemulihan </a:t>
            </a:r>
            <a:r>
              <a:rPr sz="1200" spc="-5" dirty="0">
                <a:latin typeface="Arial MT"/>
                <a:cs typeface="Arial MT"/>
              </a:rPr>
              <a:t>sudah dilakukan sejak </a:t>
            </a:r>
            <a:r>
              <a:rPr sz="1200" dirty="0">
                <a:latin typeface="Arial MT"/>
                <a:cs typeface="Arial MT"/>
              </a:rPr>
              <a:t>laporan </a:t>
            </a:r>
            <a:r>
              <a:rPr sz="1200" spc="-5" dirty="0">
                <a:latin typeface="Arial MT"/>
                <a:cs typeface="Arial MT"/>
              </a:rPr>
              <a:t>diterima </a:t>
            </a:r>
            <a:r>
              <a:rPr sz="1200" dirty="0">
                <a:latin typeface="Arial MT"/>
                <a:cs typeface="Arial MT"/>
              </a:rPr>
              <a:t> 2.Layanan</a:t>
            </a:r>
            <a:r>
              <a:rPr sz="1200" spc="-3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pemulihan</a:t>
            </a:r>
            <a:r>
              <a:rPr sz="1200" spc="-1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difasilitasi</a:t>
            </a:r>
            <a:r>
              <a:rPr sz="1200" spc="-2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oleh pemerintah</a:t>
            </a:r>
            <a:r>
              <a:rPr sz="1200" spc="-3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daerah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4730496" y="2639567"/>
            <a:ext cx="4258310" cy="279400"/>
            <a:chOff x="4730496" y="2639567"/>
            <a:chExt cx="4258310" cy="279400"/>
          </a:xfrm>
        </p:grpSpPr>
        <p:sp>
          <p:nvSpPr>
            <p:cNvPr id="24" name="object 24"/>
            <p:cNvSpPr/>
            <p:nvPr/>
          </p:nvSpPr>
          <p:spPr>
            <a:xfrm>
              <a:off x="4730496" y="2639567"/>
              <a:ext cx="4258310" cy="279400"/>
            </a:xfrm>
            <a:custGeom>
              <a:avLst/>
              <a:gdLst/>
              <a:ahLst/>
              <a:cxnLst/>
              <a:rect l="l" t="t" r="r" b="b"/>
              <a:pathLst>
                <a:path w="4258309" h="279400">
                  <a:moveTo>
                    <a:pt x="4258056" y="0"/>
                  </a:moveTo>
                  <a:lnTo>
                    <a:pt x="0" y="0"/>
                  </a:lnTo>
                  <a:lnTo>
                    <a:pt x="0" y="278892"/>
                  </a:lnTo>
                  <a:lnTo>
                    <a:pt x="4258056" y="278892"/>
                  </a:lnTo>
                  <a:lnTo>
                    <a:pt x="4258056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816602" y="2684525"/>
              <a:ext cx="230504" cy="184785"/>
            </a:xfrm>
            <a:custGeom>
              <a:avLst/>
              <a:gdLst/>
              <a:ahLst/>
              <a:cxnLst/>
              <a:rect l="l" t="t" r="r" b="b"/>
              <a:pathLst>
                <a:path w="230504" h="184785">
                  <a:moveTo>
                    <a:pt x="0" y="184404"/>
                  </a:moveTo>
                  <a:lnTo>
                    <a:pt x="230124" y="184404"/>
                  </a:lnTo>
                  <a:lnTo>
                    <a:pt x="230124" y="0"/>
                  </a:lnTo>
                  <a:lnTo>
                    <a:pt x="0" y="0"/>
                  </a:lnTo>
                  <a:lnTo>
                    <a:pt x="0" y="184404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4730496" y="2639567"/>
            <a:ext cx="4258310" cy="279400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 marL="158750">
              <a:lnSpc>
                <a:spcPct val="100000"/>
              </a:lnSpc>
              <a:spcBef>
                <a:spcPts val="330"/>
              </a:spcBef>
              <a:tabLst>
                <a:tab pos="549910" algn="l"/>
              </a:tabLst>
            </a:pP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5	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Pemulihan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4730496" y="1118616"/>
            <a:ext cx="4217035" cy="279400"/>
            <a:chOff x="4730496" y="1118616"/>
            <a:chExt cx="4217035" cy="279400"/>
          </a:xfrm>
        </p:grpSpPr>
        <p:sp>
          <p:nvSpPr>
            <p:cNvPr id="28" name="object 28"/>
            <p:cNvSpPr/>
            <p:nvPr/>
          </p:nvSpPr>
          <p:spPr>
            <a:xfrm>
              <a:off x="4730496" y="1118616"/>
              <a:ext cx="4217035" cy="279400"/>
            </a:xfrm>
            <a:custGeom>
              <a:avLst/>
              <a:gdLst/>
              <a:ahLst/>
              <a:cxnLst/>
              <a:rect l="l" t="t" r="r" b="b"/>
              <a:pathLst>
                <a:path w="4217034" h="279400">
                  <a:moveTo>
                    <a:pt x="4216908" y="0"/>
                  </a:moveTo>
                  <a:lnTo>
                    <a:pt x="0" y="0"/>
                  </a:lnTo>
                  <a:lnTo>
                    <a:pt x="0" y="278891"/>
                  </a:lnTo>
                  <a:lnTo>
                    <a:pt x="4216908" y="278891"/>
                  </a:lnTo>
                  <a:lnTo>
                    <a:pt x="4216908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4807458" y="1163574"/>
              <a:ext cx="231775" cy="184785"/>
            </a:xfrm>
            <a:custGeom>
              <a:avLst/>
              <a:gdLst/>
              <a:ahLst/>
              <a:cxnLst/>
              <a:rect l="l" t="t" r="r" b="b"/>
              <a:pathLst>
                <a:path w="231775" h="184784">
                  <a:moveTo>
                    <a:pt x="0" y="184403"/>
                  </a:moveTo>
                  <a:lnTo>
                    <a:pt x="231648" y="184403"/>
                  </a:lnTo>
                  <a:lnTo>
                    <a:pt x="231648" y="0"/>
                  </a:lnTo>
                  <a:lnTo>
                    <a:pt x="0" y="0"/>
                  </a:lnTo>
                  <a:lnTo>
                    <a:pt x="0" y="184403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4730496" y="1118616"/>
            <a:ext cx="4217035" cy="279400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49860">
              <a:lnSpc>
                <a:spcPct val="100000"/>
              </a:lnSpc>
              <a:spcBef>
                <a:spcPts val="325"/>
              </a:spcBef>
              <a:tabLst>
                <a:tab pos="549910" algn="l"/>
              </a:tabLst>
            </a:pP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4	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Tindak</a:t>
            </a:r>
            <a:r>
              <a:rPr sz="1200" b="1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lanjut</a:t>
            </a:r>
            <a:r>
              <a:rPr sz="1200" b="1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laporan</a:t>
            </a:r>
            <a:r>
              <a:rPr sz="120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hasil</a:t>
            </a:r>
            <a:r>
              <a:rPr sz="1200" b="1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pemeriksaan</a:t>
            </a:r>
            <a:endParaRPr sz="12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16484" y="1404448"/>
            <a:ext cx="3818254" cy="1136650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sz="1200" spc="-5" dirty="0">
                <a:latin typeface="Arial MT"/>
                <a:cs typeface="Arial MT"/>
              </a:rPr>
              <a:t>Penyediaan</a:t>
            </a:r>
            <a:r>
              <a:rPr sz="1200" spc="-4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kanal</a:t>
            </a:r>
            <a:r>
              <a:rPr sz="1200" spc="-2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pelaporan</a:t>
            </a:r>
            <a:endParaRPr sz="12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i="1" spc="-5" dirty="0">
                <a:latin typeface="Arial"/>
                <a:cs typeface="Arial"/>
              </a:rPr>
              <a:t>(disesuaikan</a:t>
            </a:r>
            <a:r>
              <a:rPr sz="1100" i="1" dirty="0">
                <a:latin typeface="Arial"/>
                <a:cs typeface="Arial"/>
              </a:rPr>
              <a:t> </a:t>
            </a:r>
            <a:r>
              <a:rPr sz="1100" i="1" spc="-5" dirty="0">
                <a:latin typeface="Arial"/>
                <a:cs typeface="Arial"/>
              </a:rPr>
              <a:t>dengan</a:t>
            </a:r>
            <a:r>
              <a:rPr sz="1100" i="1" spc="-10" dirty="0">
                <a:latin typeface="Arial"/>
                <a:cs typeface="Arial"/>
              </a:rPr>
              <a:t> </a:t>
            </a:r>
            <a:r>
              <a:rPr sz="1100" i="1" dirty="0">
                <a:latin typeface="Arial"/>
                <a:cs typeface="Arial"/>
              </a:rPr>
              <a:t>kapasitas</a:t>
            </a:r>
            <a:r>
              <a:rPr sz="1100" i="1" spc="-20" dirty="0">
                <a:latin typeface="Arial"/>
                <a:cs typeface="Arial"/>
              </a:rPr>
              <a:t> </a:t>
            </a:r>
            <a:r>
              <a:rPr sz="1100" i="1" spc="-5" dirty="0">
                <a:latin typeface="Arial"/>
                <a:cs typeface="Arial"/>
              </a:rPr>
              <a:t>TPPK</a:t>
            </a:r>
            <a:r>
              <a:rPr sz="1100" i="1" spc="10" dirty="0">
                <a:latin typeface="Arial"/>
                <a:cs typeface="Arial"/>
              </a:rPr>
              <a:t> </a:t>
            </a:r>
            <a:r>
              <a:rPr sz="1100" i="1" dirty="0">
                <a:latin typeface="Arial"/>
                <a:cs typeface="Arial"/>
              </a:rPr>
              <a:t>atau</a:t>
            </a:r>
            <a:r>
              <a:rPr sz="1100" i="1" spc="-15" dirty="0">
                <a:latin typeface="Arial"/>
                <a:cs typeface="Arial"/>
              </a:rPr>
              <a:t> </a:t>
            </a:r>
            <a:r>
              <a:rPr sz="1100" i="1" dirty="0">
                <a:latin typeface="Arial"/>
                <a:cs typeface="Arial"/>
              </a:rPr>
              <a:t>Satuan</a:t>
            </a:r>
            <a:r>
              <a:rPr sz="1100" i="1" spc="-5" dirty="0">
                <a:latin typeface="Arial"/>
                <a:cs typeface="Arial"/>
              </a:rPr>
              <a:t> </a:t>
            </a:r>
            <a:r>
              <a:rPr sz="1100" i="1" dirty="0">
                <a:latin typeface="Arial"/>
                <a:cs typeface="Arial"/>
              </a:rPr>
              <a:t>Tugas):</a:t>
            </a:r>
            <a:endParaRPr sz="1100">
              <a:latin typeface="Arial"/>
              <a:cs typeface="Arial"/>
            </a:endParaRPr>
          </a:p>
          <a:p>
            <a:pPr marL="469900" indent="-304800">
              <a:lnSpc>
                <a:spcPct val="100000"/>
              </a:lnSpc>
              <a:spcBef>
                <a:spcPts val="20"/>
              </a:spcBef>
              <a:buAutoNum type="arabicPeriod"/>
              <a:tabLst>
                <a:tab pos="469265" algn="l"/>
                <a:tab pos="469900" algn="l"/>
              </a:tabLst>
            </a:pPr>
            <a:r>
              <a:rPr sz="1200" dirty="0">
                <a:latin typeface="Arial MT"/>
                <a:cs typeface="Arial MT"/>
              </a:rPr>
              <a:t>surat</a:t>
            </a:r>
            <a:r>
              <a:rPr sz="1200" spc="-4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tertulis</a:t>
            </a:r>
            <a:endParaRPr sz="1200">
              <a:latin typeface="Arial MT"/>
              <a:cs typeface="Arial MT"/>
            </a:endParaRPr>
          </a:p>
          <a:p>
            <a:pPr marL="469900" indent="-304800">
              <a:lnSpc>
                <a:spcPct val="100000"/>
              </a:lnSpc>
              <a:buAutoNum type="arabicPeriod"/>
              <a:tabLst>
                <a:tab pos="469265" algn="l"/>
                <a:tab pos="469900" algn="l"/>
              </a:tabLst>
            </a:pPr>
            <a:r>
              <a:rPr sz="1200" dirty="0">
                <a:latin typeface="Arial MT"/>
                <a:cs typeface="Arial MT"/>
              </a:rPr>
              <a:t>telepon</a:t>
            </a:r>
            <a:endParaRPr sz="1200">
              <a:latin typeface="Arial MT"/>
              <a:cs typeface="Arial MT"/>
            </a:endParaRPr>
          </a:p>
          <a:p>
            <a:pPr marL="469900" indent="-304800">
              <a:lnSpc>
                <a:spcPct val="100000"/>
              </a:lnSpc>
              <a:buAutoNum type="arabicPeriod"/>
              <a:tabLst>
                <a:tab pos="469265" algn="l"/>
                <a:tab pos="469900" algn="l"/>
              </a:tabLst>
            </a:pPr>
            <a:r>
              <a:rPr sz="1200" spc="-5" dirty="0">
                <a:latin typeface="Arial MT"/>
                <a:cs typeface="Arial MT"/>
              </a:rPr>
              <a:t>pesan</a:t>
            </a:r>
            <a:r>
              <a:rPr sz="1200" spc="-2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singkat elektronik</a:t>
            </a:r>
            <a:endParaRPr sz="1200">
              <a:latin typeface="Arial MT"/>
              <a:cs typeface="Arial MT"/>
            </a:endParaRPr>
          </a:p>
          <a:p>
            <a:pPr marL="469900" indent="-304800">
              <a:lnSpc>
                <a:spcPct val="100000"/>
              </a:lnSpc>
              <a:buAutoNum type="arabicPeriod"/>
              <a:tabLst>
                <a:tab pos="469265" algn="l"/>
                <a:tab pos="469900" algn="l"/>
              </a:tabLst>
            </a:pPr>
            <a:r>
              <a:rPr sz="1200" dirty="0">
                <a:latin typeface="Arial MT"/>
                <a:cs typeface="Arial MT"/>
              </a:rPr>
              <a:t>bentuk</a:t>
            </a:r>
            <a:r>
              <a:rPr sz="1200" spc="-3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pelaporan</a:t>
            </a:r>
            <a:r>
              <a:rPr sz="1200" spc="-3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lain</a:t>
            </a:r>
            <a:r>
              <a:rPr sz="1200" spc="-1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yang</a:t>
            </a:r>
            <a:r>
              <a:rPr sz="120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memudahkan</a:t>
            </a:r>
            <a:r>
              <a:rPr sz="1200" spc="-3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pelapor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4632959" y="1118616"/>
            <a:ext cx="2540" cy="3506470"/>
          </a:xfrm>
          <a:custGeom>
            <a:avLst/>
            <a:gdLst/>
            <a:ahLst/>
            <a:cxnLst/>
            <a:rect l="l" t="t" r="r" b="b"/>
            <a:pathLst>
              <a:path w="2539" h="3506470">
                <a:moveTo>
                  <a:pt x="0" y="0"/>
                </a:moveTo>
                <a:lnTo>
                  <a:pt x="2159" y="3506101"/>
                </a:lnTo>
              </a:path>
            </a:pathLst>
          </a:custGeom>
          <a:ln w="9524">
            <a:solidFill>
              <a:srgbClr val="010101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94020" y="4797551"/>
            <a:ext cx="414527" cy="29260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38176" y="113156"/>
            <a:ext cx="8886825" cy="5753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2165"/>
              </a:lnSpc>
              <a:spcBef>
                <a:spcPts val="95"/>
              </a:spcBef>
            </a:pPr>
            <a:r>
              <a:rPr sz="1900" spc="-5" dirty="0">
                <a:solidFill>
                  <a:srgbClr val="001F5F"/>
                </a:solidFill>
              </a:rPr>
              <a:t>Sanksi</a:t>
            </a:r>
            <a:r>
              <a:rPr sz="1900" spc="25" dirty="0">
                <a:solidFill>
                  <a:srgbClr val="001F5F"/>
                </a:solidFill>
              </a:rPr>
              <a:t> </a:t>
            </a:r>
            <a:r>
              <a:rPr sz="1900" spc="-5" dirty="0">
                <a:solidFill>
                  <a:srgbClr val="001F5F"/>
                </a:solidFill>
              </a:rPr>
              <a:t>administratif*</a:t>
            </a:r>
            <a:r>
              <a:rPr sz="1900" spc="45" dirty="0">
                <a:solidFill>
                  <a:srgbClr val="001F5F"/>
                </a:solidFill>
              </a:rPr>
              <a:t> </a:t>
            </a:r>
            <a:r>
              <a:rPr sz="1900" spc="-5" dirty="0">
                <a:solidFill>
                  <a:srgbClr val="001F5F"/>
                </a:solidFill>
              </a:rPr>
              <a:t>kepada</a:t>
            </a:r>
            <a:r>
              <a:rPr sz="1900" spc="30" dirty="0">
                <a:solidFill>
                  <a:srgbClr val="001F5F"/>
                </a:solidFill>
              </a:rPr>
              <a:t> </a:t>
            </a:r>
            <a:r>
              <a:rPr sz="1900" spc="-5" dirty="0">
                <a:solidFill>
                  <a:srgbClr val="001F5F"/>
                </a:solidFill>
              </a:rPr>
              <a:t>pelaku</a:t>
            </a:r>
            <a:r>
              <a:rPr sz="1900" spc="30" dirty="0">
                <a:solidFill>
                  <a:srgbClr val="001F5F"/>
                </a:solidFill>
              </a:rPr>
              <a:t> </a:t>
            </a:r>
            <a:r>
              <a:rPr sz="1900" spc="-5" dirty="0">
                <a:solidFill>
                  <a:srgbClr val="001F5F"/>
                </a:solidFill>
              </a:rPr>
              <a:t>peserta</a:t>
            </a:r>
            <a:r>
              <a:rPr sz="1900" spc="45" dirty="0">
                <a:solidFill>
                  <a:srgbClr val="001F5F"/>
                </a:solidFill>
              </a:rPr>
              <a:t> </a:t>
            </a:r>
            <a:r>
              <a:rPr sz="1900" spc="-5" dirty="0">
                <a:solidFill>
                  <a:srgbClr val="001F5F"/>
                </a:solidFill>
              </a:rPr>
              <a:t>didik</a:t>
            </a:r>
            <a:r>
              <a:rPr sz="1900" spc="10" dirty="0">
                <a:solidFill>
                  <a:srgbClr val="001F5F"/>
                </a:solidFill>
              </a:rPr>
              <a:t> </a:t>
            </a:r>
            <a:r>
              <a:rPr sz="1900" spc="-5" dirty="0">
                <a:solidFill>
                  <a:srgbClr val="001F5F"/>
                </a:solidFill>
              </a:rPr>
              <a:t>mempertimbangkan</a:t>
            </a:r>
            <a:r>
              <a:rPr sz="1900" spc="70" dirty="0">
                <a:solidFill>
                  <a:srgbClr val="001F5F"/>
                </a:solidFill>
              </a:rPr>
              <a:t> </a:t>
            </a:r>
            <a:r>
              <a:rPr sz="1900" spc="-5" dirty="0">
                <a:solidFill>
                  <a:srgbClr val="001F5F"/>
                </a:solidFill>
              </a:rPr>
              <a:t>sanksi</a:t>
            </a:r>
            <a:endParaRPr sz="1900"/>
          </a:p>
          <a:p>
            <a:pPr marL="12700">
              <a:lnSpc>
                <a:spcPts val="2165"/>
              </a:lnSpc>
            </a:pPr>
            <a:r>
              <a:rPr sz="1900" spc="-10" dirty="0">
                <a:solidFill>
                  <a:srgbClr val="001F5F"/>
                </a:solidFill>
              </a:rPr>
              <a:t>yang</a:t>
            </a:r>
            <a:r>
              <a:rPr sz="1900" spc="45" dirty="0">
                <a:solidFill>
                  <a:srgbClr val="001F5F"/>
                </a:solidFill>
              </a:rPr>
              <a:t> </a:t>
            </a:r>
            <a:r>
              <a:rPr sz="1900" spc="-5" dirty="0">
                <a:solidFill>
                  <a:srgbClr val="001F5F"/>
                </a:solidFill>
              </a:rPr>
              <a:t>edukatif</a:t>
            </a:r>
            <a:r>
              <a:rPr sz="1900" spc="20" dirty="0">
                <a:solidFill>
                  <a:srgbClr val="001F5F"/>
                </a:solidFill>
              </a:rPr>
              <a:t> </a:t>
            </a:r>
            <a:r>
              <a:rPr sz="1900" spc="-5" dirty="0">
                <a:solidFill>
                  <a:srgbClr val="001F5F"/>
                </a:solidFill>
              </a:rPr>
              <a:t>dan</a:t>
            </a:r>
            <a:r>
              <a:rPr sz="1900" spc="5" dirty="0">
                <a:solidFill>
                  <a:srgbClr val="001F5F"/>
                </a:solidFill>
              </a:rPr>
              <a:t> </a:t>
            </a:r>
            <a:r>
              <a:rPr sz="1900" dirty="0">
                <a:solidFill>
                  <a:srgbClr val="001F5F"/>
                </a:solidFill>
              </a:rPr>
              <a:t>tetap</a:t>
            </a:r>
            <a:r>
              <a:rPr sz="1900" spc="20" dirty="0">
                <a:solidFill>
                  <a:srgbClr val="001F5F"/>
                </a:solidFill>
              </a:rPr>
              <a:t> </a:t>
            </a:r>
            <a:r>
              <a:rPr sz="1900" spc="-5" dirty="0">
                <a:solidFill>
                  <a:srgbClr val="001F5F"/>
                </a:solidFill>
              </a:rPr>
              <a:t>memperhatikan</a:t>
            </a:r>
            <a:r>
              <a:rPr sz="1900" spc="45" dirty="0">
                <a:solidFill>
                  <a:srgbClr val="001F5F"/>
                </a:solidFill>
              </a:rPr>
              <a:t> </a:t>
            </a:r>
            <a:r>
              <a:rPr sz="1900" spc="-5" dirty="0">
                <a:solidFill>
                  <a:srgbClr val="001F5F"/>
                </a:solidFill>
              </a:rPr>
              <a:t>hak</a:t>
            </a:r>
            <a:r>
              <a:rPr sz="1900" spc="15" dirty="0">
                <a:solidFill>
                  <a:srgbClr val="001F5F"/>
                </a:solidFill>
              </a:rPr>
              <a:t> </a:t>
            </a:r>
            <a:r>
              <a:rPr sz="1900" dirty="0">
                <a:solidFill>
                  <a:srgbClr val="001F5F"/>
                </a:solidFill>
              </a:rPr>
              <a:t>pendidikan </a:t>
            </a:r>
            <a:r>
              <a:rPr sz="1900" spc="-5" dirty="0">
                <a:solidFill>
                  <a:srgbClr val="001F5F"/>
                </a:solidFill>
              </a:rPr>
              <a:t>peserta</a:t>
            </a:r>
            <a:r>
              <a:rPr sz="1900" spc="35" dirty="0">
                <a:solidFill>
                  <a:srgbClr val="001F5F"/>
                </a:solidFill>
              </a:rPr>
              <a:t> </a:t>
            </a:r>
            <a:r>
              <a:rPr sz="1900" dirty="0">
                <a:solidFill>
                  <a:srgbClr val="001F5F"/>
                </a:solidFill>
              </a:rPr>
              <a:t>didik</a:t>
            </a:r>
            <a:endParaRPr sz="1900"/>
          </a:p>
        </p:txBody>
      </p:sp>
      <p:sp>
        <p:nvSpPr>
          <p:cNvPr id="4" name="object 4"/>
          <p:cNvSpPr/>
          <p:nvPr/>
        </p:nvSpPr>
        <p:spPr>
          <a:xfrm>
            <a:off x="2714244" y="1481327"/>
            <a:ext cx="1711960" cy="594360"/>
          </a:xfrm>
          <a:custGeom>
            <a:avLst/>
            <a:gdLst/>
            <a:ahLst/>
            <a:cxnLst/>
            <a:rect l="l" t="t" r="r" b="b"/>
            <a:pathLst>
              <a:path w="1711960" h="594360">
                <a:moveTo>
                  <a:pt x="1711452" y="0"/>
                </a:moveTo>
                <a:lnTo>
                  <a:pt x="0" y="0"/>
                </a:lnTo>
                <a:lnTo>
                  <a:pt x="0" y="594360"/>
                </a:lnTo>
                <a:lnTo>
                  <a:pt x="1711452" y="594360"/>
                </a:lnTo>
                <a:lnTo>
                  <a:pt x="1711452" y="0"/>
                </a:lnTo>
                <a:close/>
              </a:path>
            </a:pathLst>
          </a:custGeom>
          <a:solidFill>
            <a:srgbClr val="E7E6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888742" y="1566417"/>
            <a:ext cx="13163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 MT"/>
                <a:cs typeface="Arial MT"/>
              </a:rPr>
              <a:t>(1)Teguran</a:t>
            </a:r>
            <a:r>
              <a:rPr sz="1200" spc="-80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tertulis;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02692" y="1481327"/>
            <a:ext cx="1179830" cy="594360"/>
          </a:xfrm>
          <a:custGeom>
            <a:avLst/>
            <a:gdLst/>
            <a:ahLst/>
            <a:cxnLst/>
            <a:rect l="l" t="t" r="r" b="b"/>
            <a:pathLst>
              <a:path w="1179830" h="594360">
                <a:moveTo>
                  <a:pt x="1179576" y="0"/>
                </a:moveTo>
                <a:lnTo>
                  <a:pt x="0" y="0"/>
                </a:lnTo>
                <a:lnTo>
                  <a:pt x="0" y="594360"/>
                </a:lnTo>
                <a:lnTo>
                  <a:pt x="1179576" y="594360"/>
                </a:lnTo>
                <a:lnTo>
                  <a:pt x="1179576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81736" y="1555750"/>
            <a:ext cx="9055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Arial MT"/>
                <a:cs typeface="Arial MT"/>
              </a:rPr>
              <a:t>Peserta</a:t>
            </a:r>
            <a:r>
              <a:rPr sz="1200" spc="-8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didik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452372" y="1481327"/>
            <a:ext cx="1179830" cy="596265"/>
          </a:xfrm>
          <a:custGeom>
            <a:avLst/>
            <a:gdLst/>
            <a:ahLst/>
            <a:cxnLst/>
            <a:rect l="l" t="t" r="r" b="b"/>
            <a:pathLst>
              <a:path w="1179830" h="596264">
                <a:moveTo>
                  <a:pt x="1179576" y="0"/>
                </a:moveTo>
                <a:lnTo>
                  <a:pt x="0" y="0"/>
                </a:lnTo>
                <a:lnTo>
                  <a:pt x="0" y="595884"/>
                </a:lnTo>
                <a:lnTo>
                  <a:pt x="1179576" y="595884"/>
                </a:lnTo>
                <a:lnTo>
                  <a:pt x="1179576" y="0"/>
                </a:lnTo>
                <a:close/>
              </a:path>
            </a:pathLst>
          </a:custGeom>
          <a:solidFill>
            <a:srgbClr val="BAD5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531747" y="1555445"/>
            <a:ext cx="998855" cy="3924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 MT"/>
                <a:cs typeface="Arial MT"/>
              </a:rPr>
              <a:t>Kep</a:t>
            </a:r>
            <a:r>
              <a:rPr sz="1200" spc="5" dirty="0">
                <a:latin typeface="Arial MT"/>
                <a:cs typeface="Arial MT"/>
              </a:rPr>
              <a:t>a</a:t>
            </a:r>
            <a:r>
              <a:rPr sz="1200" dirty="0">
                <a:latin typeface="Arial MT"/>
                <a:cs typeface="Arial MT"/>
              </a:rPr>
              <a:t>la</a:t>
            </a:r>
            <a:r>
              <a:rPr sz="1200" spc="-45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satu</a:t>
            </a:r>
            <a:r>
              <a:rPr sz="1200" spc="5" dirty="0">
                <a:latin typeface="Arial MT"/>
                <a:cs typeface="Arial MT"/>
              </a:rPr>
              <a:t>a</a:t>
            </a:r>
            <a:r>
              <a:rPr sz="1200" dirty="0">
                <a:latin typeface="Arial MT"/>
                <a:cs typeface="Arial MT"/>
              </a:rPr>
              <a:t>n</a:t>
            </a:r>
            <a:endParaRPr sz="12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200" spc="-5" dirty="0">
                <a:latin typeface="Arial MT"/>
                <a:cs typeface="Arial MT"/>
              </a:rPr>
              <a:t>pendidikan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6257544" y="1484375"/>
            <a:ext cx="2685415" cy="596265"/>
          </a:xfrm>
          <a:custGeom>
            <a:avLst/>
            <a:gdLst/>
            <a:ahLst/>
            <a:cxnLst/>
            <a:rect l="l" t="t" r="r" b="b"/>
            <a:pathLst>
              <a:path w="2685415" h="596264">
                <a:moveTo>
                  <a:pt x="2685288" y="0"/>
                </a:moveTo>
                <a:lnTo>
                  <a:pt x="0" y="0"/>
                </a:lnTo>
                <a:lnTo>
                  <a:pt x="0" y="595884"/>
                </a:lnTo>
                <a:lnTo>
                  <a:pt x="2685288" y="595884"/>
                </a:lnTo>
                <a:lnTo>
                  <a:pt x="2685288" y="0"/>
                </a:lnTo>
                <a:close/>
              </a:path>
            </a:pathLst>
          </a:custGeom>
          <a:solidFill>
            <a:srgbClr val="E7E6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6376161" y="1559178"/>
            <a:ext cx="24866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2565" marR="5080" indent="-190500">
              <a:lnSpc>
                <a:spcPct val="100000"/>
              </a:lnSpc>
              <a:spcBef>
                <a:spcPts val="100"/>
              </a:spcBef>
              <a:tabLst>
                <a:tab pos="1200785" algn="l"/>
                <a:tab pos="1854835" algn="l"/>
                <a:tab pos="2315210" algn="l"/>
              </a:tabLst>
            </a:pPr>
            <a:r>
              <a:rPr sz="1200" spc="-5" dirty="0">
                <a:latin typeface="Arial MT"/>
                <a:cs typeface="Arial MT"/>
              </a:rPr>
              <a:t>(3</a:t>
            </a:r>
            <a:r>
              <a:rPr sz="1200" spc="25" dirty="0">
                <a:latin typeface="Arial MT"/>
                <a:cs typeface="Arial MT"/>
              </a:rPr>
              <a:t>)</a:t>
            </a:r>
            <a:r>
              <a:rPr sz="1200" dirty="0">
                <a:latin typeface="Arial MT"/>
                <a:cs typeface="Arial MT"/>
              </a:rPr>
              <a:t>P</a:t>
            </a:r>
            <a:r>
              <a:rPr sz="1200" spc="-15" dirty="0">
                <a:latin typeface="Arial MT"/>
                <a:cs typeface="Arial MT"/>
              </a:rPr>
              <a:t>e</a:t>
            </a:r>
            <a:r>
              <a:rPr sz="1200" spc="5" dirty="0">
                <a:latin typeface="Arial MT"/>
                <a:cs typeface="Arial MT"/>
              </a:rPr>
              <a:t>m</a:t>
            </a:r>
            <a:r>
              <a:rPr sz="1200" spc="-20" dirty="0">
                <a:latin typeface="Arial MT"/>
                <a:cs typeface="Arial MT"/>
              </a:rPr>
              <a:t>i</a:t>
            </a:r>
            <a:r>
              <a:rPr sz="1200" spc="-15" dirty="0">
                <a:latin typeface="Arial MT"/>
                <a:cs typeface="Arial MT"/>
              </a:rPr>
              <a:t>n</a:t>
            </a:r>
            <a:r>
              <a:rPr sz="1200" spc="-5" dirty="0">
                <a:latin typeface="Arial MT"/>
                <a:cs typeface="Arial MT"/>
              </a:rPr>
              <a:t>d</a:t>
            </a:r>
            <a:r>
              <a:rPr sz="1200" spc="-15" dirty="0">
                <a:latin typeface="Arial MT"/>
                <a:cs typeface="Arial MT"/>
              </a:rPr>
              <a:t>aha</a:t>
            </a:r>
            <a:r>
              <a:rPr sz="1200" spc="-5" dirty="0">
                <a:latin typeface="Arial MT"/>
                <a:cs typeface="Arial MT"/>
              </a:rPr>
              <a:t>n</a:t>
            </a:r>
            <a:r>
              <a:rPr sz="1200" dirty="0">
                <a:latin typeface="Arial MT"/>
                <a:cs typeface="Arial MT"/>
              </a:rPr>
              <a:t>	</a:t>
            </a:r>
            <a:r>
              <a:rPr sz="1200" spc="-5" dirty="0">
                <a:latin typeface="Arial MT"/>
                <a:cs typeface="Arial MT"/>
              </a:rPr>
              <a:t>pe</a:t>
            </a:r>
            <a:r>
              <a:rPr sz="1200" spc="-15" dirty="0">
                <a:latin typeface="Arial MT"/>
                <a:cs typeface="Arial MT"/>
              </a:rPr>
              <a:t>s</a:t>
            </a:r>
            <a:r>
              <a:rPr sz="1200" spc="-5" dirty="0">
                <a:latin typeface="Arial MT"/>
                <a:cs typeface="Arial MT"/>
              </a:rPr>
              <a:t>e</a:t>
            </a:r>
            <a:r>
              <a:rPr sz="1200" dirty="0">
                <a:latin typeface="Arial MT"/>
                <a:cs typeface="Arial MT"/>
              </a:rPr>
              <a:t>r</a:t>
            </a:r>
            <a:r>
              <a:rPr sz="1200" spc="-15" dirty="0">
                <a:latin typeface="Arial MT"/>
                <a:cs typeface="Arial MT"/>
              </a:rPr>
              <a:t>t</a:t>
            </a:r>
            <a:r>
              <a:rPr sz="1200" spc="-5" dirty="0">
                <a:latin typeface="Arial MT"/>
                <a:cs typeface="Arial MT"/>
              </a:rPr>
              <a:t>a</a:t>
            </a:r>
            <a:r>
              <a:rPr sz="1200" dirty="0">
                <a:latin typeface="Arial MT"/>
                <a:cs typeface="Arial MT"/>
              </a:rPr>
              <a:t>	</a:t>
            </a:r>
            <a:r>
              <a:rPr sz="1200" spc="-5" dirty="0">
                <a:latin typeface="Arial MT"/>
                <a:cs typeface="Arial MT"/>
              </a:rPr>
              <a:t>d</a:t>
            </a:r>
            <a:r>
              <a:rPr sz="1200" spc="-20" dirty="0">
                <a:latin typeface="Arial MT"/>
                <a:cs typeface="Arial MT"/>
              </a:rPr>
              <a:t>i</a:t>
            </a:r>
            <a:r>
              <a:rPr sz="1200" spc="-5" dirty="0">
                <a:latin typeface="Arial MT"/>
                <a:cs typeface="Arial MT"/>
              </a:rPr>
              <a:t>dik</a:t>
            </a:r>
            <a:r>
              <a:rPr sz="1200" dirty="0">
                <a:latin typeface="Arial MT"/>
                <a:cs typeface="Arial MT"/>
              </a:rPr>
              <a:t>	</a:t>
            </a:r>
            <a:r>
              <a:rPr sz="1200" spc="-20" dirty="0">
                <a:latin typeface="Arial MT"/>
                <a:cs typeface="Arial MT"/>
              </a:rPr>
              <a:t>ke  </a:t>
            </a:r>
            <a:r>
              <a:rPr sz="1200" dirty="0">
                <a:latin typeface="Arial MT"/>
                <a:cs typeface="Arial MT"/>
              </a:rPr>
              <a:t>satuan</a:t>
            </a:r>
            <a:r>
              <a:rPr sz="1200" spc="-3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pendidikan</a:t>
            </a:r>
            <a:r>
              <a:rPr sz="1200" spc="-4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lainnya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782951" y="1169289"/>
            <a:ext cx="10248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0462C1"/>
                </a:solidFill>
                <a:latin typeface="Arial"/>
                <a:cs typeface="Arial"/>
              </a:rPr>
              <a:t>S</a:t>
            </a:r>
            <a:r>
              <a:rPr sz="1200" b="1" spc="-5" dirty="0">
                <a:solidFill>
                  <a:srgbClr val="0462C1"/>
                </a:solidFill>
                <a:latin typeface="Arial"/>
                <a:cs typeface="Arial"/>
              </a:rPr>
              <a:t>a</a:t>
            </a:r>
            <a:r>
              <a:rPr sz="1200" b="1" dirty="0">
                <a:solidFill>
                  <a:srgbClr val="0462C1"/>
                </a:solidFill>
                <a:latin typeface="Arial"/>
                <a:cs typeface="Arial"/>
              </a:rPr>
              <a:t>nk</a:t>
            </a:r>
            <a:r>
              <a:rPr sz="1200" b="1" spc="-5" dirty="0">
                <a:solidFill>
                  <a:srgbClr val="0462C1"/>
                </a:solidFill>
                <a:latin typeface="Arial"/>
                <a:cs typeface="Arial"/>
              </a:rPr>
              <a:t>s</a:t>
            </a:r>
            <a:r>
              <a:rPr sz="1200" b="1" dirty="0">
                <a:solidFill>
                  <a:srgbClr val="0462C1"/>
                </a:solidFill>
                <a:latin typeface="Arial"/>
                <a:cs typeface="Arial"/>
              </a:rPr>
              <a:t>i</a:t>
            </a:r>
            <a:r>
              <a:rPr sz="1200" b="1" spc="-20" dirty="0">
                <a:solidFill>
                  <a:srgbClr val="0462C1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0462C1"/>
                </a:solidFill>
                <a:latin typeface="Arial"/>
                <a:cs typeface="Arial"/>
              </a:rPr>
              <a:t>ringan</a:t>
            </a:r>
            <a:endParaRPr sz="120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4425696" y="1481327"/>
            <a:ext cx="1831975" cy="594360"/>
          </a:xfrm>
          <a:custGeom>
            <a:avLst/>
            <a:gdLst/>
            <a:ahLst/>
            <a:cxnLst/>
            <a:rect l="l" t="t" r="r" b="b"/>
            <a:pathLst>
              <a:path w="1831975" h="594360">
                <a:moveTo>
                  <a:pt x="1831848" y="0"/>
                </a:moveTo>
                <a:lnTo>
                  <a:pt x="0" y="0"/>
                </a:lnTo>
                <a:lnTo>
                  <a:pt x="0" y="594360"/>
                </a:lnTo>
                <a:lnTo>
                  <a:pt x="1831848" y="594360"/>
                </a:lnTo>
                <a:lnTo>
                  <a:pt x="1831848" y="0"/>
                </a:lnTo>
                <a:close/>
              </a:path>
            </a:pathLst>
          </a:custGeom>
          <a:solidFill>
            <a:srgbClr val="E7E6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4543171" y="1555750"/>
            <a:ext cx="147510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Arial MT"/>
                <a:cs typeface="Arial MT"/>
              </a:rPr>
              <a:t>(2)</a:t>
            </a:r>
            <a:r>
              <a:rPr sz="1200" spc="15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Tindakan</a:t>
            </a:r>
            <a:r>
              <a:rPr sz="1200" spc="-5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edukatif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2711195" y="1092708"/>
            <a:ext cx="6250305" cy="338455"/>
          </a:xfrm>
          <a:custGeom>
            <a:avLst/>
            <a:gdLst/>
            <a:ahLst/>
            <a:cxnLst/>
            <a:rect l="l" t="t" r="r" b="b"/>
            <a:pathLst>
              <a:path w="6250305" h="338455">
                <a:moveTo>
                  <a:pt x="6249924" y="0"/>
                </a:moveTo>
                <a:lnTo>
                  <a:pt x="0" y="338327"/>
                </a:lnTo>
                <a:lnTo>
                  <a:pt x="6249924" y="338327"/>
                </a:lnTo>
                <a:lnTo>
                  <a:pt x="6249924" y="0"/>
                </a:lnTo>
                <a:close/>
              </a:path>
            </a:pathLst>
          </a:custGeom>
          <a:solidFill>
            <a:srgbClr val="0462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7930642" y="1182115"/>
            <a:ext cx="9321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Sanksi</a:t>
            </a:r>
            <a:r>
              <a:rPr sz="1200" b="1" spc="-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berat</a:t>
            </a:r>
            <a:endParaRPr sz="120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202692" y="2404872"/>
            <a:ext cx="3200400" cy="2220595"/>
          </a:xfrm>
          <a:custGeom>
            <a:avLst/>
            <a:gdLst/>
            <a:ahLst/>
            <a:cxnLst/>
            <a:rect l="l" t="t" r="r" b="b"/>
            <a:pathLst>
              <a:path w="3200400" h="2220595">
                <a:moveTo>
                  <a:pt x="3200399" y="0"/>
                </a:moveTo>
                <a:lnTo>
                  <a:pt x="0" y="0"/>
                </a:lnTo>
                <a:lnTo>
                  <a:pt x="0" y="2220467"/>
                </a:lnTo>
                <a:lnTo>
                  <a:pt x="3200399" y="2220467"/>
                </a:lnTo>
                <a:lnTo>
                  <a:pt x="3200399" y="0"/>
                </a:lnTo>
                <a:close/>
              </a:path>
            </a:pathLst>
          </a:custGeom>
          <a:solidFill>
            <a:srgbClr val="E7E6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281736" y="2480310"/>
            <a:ext cx="29387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Arial"/>
                <a:cs typeface="Arial"/>
              </a:rPr>
              <a:t>*Prinsip</a:t>
            </a:r>
            <a:r>
              <a:rPr sz="1200" b="1" spc="-30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pemberian</a:t>
            </a:r>
            <a:r>
              <a:rPr sz="1200" b="1" spc="-35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sanksi</a:t>
            </a:r>
            <a:r>
              <a:rPr sz="1200" b="1" spc="-50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administratif:</a:t>
            </a:r>
            <a:endParaRPr sz="12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34136" y="2846323"/>
            <a:ext cx="2868295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7500" marR="210820" indent="-304800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316865" algn="l"/>
                <a:tab pos="317500" algn="l"/>
              </a:tabLst>
            </a:pPr>
            <a:r>
              <a:rPr sz="1200" dirty="0">
                <a:latin typeface="Arial MT"/>
                <a:cs typeface="Arial MT"/>
              </a:rPr>
              <a:t>bersifat</a:t>
            </a:r>
            <a:r>
              <a:rPr sz="1200" spc="-4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mendidik</a:t>
            </a:r>
            <a:r>
              <a:rPr sz="1200" spc="-5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dan</a:t>
            </a:r>
            <a:r>
              <a:rPr sz="1200" spc="-3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membangun </a:t>
            </a:r>
            <a:r>
              <a:rPr sz="1200" spc="-31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rasa</a:t>
            </a:r>
            <a:r>
              <a:rPr sz="1200" spc="-1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tanggung</a:t>
            </a:r>
            <a:r>
              <a:rPr sz="1200" spc="-3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jawab,</a:t>
            </a:r>
            <a:endParaRPr sz="1200">
              <a:latin typeface="Arial MT"/>
              <a:cs typeface="Arial MT"/>
            </a:endParaRPr>
          </a:p>
          <a:p>
            <a:pPr marL="317500" marR="202565" indent="-304800">
              <a:lnSpc>
                <a:spcPct val="100000"/>
              </a:lnSpc>
              <a:buAutoNum type="arabicPeriod"/>
              <a:tabLst>
                <a:tab pos="316865" algn="l"/>
                <a:tab pos="317500" algn="l"/>
              </a:tabLst>
            </a:pPr>
            <a:r>
              <a:rPr sz="1200" spc="-5" dirty="0">
                <a:latin typeface="Arial MT"/>
                <a:cs typeface="Arial MT"/>
              </a:rPr>
              <a:t>memenuhi hak pendidikan Peserta </a:t>
            </a:r>
            <a:r>
              <a:rPr sz="1200" spc="-32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Didik,</a:t>
            </a:r>
            <a:endParaRPr sz="1200">
              <a:latin typeface="Arial MT"/>
              <a:cs typeface="Arial MT"/>
            </a:endParaRPr>
          </a:p>
          <a:p>
            <a:pPr marL="317500" indent="-304800">
              <a:lnSpc>
                <a:spcPct val="100000"/>
              </a:lnSpc>
              <a:buAutoNum type="arabicPeriod"/>
              <a:tabLst>
                <a:tab pos="316865" algn="l"/>
                <a:tab pos="317500" algn="l"/>
              </a:tabLst>
            </a:pPr>
            <a:r>
              <a:rPr sz="1200" spc="-5" dirty="0">
                <a:latin typeface="Arial MT"/>
                <a:cs typeface="Arial MT"/>
              </a:rPr>
              <a:t>melindungi</a:t>
            </a:r>
            <a:r>
              <a:rPr sz="1200" spc="-5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kondisi</a:t>
            </a:r>
            <a:r>
              <a:rPr sz="1200" spc="-3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psikis</a:t>
            </a:r>
            <a:r>
              <a:rPr sz="1200" spc="-15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Peserta</a:t>
            </a:r>
            <a:endParaRPr sz="1200">
              <a:latin typeface="Arial MT"/>
              <a:cs typeface="Arial MT"/>
            </a:endParaRPr>
          </a:p>
          <a:p>
            <a:pPr marL="317500">
              <a:lnSpc>
                <a:spcPct val="100000"/>
              </a:lnSpc>
            </a:pPr>
            <a:r>
              <a:rPr sz="1200" dirty="0">
                <a:latin typeface="Arial MT"/>
                <a:cs typeface="Arial MT"/>
              </a:rPr>
              <a:t>Didik,</a:t>
            </a:r>
            <a:r>
              <a:rPr sz="1200" spc="-60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dan</a:t>
            </a:r>
            <a:endParaRPr sz="1200">
              <a:latin typeface="Arial MT"/>
              <a:cs typeface="Arial MT"/>
            </a:endParaRPr>
          </a:p>
          <a:p>
            <a:pPr marL="317500" marR="5080" indent="-304800">
              <a:lnSpc>
                <a:spcPct val="100000"/>
              </a:lnSpc>
              <a:buAutoNum type="arabicPeriod" startAt="4"/>
              <a:tabLst>
                <a:tab pos="316865" algn="l"/>
                <a:tab pos="317500" algn="l"/>
              </a:tabLst>
            </a:pPr>
            <a:r>
              <a:rPr sz="1200" spc="-5" dirty="0">
                <a:latin typeface="Arial MT"/>
                <a:cs typeface="Arial MT"/>
              </a:rPr>
              <a:t>berpedoman pada </a:t>
            </a:r>
            <a:r>
              <a:rPr sz="1200" dirty="0">
                <a:latin typeface="Arial MT"/>
                <a:cs typeface="Arial MT"/>
              </a:rPr>
              <a:t>ketentuan </a:t>
            </a:r>
            <a:r>
              <a:rPr sz="1200" spc="5" dirty="0">
                <a:latin typeface="Arial MT"/>
                <a:cs typeface="Arial MT"/>
              </a:rPr>
              <a:t> </a:t>
            </a:r>
            <a:r>
              <a:rPr sz="1200" spc="-10" dirty="0">
                <a:latin typeface="Arial MT"/>
                <a:cs typeface="Arial MT"/>
              </a:rPr>
              <a:t>perundangan-undangan</a:t>
            </a:r>
            <a:r>
              <a:rPr sz="1200" spc="25" dirty="0">
                <a:latin typeface="Arial MT"/>
                <a:cs typeface="Arial MT"/>
              </a:rPr>
              <a:t> </a:t>
            </a:r>
            <a:r>
              <a:rPr sz="1200" spc="-10" dirty="0">
                <a:latin typeface="Arial MT"/>
                <a:cs typeface="Arial MT"/>
              </a:rPr>
              <a:t>perlindungan </a:t>
            </a:r>
            <a:r>
              <a:rPr sz="1200" spc="-31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anak.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3479291" y="2421635"/>
            <a:ext cx="2729865" cy="2204085"/>
          </a:xfrm>
          <a:custGeom>
            <a:avLst/>
            <a:gdLst/>
            <a:ahLst/>
            <a:cxnLst/>
            <a:rect l="l" t="t" r="r" b="b"/>
            <a:pathLst>
              <a:path w="2729865" h="2204085">
                <a:moveTo>
                  <a:pt x="2729484" y="0"/>
                </a:moveTo>
                <a:lnTo>
                  <a:pt x="0" y="0"/>
                </a:lnTo>
                <a:lnTo>
                  <a:pt x="0" y="2203704"/>
                </a:lnTo>
                <a:lnTo>
                  <a:pt x="2729484" y="2203704"/>
                </a:lnTo>
                <a:lnTo>
                  <a:pt x="2729484" y="0"/>
                </a:lnTo>
                <a:close/>
              </a:path>
            </a:pathLst>
          </a:custGeom>
          <a:solidFill>
            <a:srgbClr val="E7E6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3558032" y="2497073"/>
            <a:ext cx="19119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Arial"/>
                <a:cs typeface="Arial"/>
              </a:rPr>
              <a:t>Pemindahan</a:t>
            </a:r>
            <a:r>
              <a:rPr sz="1200" b="1" spc="-50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peserta</a:t>
            </a:r>
            <a:r>
              <a:rPr sz="1200" b="1" spc="-65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didik </a:t>
            </a:r>
            <a:r>
              <a:rPr sz="1200" b="1" spc="-315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dilakukan</a:t>
            </a:r>
            <a:r>
              <a:rPr sz="1200" b="1" spc="-20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jika:</a:t>
            </a:r>
            <a:endParaRPr sz="12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100573" y="3266694"/>
            <a:ext cx="3695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5" dirty="0">
                <a:latin typeface="Arial MT"/>
                <a:cs typeface="Arial MT"/>
              </a:rPr>
              <a:t>b</a:t>
            </a:r>
            <a:r>
              <a:rPr sz="1200" spc="-5" dirty="0">
                <a:latin typeface="Arial MT"/>
                <a:cs typeface="Arial MT"/>
              </a:rPr>
              <a:t>e</a:t>
            </a:r>
            <a:r>
              <a:rPr sz="1200" spc="-20" dirty="0">
                <a:latin typeface="Arial MT"/>
                <a:cs typeface="Arial MT"/>
              </a:rPr>
              <a:t>r</a:t>
            </a:r>
            <a:r>
              <a:rPr sz="1200" spc="-15" dirty="0">
                <a:latin typeface="Arial MT"/>
                <a:cs typeface="Arial MT"/>
              </a:rPr>
              <a:t>a</a:t>
            </a:r>
            <a:r>
              <a:rPr sz="1200" dirty="0">
                <a:latin typeface="Arial MT"/>
                <a:cs typeface="Arial MT"/>
              </a:rPr>
              <a:t>t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729985" y="3028950"/>
            <a:ext cx="322580" cy="4464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7780">
              <a:lnSpc>
                <a:spcPct val="114999"/>
              </a:lnSpc>
              <a:spcBef>
                <a:spcPts val="100"/>
              </a:spcBef>
            </a:pPr>
            <a:r>
              <a:rPr sz="1200" spc="-5" dirty="0">
                <a:latin typeface="Arial MT"/>
                <a:cs typeface="Arial MT"/>
              </a:rPr>
              <a:t>lu</a:t>
            </a:r>
            <a:r>
              <a:rPr sz="1200" spc="-15" dirty="0">
                <a:latin typeface="Arial MT"/>
                <a:cs typeface="Arial MT"/>
              </a:rPr>
              <a:t>k</a:t>
            </a:r>
            <a:r>
              <a:rPr sz="1200" spc="-5" dirty="0">
                <a:latin typeface="Arial MT"/>
                <a:cs typeface="Arial MT"/>
              </a:rPr>
              <a:t>a  a</a:t>
            </a:r>
            <a:r>
              <a:rPr sz="1200" dirty="0">
                <a:latin typeface="Arial MT"/>
                <a:cs typeface="Arial MT"/>
              </a:rPr>
              <a:t>t</a:t>
            </a:r>
            <a:r>
              <a:rPr sz="1200" spc="-5" dirty="0">
                <a:latin typeface="Arial MT"/>
                <a:cs typeface="Arial MT"/>
              </a:rPr>
              <a:t>au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654044" y="3028950"/>
            <a:ext cx="1245235" cy="6565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03200" marR="5080" indent="-190500">
              <a:lnSpc>
                <a:spcPct val="115100"/>
              </a:lnSpc>
              <a:spcBef>
                <a:spcPts val="95"/>
              </a:spcBef>
            </a:pPr>
            <a:r>
              <a:rPr sz="1200" dirty="0">
                <a:latin typeface="Arial MT"/>
                <a:cs typeface="Arial MT"/>
              </a:rPr>
              <a:t>1.</a:t>
            </a:r>
            <a:r>
              <a:rPr sz="1200" spc="7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mengakibatkan </a:t>
            </a:r>
            <a:r>
              <a:rPr sz="1200" spc="-32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fisik/psikologis </a:t>
            </a:r>
            <a:r>
              <a:rPr sz="1200" dirty="0">
                <a:latin typeface="Arial MT"/>
                <a:cs typeface="Arial MT"/>
              </a:rPr>
              <a:t> kematian</a:t>
            </a:r>
            <a:r>
              <a:rPr sz="1200" spc="-5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dan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544058" y="3660140"/>
            <a:ext cx="508634" cy="4464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6680" marR="5080" indent="-94615">
              <a:lnSpc>
                <a:spcPct val="114999"/>
              </a:lnSpc>
              <a:spcBef>
                <a:spcPts val="100"/>
              </a:spcBef>
            </a:pPr>
            <a:r>
              <a:rPr sz="1200" dirty="0">
                <a:latin typeface="Arial MT"/>
                <a:cs typeface="Arial MT"/>
              </a:rPr>
              <a:t>S</a:t>
            </a:r>
            <a:r>
              <a:rPr sz="1200" spc="-5" dirty="0">
                <a:latin typeface="Arial MT"/>
                <a:cs typeface="Arial MT"/>
              </a:rPr>
              <a:t>a</a:t>
            </a:r>
            <a:r>
              <a:rPr sz="1200" dirty="0">
                <a:latin typeface="Arial MT"/>
                <a:cs typeface="Arial MT"/>
              </a:rPr>
              <a:t>t</a:t>
            </a:r>
            <a:r>
              <a:rPr sz="1200" spc="-5" dirty="0">
                <a:latin typeface="Arial MT"/>
                <a:cs typeface="Arial MT"/>
              </a:rPr>
              <a:t>u</a:t>
            </a:r>
            <a:r>
              <a:rPr sz="1200" spc="-15" dirty="0">
                <a:latin typeface="Arial MT"/>
                <a:cs typeface="Arial MT"/>
              </a:rPr>
              <a:t>a</a:t>
            </a:r>
            <a:r>
              <a:rPr sz="1200" spc="-5" dirty="0">
                <a:latin typeface="Arial MT"/>
                <a:cs typeface="Arial MT"/>
              </a:rPr>
              <a:t>n  D</a:t>
            </a:r>
            <a:r>
              <a:rPr sz="1200" spc="-10" dirty="0">
                <a:latin typeface="Arial MT"/>
                <a:cs typeface="Arial MT"/>
              </a:rPr>
              <a:t>i</a:t>
            </a:r>
            <a:r>
              <a:rPr sz="1200" spc="-15" dirty="0">
                <a:latin typeface="Arial MT"/>
                <a:cs typeface="Arial MT"/>
              </a:rPr>
              <a:t>n</a:t>
            </a:r>
            <a:r>
              <a:rPr sz="1200" spc="-5" dirty="0">
                <a:latin typeface="Arial MT"/>
                <a:cs typeface="Arial MT"/>
              </a:rPr>
              <a:t>a</a:t>
            </a:r>
            <a:r>
              <a:rPr sz="1200" dirty="0">
                <a:latin typeface="Arial MT"/>
                <a:cs typeface="Arial MT"/>
              </a:rPr>
              <a:t>s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654044" y="3660140"/>
            <a:ext cx="1807845" cy="6565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3200" marR="5080" indent="-190500">
              <a:lnSpc>
                <a:spcPct val="114999"/>
              </a:lnSpc>
              <a:spcBef>
                <a:spcPts val="100"/>
              </a:spcBef>
              <a:tabLst>
                <a:tab pos="1016635" algn="l"/>
              </a:tabLst>
            </a:pPr>
            <a:r>
              <a:rPr sz="1200" dirty="0">
                <a:latin typeface="Arial MT"/>
                <a:cs typeface="Arial MT"/>
              </a:rPr>
              <a:t>2.</a:t>
            </a:r>
            <a:r>
              <a:rPr sz="1200" spc="14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ada</a:t>
            </a:r>
            <a:r>
              <a:rPr sz="1200" spc="16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rekomendasi</a:t>
            </a:r>
            <a:r>
              <a:rPr sz="1200" spc="160" dirty="0">
                <a:latin typeface="Arial MT"/>
                <a:cs typeface="Arial MT"/>
              </a:rPr>
              <a:t> </a:t>
            </a:r>
            <a:r>
              <a:rPr sz="1200" spc="-10" dirty="0">
                <a:latin typeface="Arial MT"/>
                <a:cs typeface="Arial MT"/>
              </a:rPr>
              <a:t>dari </a:t>
            </a:r>
            <a:r>
              <a:rPr sz="1200" spc="-32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Tugas	dan/atau </a:t>
            </a:r>
            <a:r>
              <a:rPr sz="120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Pendidikan.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81736" y="2162682"/>
            <a:ext cx="1365885" cy="223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300" b="1" spc="-5" dirty="0">
                <a:latin typeface="Arial"/>
                <a:cs typeface="Arial"/>
              </a:rPr>
              <a:t>Pasal 57</a:t>
            </a:r>
            <a:r>
              <a:rPr sz="1300" b="1" spc="-10" dirty="0">
                <a:latin typeface="Arial"/>
                <a:cs typeface="Arial"/>
              </a:rPr>
              <a:t> </a:t>
            </a:r>
            <a:r>
              <a:rPr sz="1300" b="1" spc="-15" dirty="0">
                <a:latin typeface="Arial"/>
                <a:cs typeface="Arial"/>
              </a:rPr>
              <a:t>ayat</a:t>
            </a:r>
            <a:r>
              <a:rPr sz="1300" b="1" spc="25" dirty="0">
                <a:latin typeface="Arial"/>
                <a:cs typeface="Arial"/>
              </a:rPr>
              <a:t> </a:t>
            </a:r>
            <a:r>
              <a:rPr sz="1300" b="1" spc="-5" dirty="0">
                <a:latin typeface="Arial"/>
                <a:cs typeface="Arial"/>
              </a:rPr>
              <a:t>(2):</a:t>
            </a:r>
            <a:endParaRPr sz="13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575430" y="2162682"/>
            <a:ext cx="1365885" cy="223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300" b="1" spc="-5" dirty="0">
                <a:latin typeface="Arial"/>
                <a:cs typeface="Arial"/>
              </a:rPr>
              <a:t>Pasal 60</a:t>
            </a:r>
            <a:r>
              <a:rPr sz="1300" b="1" spc="-10" dirty="0">
                <a:latin typeface="Arial"/>
                <a:cs typeface="Arial"/>
              </a:rPr>
              <a:t> </a:t>
            </a:r>
            <a:r>
              <a:rPr sz="1300" b="1" spc="-15" dirty="0">
                <a:latin typeface="Arial"/>
                <a:cs typeface="Arial"/>
              </a:rPr>
              <a:t>ayat</a:t>
            </a:r>
            <a:r>
              <a:rPr sz="1300" b="1" spc="25" dirty="0">
                <a:latin typeface="Arial"/>
                <a:cs typeface="Arial"/>
              </a:rPr>
              <a:t> </a:t>
            </a:r>
            <a:r>
              <a:rPr sz="1300" b="1" spc="-5" dirty="0">
                <a:latin typeface="Arial"/>
                <a:cs typeface="Arial"/>
              </a:rPr>
              <a:t>(4):</a:t>
            </a:r>
            <a:endParaRPr sz="13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70763" y="944117"/>
            <a:ext cx="822325" cy="5168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93345">
              <a:lnSpc>
                <a:spcPct val="100000"/>
              </a:lnSpc>
              <a:spcBef>
                <a:spcPts val="95"/>
              </a:spcBef>
            </a:pPr>
            <a:r>
              <a:rPr sz="1300" b="1" spc="-5" dirty="0">
                <a:latin typeface="Arial"/>
                <a:cs typeface="Arial"/>
              </a:rPr>
              <a:t>Pasal</a:t>
            </a:r>
            <a:r>
              <a:rPr sz="1300" b="1" spc="-50" dirty="0">
                <a:latin typeface="Arial"/>
                <a:cs typeface="Arial"/>
              </a:rPr>
              <a:t> </a:t>
            </a:r>
            <a:r>
              <a:rPr sz="1300" b="1" spc="-5" dirty="0">
                <a:latin typeface="Arial"/>
                <a:cs typeface="Arial"/>
              </a:rPr>
              <a:t>60:</a:t>
            </a:r>
            <a:endParaRPr sz="13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69"/>
              </a:spcBef>
            </a:pPr>
            <a:r>
              <a:rPr sz="1200" b="1" dirty="0">
                <a:solidFill>
                  <a:srgbClr val="0E6EC5"/>
                </a:solidFill>
                <a:latin typeface="Arial"/>
                <a:cs typeface="Arial"/>
              </a:rPr>
              <a:t>Pelaku</a:t>
            </a:r>
            <a:endParaRPr sz="12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404619" y="1252220"/>
            <a:ext cx="11442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solidFill>
                  <a:srgbClr val="0E6EC5"/>
                </a:solidFill>
                <a:latin typeface="Arial"/>
                <a:cs typeface="Arial"/>
              </a:rPr>
              <a:t>Pemberi</a:t>
            </a:r>
            <a:r>
              <a:rPr sz="1200" b="1" spc="-50" dirty="0">
                <a:solidFill>
                  <a:srgbClr val="0E6EC5"/>
                </a:solidFill>
                <a:latin typeface="Arial"/>
                <a:cs typeface="Arial"/>
              </a:rPr>
              <a:t> </a:t>
            </a:r>
            <a:r>
              <a:rPr sz="1200" b="1" spc="-5" dirty="0">
                <a:solidFill>
                  <a:srgbClr val="0E6EC5"/>
                </a:solidFill>
                <a:latin typeface="Arial"/>
                <a:cs typeface="Arial"/>
              </a:rPr>
              <a:t>sanksi</a:t>
            </a:r>
            <a:endParaRPr sz="1200">
              <a:latin typeface="Arial"/>
              <a:cs typeface="Arial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6725411" y="2275332"/>
            <a:ext cx="2368550" cy="2399030"/>
          </a:xfrm>
          <a:custGeom>
            <a:avLst/>
            <a:gdLst/>
            <a:ahLst/>
            <a:cxnLst/>
            <a:rect l="l" t="t" r="r" b="b"/>
            <a:pathLst>
              <a:path w="2368550" h="2399029">
                <a:moveTo>
                  <a:pt x="1973580" y="0"/>
                </a:moveTo>
                <a:lnTo>
                  <a:pt x="394716" y="0"/>
                </a:lnTo>
                <a:lnTo>
                  <a:pt x="348695" y="2656"/>
                </a:lnTo>
                <a:lnTo>
                  <a:pt x="304231" y="10428"/>
                </a:lnTo>
                <a:lnTo>
                  <a:pt x="261619" y="23018"/>
                </a:lnTo>
                <a:lnTo>
                  <a:pt x="221157" y="40130"/>
                </a:lnTo>
                <a:lnTo>
                  <a:pt x="183141" y="61468"/>
                </a:lnTo>
                <a:lnTo>
                  <a:pt x="147867" y="86734"/>
                </a:lnTo>
                <a:lnTo>
                  <a:pt x="115633" y="115633"/>
                </a:lnTo>
                <a:lnTo>
                  <a:pt x="86734" y="147867"/>
                </a:lnTo>
                <a:lnTo>
                  <a:pt x="61468" y="183141"/>
                </a:lnTo>
                <a:lnTo>
                  <a:pt x="40130" y="221157"/>
                </a:lnTo>
                <a:lnTo>
                  <a:pt x="23018" y="261619"/>
                </a:lnTo>
                <a:lnTo>
                  <a:pt x="10428" y="304231"/>
                </a:lnTo>
                <a:lnTo>
                  <a:pt x="2656" y="348695"/>
                </a:lnTo>
                <a:lnTo>
                  <a:pt x="0" y="394716"/>
                </a:lnTo>
                <a:lnTo>
                  <a:pt x="0" y="2004047"/>
                </a:lnTo>
                <a:lnTo>
                  <a:pt x="2656" y="2050082"/>
                </a:lnTo>
                <a:lnTo>
                  <a:pt x="10428" y="2094556"/>
                </a:lnTo>
                <a:lnTo>
                  <a:pt x="23018" y="2137175"/>
                </a:lnTo>
                <a:lnTo>
                  <a:pt x="40130" y="2177641"/>
                </a:lnTo>
                <a:lnTo>
                  <a:pt x="61468" y="2215659"/>
                </a:lnTo>
                <a:lnTo>
                  <a:pt x="86734" y="2250932"/>
                </a:lnTo>
                <a:lnTo>
                  <a:pt x="115633" y="2283164"/>
                </a:lnTo>
                <a:lnTo>
                  <a:pt x="147867" y="2312060"/>
                </a:lnTo>
                <a:lnTo>
                  <a:pt x="183141" y="2337322"/>
                </a:lnTo>
                <a:lnTo>
                  <a:pt x="221157" y="2358656"/>
                </a:lnTo>
                <a:lnTo>
                  <a:pt x="261619" y="2375764"/>
                </a:lnTo>
                <a:lnTo>
                  <a:pt x="304231" y="2388351"/>
                </a:lnTo>
                <a:lnTo>
                  <a:pt x="348695" y="2396120"/>
                </a:lnTo>
                <a:lnTo>
                  <a:pt x="394716" y="2398776"/>
                </a:lnTo>
                <a:lnTo>
                  <a:pt x="1973580" y="2398776"/>
                </a:lnTo>
                <a:lnTo>
                  <a:pt x="2019600" y="2396120"/>
                </a:lnTo>
                <a:lnTo>
                  <a:pt x="2064064" y="2388351"/>
                </a:lnTo>
                <a:lnTo>
                  <a:pt x="2106676" y="2375764"/>
                </a:lnTo>
                <a:lnTo>
                  <a:pt x="2147138" y="2358656"/>
                </a:lnTo>
                <a:lnTo>
                  <a:pt x="2185154" y="2337322"/>
                </a:lnTo>
                <a:lnTo>
                  <a:pt x="2220428" y="2312060"/>
                </a:lnTo>
                <a:lnTo>
                  <a:pt x="2252662" y="2283164"/>
                </a:lnTo>
                <a:lnTo>
                  <a:pt x="2281561" y="2250932"/>
                </a:lnTo>
                <a:lnTo>
                  <a:pt x="2306827" y="2215659"/>
                </a:lnTo>
                <a:lnTo>
                  <a:pt x="2328165" y="2177641"/>
                </a:lnTo>
                <a:lnTo>
                  <a:pt x="2345277" y="2137175"/>
                </a:lnTo>
                <a:lnTo>
                  <a:pt x="2357867" y="2094556"/>
                </a:lnTo>
                <a:lnTo>
                  <a:pt x="2365639" y="2050082"/>
                </a:lnTo>
                <a:lnTo>
                  <a:pt x="2368296" y="2004047"/>
                </a:lnTo>
                <a:lnTo>
                  <a:pt x="2368296" y="394716"/>
                </a:lnTo>
                <a:lnTo>
                  <a:pt x="2365639" y="348695"/>
                </a:lnTo>
                <a:lnTo>
                  <a:pt x="2357867" y="304231"/>
                </a:lnTo>
                <a:lnTo>
                  <a:pt x="2345277" y="261619"/>
                </a:lnTo>
                <a:lnTo>
                  <a:pt x="2328165" y="221157"/>
                </a:lnTo>
                <a:lnTo>
                  <a:pt x="2306827" y="183141"/>
                </a:lnTo>
                <a:lnTo>
                  <a:pt x="2281561" y="147867"/>
                </a:lnTo>
                <a:lnTo>
                  <a:pt x="2252662" y="115633"/>
                </a:lnTo>
                <a:lnTo>
                  <a:pt x="2220428" y="86734"/>
                </a:lnTo>
                <a:lnTo>
                  <a:pt x="2185154" y="61468"/>
                </a:lnTo>
                <a:lnTo>
                  <a:pt x="2147138" y="40130"/>
                </a:lnTo>
                <a:lnTo>
                  <a:pt x="2106676" y="23018"/>
                </a:lnTo>
                <a:lnTo>
                  <a:pt x="2064064" y="10428"/>
                </a:lnTo>
                <a:lnTo>
                  <a:pt x="2019600" y="2656"/>
                </a:lnTo>
                <a:lnTo>
                  <a:pt x="197358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6920230" y="2416810"/>
            <a:ext cx="15195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Tujuan</a:t>
            </a:r>
            <a:r>
              <a:rPr sz="1200" b="1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pemindahan:</a:t>
            </a:r>
            <a:endParaRPr sz="12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8047990" y="2626817"/>
            <a:ext cx="77533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41985" algn="l"/>
              </a:tabLst>
            </a:pPr>
            <a:r>
              <a:rPr sz="1200" dirty="0">
                <a:solidFill>
                  <a:srgbClr val="FFFFFF"/>
                </a:solidFill>
                <a:latin typeface="Arial MT"/>
                <a:cs typeface="Arial MT"/>
              </a:rPr>
              <a:t>ko</a:t>
            </a:r>
            <a:r>
              <a:rPr sz="1200" spc="-15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z="1200" dirty="0">
                <a:solidFill>
                  <a:srgbClr val="FFFFFF"/>
                </a:solidFill>
                <a:latin typeface="Arial MT"/>
                <a:cs typeface="Arial MT"/>
              </a:rPr>
              <a:t>b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200" dirty="0">
                <a:solidFill>
                  <a:srgbClr val="FFFFFF"/>
                </a:solidFill>
                <a:latin typeface="Arial MT"/>
                <a:cs typeface="Arial MT"/>
              </a:rPr>
              <a:t>n	di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6958330" y="2599009"/>
            <a:ext cx="1061720" cy="657860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203200" indent="-190500">
              <a:lnSpc>
                <a:spcPct val="100000"/>
              </a:lnSpc>
              <a:spcBef>
                <a:spcPts val="320"/>
              </a:spcBef>
              <a:buAutoNum type="arabicPeriod"/>
              <a:tabLst>
                <a:tab pos="203200" algn="l"/>
              </a:tabLst>
            </a:pP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melindungi</a:t>
            </a:r>
            <a:endParaRPr sz="1200">
              <a:latin typeface="Arial MT"/>
              <a:cs typeface="Arial MT"/>
            </a:endParaRPr>
          </a:p>
          <a:p>
            <a:pPr marR="5080" algn="r">
              <a:lnSpc>
                <a:spcPct val="100000"/>
              </a:lnSpc>
              <a:spcBef>
                <a:spcPts val="220"/>
              </a:spcBef>
            </a:pP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sekolah</a:t>
            </a:r>
            <a:r>
              <a:rPr sz="1200" spc="-5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asal</a:t>
            </a:r>
            <a:endParaRPr sz="1200">
              <a:latin typeface="Arial MT"/>
              <a:cs typeface="Arial MT"/>
            </a:endParaRPr>
          </a:p>
          <a:p>
            <a:pPr marL="203200" marR="31750" indent="-203200" algn="r">
              <a:lnSpc>
                <a:spcPct val="100000"/>
              </a:lnSpc>
              <a:spcBef>
                <a:spcPts val="215"/>
              </a:spcBef>
              <a:buAutoNum type="arabicPeriod" startAt="2"/>
              <a:tabLst>
                <a:tab pos="203200" algn="l"/>
              </a:tabLst>
            </a:pPr>
            <a:r>
              <a:rPr sz="1200" spc="5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200" spc="-1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ma</a:t>
            </a:r>
            <a:r>
              <a:rPr sz="1200" dirty="0">
                <a:solidFill>
                  <a:srgbClr val="FFFFFF"/>
                </a:solidFill>
                <a:latin typeface="Arial MT"/>
                <a:cs typeface="Arial MT"/>
              </a:rPr>
              <a:t>sti</a:t>
            </a:r>
            <a:r>
              <a:rPr sz="1200" spc="-15" dirty="0">
                <a:solidFill>
                  <a:srgbClr val="FFFFFF"/>
                </a:solidFill>
                <a:latin typeface="Arial MT"/>
                <a:cs typeface="Arial MT"/>
              </a:rPr>
              <a:t>ka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8349742" y="3020694"/>
            <a:ext cx="471805" cy="4464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00660">
              <a:lnSpc>
                <a:spcPct val="114999"/>
              </a:lnSpc>
              <a:spcBef>
                <a:spcPts val="100"/>
              </a:spcBef>
            </a:pPr>
            <a:r>
              <a:rPr sz="1200" spc="-15" dirty="0">
                <a:solidFill>
                  <a:srgbClr val="FFFFFF"/>
                </a:solidFill>
                <a:latin typeface="Arial MT"/>
                <a:cs typeface="Arial MT"/>
              </a:rPr>
              <a:t>h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200" dirty="0">
                <a:solidFill>
                  <a:srgbClr val="FFFFFF"/>
                </a:solidFill>
                <a:latin typeface="Arial MT"/>
                <a:cs typeface="Arial MT"/>
              </a:rPr>
              <a:t>k  </a:t>
            </a:r>
            <a:r>
              <a:rPr sz="1200" spc="-15" dirty="0">
                <a:solidFill>
                  <a:srgbClr val="FFFFFF"/>
                </a:solidFill>
                <a:latin typeface="Arial MT"/>
                <a:cs typeface="Arial MT"/>
              </a:rPr>
              <a:t>p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20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15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ku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148830" y="3231007"/>
            <a:ext cx="1118870" cy="4464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</a:pPr>
            <a:r>
              <a:rPr sz="1200" spc="-10" dirty="0">
                <a:solidFill>
                  <a:srgbClr val="FFFFFF"/>
                </a:solidFill>
                <a:latin typeface="Arial MT"/>
                <a:cs typeface="Arial MT"/>
              </a:rPr>
              <a:t>pendidikan</a:t>
            </a:r>
            <a:r>
              <a:rPr sz="1200" spc="1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dari </a:t>
            </a:r>
            <a:r>
              <a:rPr sz="1200" spc="-3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anak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6920230" y="3862222"/>
            <a:ext cx="1901189" cy="6565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14999"/>
              </a:lnSpc>
              <a:spcBef>
                <a:spcPts val="100"/>
              </a:spcBef>
            </a:pP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Hak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 pendidikan</a:t>
            </a:r>
            <a:r>
              <a:rPr sz="1200" b="1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anak </a:t>
            </a:r>
            <a:r>
              <a:rPr sz="1200" b="1" spc="-3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sebagai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korban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maupun </a:t>
            </a:r>
            <a:r>
              <a:rPr sz="1200" b="1" spc="-3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pelaku</a:t>
            </a:r>
            <a:r>
              <a:rPr sz="120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harus</a:t>
            </a:r>
            <a:r>
              <a:rPr sz="1200" b="1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dilindungi</a:t>
            </a:r>
            <a:endParaRPr sz="1200">
              <a:latin typeface="Arial"/>
              <a:cs typeface="Arial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6284976" y="2430779"/>
            <a:ext cx="364490" cy="2188845"/>
          </a:xfrm>
          <a:custGeom>
            <a:avLst/>
            <a:gdLst/>
            <a:ahLst/>
            <a:cxnLst/>
            <a:rect l="l" t="t" r="r" b="b"/>
            <a:pathLst>
              <a:path w="364490" h="2188845">
                <a:moveTo>
                  <a:pt x="182118" y="0"/>
                </a:moveTo>
                <a:lnTo>
                  <a:pt x="0" y="0"/>
                </a:lnTo>
                <a:lnTo>
                  <a:pt x="0" y="2188464"/>
                </a:lnTo>
                <a:lnTo>
                  <a:pt x="182118" y="2188464"/>
                </a:lnTo>
                <a:lnTo>
                  <a:pt x="364235" y="1094232"/>
                </a:lnTo>
                <a:lnTo>
                  <a:pt x="182118" y="0"/>
                </a:lnTo>
                <a:close/>
              </a:path>
            </a:pathLst>
          </a:custGeom>
          <a:solidFill>
            <a:srgbClr val="E7E6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 txBox="1"/>
          <p:nvPr/>
        </p:nvSpPr>
        <p:spPr>
          <a:xfrm>
            <a:off x="304901" y="4873707"/>
            <a:ext cx="1337310" cy="153670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900" spc="-5" dirty="0">
                <a:solidFill>
                  <a:srgbClr val="FFFFFF"/>
                </a:solidFill>
                <a:latin typeface="Arial MT"/>
                <a:cs typeface="Arial MT"/>
              </a:rPr>
              <a:t>#MerdekaBeragamSetara</a:t>
            </a:r>
            <a:endParaRPr sz="900">
              <a:latin typeface="Arial MT"/>
              <a:cs typeface="Arial MT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5970270" y="4880782"/>
            <a:ext cx="2730500" cy="139700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Kementerian 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Pendidikan,</a:t>
            </a:r>
            <a:r>
              <a:rPr sz="8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Kebudayaan,</a:t>
            </a:r>
            <a:r>
              <a:rPr sz="800" spc="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Riset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 dan</a:t>
            </a:r>
            <a:r>
              <a:rPr sz="8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Teknologi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41" name="object 4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/>
              <a:t>17</a:t>
            </a:fld>
            <a:endParaRPr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94020" y="4797551"/>
            <a:ext cx="414527" cy="292606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92430" y="698449"/>
            <a:ext cx="6087745" cy="6013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7945">
              <a:lnSpc>
                <a:spcPct val="100000"/>
              </a:lnSpc>
              <a:spcBef>
                <a:spcPts val="95"/>
              </a:spcBef>
            </a:pPr>
            <a:r>
              <a:rPr sz="1300" b="1" spc="-5" dirty="0">
                <a:latin typeface="Arial"/>
                <a:cs typeface="Arial"/>
              </a:rPr>
              <a:t>Pasal</a:t>
            </a:r>
            <a:r>
              <a:rPr sz="1300" b="1" spc="-10" dirty="0">
                <a:latin typeface="Arial"/>
                <a:cs typeface="Arial"/>
              </a:rPr>
              <a:t> </a:t>
            </a:r>
            <a:r>
              <a:rPr sz="1300" b="1" spc="-5" dirty="0">
                <a:latin typeface="Arial"/>
                <a:cs typeface="Arial"/>
              </a:rPr>
              <a:t>58</a:t>
            </a:r>
            <a:r>
              <a:rPr sz="1300" b="1" spc="-15" dirty="0">
                <a:latin typeface="Arial"/>
                <a:cs typeface="Arial"/>
              </a:rPr>
              <a:t> </a:t>
            </a:r>
            <a:r>
              <a:rPr sz="1300" b="1" spc="-5" dirty="0">
                <a:latin typeface="Arial"/>
                <a:cs typeface="Arial"/>
              </a:rPr>
              <a:t>-</a:t>
            </a:r>
            <a:r>
              <a:rPr sz="1300" b="1" spc="-20" dirty="0">
                <a:latin typeface="Arial"/>
                <a:cs typeface="Arial"/>
              </a:rPr>
              <a:t> </a:t>
            </a:r>
            <a:r>
              <a:rPr sz="1300" b="1" spc="-10" dirty="0">
                <a:latin typeface="Arial"/>
                <a:cs typeface="Arial"/>
              </a:rPr>
              <a:t>59:</a:t>
            </a:r>
            <a:endParaRPr sz="13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tabLst>
                <a:tab pos="1256030" algn="l"/>
                <a:tab pos="5167630" algn="l"/>
              </a:tabLst>
            </a:pPr>
            <a:r>
              <a:rPr sz="1200" b="1" dirty="0">
                <a:solidFill>
                  <a:srgbClr val="0E6EC5"/>
                </a:solidFill>
                <a:latin typeface="Arial"/>
                <a:cs typeface="Arial"/>
              </a:rPr>
              <a:t>Pelaku	</a:t>
            </a:r>
            <a:r>
              <a:rPr sz="1200" b="1" spc="-5" dirty="0">
                <a:solidFill>
                  <a:srgbClr val="0E6EC5"/>
                </a:solidFill>
                <a:latin typeface="Arial"/>
                <a:cs typeface="Arial"/>
              </a:rPr>
              <a:t>Pemberi sanksi	</a:t>
            </a:r>
            <a:r>
              <a:rPr sz="1800" b="1" baseline="2314" dirty="0">
                <a:solidFill>
                  <a:srgbClr val="0E6EC5"/>
                </a:solidFill>
                <a:latin typeface="Arial"/>
                <a:cs typeface="Arial"/>
              </a:rPr>
              <a:t>Jenis</a:t>
            </a:r>
            <a:r>
              <a:rPr sz="1800" b="1" spc="-104" baseline="2314" dirty="0">
                <a:solidFill>
                  <a:srgbClr val="0E6EC5"/>
                </a:solidFill>
                <a:latin typeface="Arial"/>
                <a:cs typeface="Arial"/>
              </a:rPr>
              <a:t> </a:t>
            </a:r>
            <a:r>
              <a:rPr sz="1800" b="1" spc="-7" baseline="2314" dirty="0">
                <a:solidFill>
                  <a:srgbClr val="0E6EC5"/>
                </a:solidFill>
                <a:latin typeface="Arial"/>
                <a:cs typeface="Arial"/>
              </a:rPr>
              <a:t>sanksi</a:t>
            </a:r>
            <a:endParaRPr sz="1800" baseline="2314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694432" y="1377696"/>
            <a:ext cx="6314440" cy="917575"/>
          </a:xfrm>
          <a:custGeom>
            <a:avLst/>
            <a:gdLst/>
            <a:ahLst/>
            <a:cxnLst/>
            <a:rect l="l" t="t" r="r" b="b"/>
            <a:pathLst>
              <a:path w="6314440" h="917575">
                <a:moveTo>
                  <a:pt x="6313932" y="0"/>
                </a:moveTo>
                <a:lnTo>
                  <a:pt x="0" y="0"/>
                </a:lnTo>
                <a:lnTo>
                  <a:pt x="0" y="917447"/>
                </a:lnTo>
                <a:lnTo>
                  <a:pt x="6313932" y="917447"/>
                </a:lnTo>
                <a:lnTo>
                  <a:pt x="6313932" y="0"/>
                </a:lnTo>
                <a:close/>
              </a:path>
            </a:pathLst>
          </a:custGeom>
          <a:solidFill>
            <a:srgbClr val="E7E6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773172" y="1727961"/>
            <a:ext cx="521779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Arial MT"/>
                <a:cs typeface="Arial MT"/>
              </a:rPr>
              <a:t>Sesuai</a:t>
            </a:r>
            <a:r>
              <a:rPr sz="1200" spc="-40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ketentuan</a:t>
            </a:r>
            <a:r>
              <a:rPr sz="1200" spc="-45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peraturan</a:t>
            </a:r>
            <a:r>
              <a:rPr sz="1200" spc="-3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perundang-undangan</a:t>
            </a:r>
            <a:r>
              <a:rPr sz="1200" spc="-45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(PP nomor</a:t>
            </a:r>
            <a:r>
              <a:rPr sz="1200" spc="-3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94</a:t>
            </a:r>
            <a:r>
              <a:rPr sz="1200" spc="-10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tahun</a:t>
            </a:r>
            <a:r>
              <a:rPr sz="1200" spc="-2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2021)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92023" y="1377696"/>
            <a:ext cx="1172210" cy="917575"/>
          </a:xfrm>
          <a:prstGeom prst="rect">
            <a:avLst/>
          </a:prstGeom>
          <a:solidFill>
            <a:srgbClr val="001F5F"/>
          </a:solidFill>
        </p:spPr>
        <p:txBody>
          <a:bodyPr vert="horz" wrap="square" lIns="0" tIns="86995" rIns="0" bIns="0" rtlCol="0">
            <a:spAutoFit/>
          </a:bodyPr>
          <a:lstStyle/>
          <a:p>
            <a:pPr marL="91440" marR="149860">
              <a:lnSpc>
                <a:spcPct val="100000"/>
              </a:lnSpc>
              <a:spcBef>
                <a:spcPts val="685"/>
              </a:spcBef>
            </a:pP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Pendidik dan </a:t>
            </a:r>
            <a:r>
              <a:rPr sz="1200" spc="-3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Tenaga </a:t>
            </a:r>
            <a:r>
              <a:rPr sz="1200" dirty="0">
                <a:solidFill>
                  <a:srgbClr val="FFFFFF"/>
                </a:solidFill>
                <a:latin typeface="Arial MT"/>
                <a:cs typeface="Arial MT"/>
              </a:rPr>
              <a:t> K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epe</a:t>
            </a:r>
            <a:r>
              <a:rPr sz="1200" spc="-1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di</a:t>
            </a:r>
            <a:r>
              <a:rPr sz="1200" spc="-15" dirty="0">
                <a:solidFill>
                  <a:srgbClr val="FFFFFF"/>
                </a:solidFill>
                <a:latin typeface="Arial MT"/>
                <a:cs typeface="Arial MT"/>
              </a:rPr>
              <a:t>d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ik</a:t>
            </a:r>
            <a:r>
              <a:rPr sz="1200" spc="-15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n  ASN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694432" y="2744723"/>
            <a:ext cx="2109470" cy="1259205"/>
          </a:xfrm>
          <a:custGeom>
            <a:avLst/>
            <a:gdLst/>
            <a:ahLst/>
            <a:cxnLst/>
            <a:rect l="l" t="t" r="r" b="b"/>
            <a:pathLst>
              <a:path w="2109470" h="1259204">
                <a:moveTo>
                  <a:pt x="2109216" y="0"/>
                </a:moveTo>
                <a:lnTo>
                  <a:pt x="0" y="0"/>
                </a:lnTo>
                <a:lnTo>
                  <a:pt x="0" y="1258823"/>
                </a:lnTo>
                <a:lnTo>
                  <a:pt x="2109216" y="1258823"/>
                </a:lnTo>
                <a:lnTo>
                  <a:pt x="2109216" y="0"/>
                </a:lnTo>
                <a:close/>
              </a:path>
            </a:pathLst>
          </a:custGeom>
          <a:solidFill>
            <a:srgbClr val="E7E6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4292853" y="3222960"/>
            <a:ext cx="364490" cy="447675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sz="1200" dirty="0">
                <a:latin typeface="Arial MT"/>
                <a:cs typeface="Arial MT"/>
              </a:rPr>
              <a:t>m</a:t>
            </a:r>
            <a:r>
              <a:rPr sz="1200" spc="-10" dirty="0">
                <a:latin typeface="Arial MT"/>
                <a:cs typeface="Arial MT"/>
              </a:rPr>
              <a:t>aa</a:t>
            </a:r>
            <a:r>
              <a:rPr sz="1200" dirty="0">
                <a:latin typeface="Arial MT"/>
                <a:cs typeface="Arial MT"/>
              </a:rPr>
              <a:t>f</a:t>
            </a:r>
            <a:endParaRPr sz="1200">
              <a:latin typeface="Arial MT"/>
              <a:cs typeface="Arial MT"/>
            </a:endParaRPr>
          </a:p>
          <a:p>
            <a:pPr marL="22860">
              <a:lnSpc>
                <a:spcPct val="100000"/>
              </a:lnSpc>
              <a:spcBef>
                <a:spcPts val="220"/>
              </a:spcBef>
            </a:pPr>
            <a:r>
              <a:rPr sz="1200" spc="-15" dirty="0">
                <a:latin typeface="Arial MT"/>
                <a:cs typeface="Arial MT"/>
              </a:rPr>
              <a:t>y</a:t>
            </a:r>
            <a:r>
              <a:rPr sz="1200" spc="-5" dirty="0">
                <a:latin typeface="Arial MT"/>
                <a:cs typeface="Arial MT"/>
              </a:rPr>
              <a:t>a</a:t>
            </a:r>
            <a:r>
              <a:rPr sz="1200" spc="-15" dirty="0">
                <a:latin typeface="Arial MT"/>
                <a:cs typeface="Arial MT"/>
              </a:rPr>
              <a:t>n</a:t>
            </a:r>
            <a:r>
              <a:rPr sz="1200" spc="-5" dirty="0">
                <a:latin typeface="Arial MT"/>
                <a:cs typeface="Arial MT"/>
              </a:rPr>
              <a:t>g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869183" y="2803016"/>
            <a:ext cx="1316355" cy="1077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</a:pPr>
            <a:r>
              <a:rPr sz="1200" spc="-5" dirty="0">
                <a:latin typeface="Arial MT"/>
                <a:cs typeface="Arial MT"/>
              </a:rPr>
              <a:t>(1</a:t>
            </a:r>
            <a:r>
              <a:rPr sz="1200" spc="25" dirty="0">
                <a:latin typeface="Arial MT"/>
                <a:cs typeface="Arial MT"/>
              </a:rPr>
              <a:t>)</a:t>
            </a:r>
            <a:r>
              <a:rPr sz="1200" spc="5" dirty="0">
                <a:latin typeface="Arial MT"/>
                <a:cs typeface="Arial MT"/>
              </a:rPr>
              <a:t>T</a:t>
            </a:r>
            <a:r>
              <a:rPr sz="1200" spc="-5" dirty="0">
                <a:latin typeface="Arial MT"/>
                <a:cs typeface="Arial MT"/>
              </a:rPr>
              <a:t>e</a:t>
            </a:r>
            <a:r>
              <a:rPr sz="1200" spc="-15" dirty="0">
                <a:latin typeface="Arial MT"/>
                <a:cs typeface="Arial MT"/>
              </a:rPr>
              <a:t>g</a:t>
            </a:r>
            <a:r>
              <a:rPr sz="1200" spc="-5" dirty="0">
                <a:latin typeface="Arial MT"/>
                <a:cs typeface="Arial MT"/>
              </a:rPr>
              <a:t>uran</a:t>
            </a:r>
            <a:r>
              <a:rPr sz="1200" spc="-25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t</a:t>
            </a:r>
            <a:r>
              <a:rPr sz="1200" spc="5" dirty="0">
                <a:latin typeface="Arial MT"/>
                <a:cs typeface="Arial MT"/>
              </a:rPr>
              <a:t>e</a:t>
            </a:r>
            <a:r>
              <a:rPr sz="1200" dirty="0">
                <a:latin typeface="Arial MT"/>
                <a:cs typeface="Arial MT"/>
              </a:rPr>
              <a:t>rtu</a:t>
            </a:r>
            <a:r>
              <a:rPr sz="1200" spc="-5" dirty="0">
                <a:latin typeface="Arial MT"/>
                <a:cs typeface="Arial MT"/>
              </a:rPr>
              <a:t>l</a:t>
            </a:r>
            <a:r>
              <a:rPr sz="1200" spc="-10" dirty="0">
                <a:latin typeface="Arial MT"/>
                <a:cs typeface="Arial MT"/>
              </a:rPr>
              <a:t>i</a:t>
            </a:r>
            <a:r>
              <a:rPr sz="1200" dirty="0">
                <a:latin typeface="Arial MT"/>
                <a:cs typeface="Arial MT"/>
              </a:rPr>
              <a:t>s;  </a:t>
            </a:r>
            <a:r>
              <a:rPr sz="1200" spc="-5" dirty="0">
                <a:latin typeface="Arial MT"/>
                <a:cs typeface="Arial MT"/>
              </a:rPr>
              <a:t>(2)Pernyataan</a:t>
            </a:r>
            <a:endParaRPr sz="1200">
              <a:latin typeface="Arial MT"/>
              <a:cs typeface="Arial MT"/>
            </a:endParaRPr>
          </a:p>
          <a:p>
            <a:pPr marL="203200">
              <a:lnSpc>
                <a:spcPct val="100000"/>
              </a:lnSpc>
              <a:spcBef>
                <a:spcPts val="215"/>
              </a:spcBef>
            </a:pPr>
            <a:r>
              <a:rPr sz="1200" spc="-5" dirty="0">
                <a:latin typeface="Arial MT"/>
                <a:cs typeface="Arial MT"/>
              </a:rPr>
              <a:t>permohonan</a:t>
            </a:r>
            <a:endParaRPr sz="1200">
              <a:latin typeface="Arial MT"/>
              <a:cs typeface="Arial MT"/>
            </a:endParaRPr>
          </a:p>
          <a:p>
            <a:pPr marL="203200" marR="149225">
              <a:lnSpc>
                <a:spcPct val="114999"/>
              </a:lnSpc>
              <a:spcBef>
                <a:spcPts val="5"/>
              </a:spcBef>
            </a:pPr>
            <a:r>
              <a:rPr sz="1200" dirty="0">
                <a:latin typeface="Arial MT"/>
                <a:cs typeface="Arial MT"/>
              </a:rPr>
              <a:t>tertulis </a:t>
            </a:r>
            <a:r>
              <a:rPr sz="1200" spc="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dip</a:t>
            </a:r>
            <a:r>
              <a:rPr sz="1200" dirty="0">
                <a:latin typeface="Arial MT"/>
                <a:cs typeface="Arial MT"/>
              </a:rPr>
              <a:t>u</a:t>
            </a:r>
            <a:r>
              <a:rPr sz="1200" spc="-5" dirty="0">
                <a:latin typeface="Arial MT"/>
                <a:cs typeface="Arial MT"/>
              </a:rPr>
              <a:t>bl</a:t>
            </a:r>
            <a:r>
              <a:rPr sz="1200" spc="-25" dirty="0">
                <a:latin typeface="Arial MT"/>
                <a:cs typeface="Arial MT"/>
              </a:rPr>
              <a:t>i</a:t>
            </a:r>
            <a:r>
              <a:rPr sz="1200" spc="-5" dirty="0">
                <a:latin typeface="Arial MT"/>
                <a:cs typeface="Arial MT"/>
              </a:rPr>
              <a:t>kasik</a:t>
            </a:r>
            <a:r>
              <a:rPr sz="1200" spc="-15" dirty="0">
                <a:latin typeface="Arial MT"/>
                <a:cs typeface="Arial MT"/>
              </a:rPr>
              <a:t>a</a:t>
            </a:r>
            <a:r>
              <a:rPr sz="1200" spc="-5" dirty="0">
                <a:latin typeface="Arial MT"/>
                <a:cs typeface="Arial MT"/>
              </a:rPr>
              <a:t>n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82879" y="2744723"/>
            <a:ext cx="1181100" cy="1259205"/>
          </a:xfrm>
          <a:custGeom>
            <a:avLst/>
            <a:gdLst/>
            <a:ahLst/>
            <a:cxnLst/>
            <a:rect l="l" t="t" r="r" b="b"/>
            <a:pathLst>
              <a:path w="1181100" h="1259204">
                <a:moveTo>
                  <a:pt x="1181100" y="0"/>
                </a:moveTo>
                <a:lnTo>
                  <a:pt x="0" y="0"/>
                </a:lnTo>
                <a:lnTo>
                  <a:pt x="0" y="1258823"/>
                </a:lnTo>
                <a:lnTo>
                  <a:pt x="1181100" y="1258823"/>
                </a:lnTo>
                <a:lnTo>
                  <a:pt x="118110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262229" y="2819780"/>
            <a:ext cx="94805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Pendidik dan </a:t>
            </a:r>
            <a:r>
              <a:rPr sz="1200" spc="-3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Tenaga </a:t>
            </a:r>
            <a:r>
              <a:rPr sz="1200" dirty="0">
                <a:solidFill>
                  <a:srgbClr val="FFFFFF"/>
                </a:solidFill>
                <a:latin typeface="Arial MT"/>
                <a:cs typeface="Arial MT"/>
              </a:rPr>
              <a:t> K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epe</a:t>
            </a:r>
            <a:r>
              <a:rPr sz="1200" spc="-1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di</a:t>
            </a:r>
            <a:r>
              <a:rPr sz="1200" spc="-15" dirty="0">
                <a:solidFill>
                  <a:srgbClr val="FFFFFF"/>
                </a:solidFill>
                <a:latin typeface="Arial MT"/>
                <a:cs typeface="Arial MT"/>
              </a:rPr>
              <a:t>d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ik</a:t>
            </a:r>
            <a:r>
              <a:rPr sz="1200" spc="-15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n  non-ASN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440180" y="1380744"/>
            <a:ext cx="1179830" cy="917575"/>
          </a:xfrm>
          <a:custGeom>
            <a:avLst/>
            <a:gdLst/>
            <a:ahLst/>
            <a:cxnLst/>
            <a:rect l="l" t="t" r="r" b="b"/>
            <a:pathLst>
              <a:path w="1179830" h="917575">
                <a:moveTo>
                  <a:pt x="1179576" y="0"/>
                </a:moveTo>
                <a:lnTo>
                  <a:pt x="0" y="0"/>
                </a:lnTo>
                <a:lnTo>
                  <a:pt x="0" y="917447"/>
                </a:lnTo>
                <a:lnTo>
                  <a:pt x="1179576" y="917447"/>
                </a:lnTo>
                <a:lnTo>
                  <a:pt x="1179576" y="0"/>
                </a:lnTo>
                <a:close/>
              </a:path>
            </a:pathLst>
          </a:custGeom>
          <a:solidFill>
            <a:srgbClr val="BAD5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1519174" y="1455546"/>
            <a:ext cx="8064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 MT"/>
                <a:cs typeface="Arial MT"/>
              </a:rPr>
              <a:t>P</a:t>
            </a:r>
            <a:r>
              <a:rPr sz="1200" spc="-5" dirty="0">
                <a:latin typeface="Arial MT"/>
                <a:cs typeface="Arial MT"/>
              </a:rPr>
              <a:t>e</a:t>
            </a:r>
            <a:r>
              <a:rPr sz="1200" spc="5" dirty="0">
                <a:latin typeface="Arial MT"/>
                <a:cs typeface="Arial MT"/>
              </a:rPr>
              <a:t>m</a:t>
            </a:r>
            <a:r>
              <a:rPr sz="1200" spc="-5" dirty="0">
                <a:latin typeface="Arial MT"/>
                <a:cs typeface="Arial MT"/>
              </a:rPr>
              <a:t>er</a:t>
            </a:r>
            <a:r>
              <a:rPr sz="1200" spc="-15" dirty="0">
                <a:latin typeface="Arial MT"/>
                <a:cs typeface="Arial MT"/>
              </a:rPr>
              <a:t>i</a:t>
            </a:r>
            <a:r>
              <a:rPr sz="1200" spc="-5" dirty="0">
                <a:latin typeface="Arial MT"/>
                <a:cs typeface="Arial MT"/>
              </a:rPr>
              <a:t>n</a:t>
            </a:r>
            <a:r>
              <a:rPr sz="1200" dirty="0">
                <a:latin typeface="Arial MT"/>
                <a:cs typeface="Arial MT"/>
              </a:rPr>
              <a:t>t</a:t>
            </a:r>
            <a:r>
              <a:rPr sz="1200" spc="-5" dirty="0">
                <a:latin typeface="Arial MT"/>
                <a:cs typeface="Arial MT"/>
              </a:rPr>
              <a:t>ah  daerah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432560" y="2744723"/>
            <a:ext cx="1181100" cy="1259205"/>
          </a:xfrm>
          <a:custGeom>
            <a:avLst/>
            <a:gdLst/>
            <a:ahLst/>
            <a:cxnLst/>
            <a:rect l="l" t="t" r="r" b="b"/>
            <a:pathLst>
              <a:path w="1181100" h="1259204">
                <a:moveTo>
                  <a:pt x="1181100" y="0"/>
                </a:moveTo>
                <a:lnTo>
                  <a:pt x="0" y="0"/>
                </a:lnTo>
                <a:lnTo>
                  <a:pt x="0" y="1258823"/>
                </a:lnTo>
                <a:lnTo>
                  <a:pt x="1181100" y="1258823"/>
                </a:lnTo>
                <a:lnTo>
                  <a:pt x="1181100" y="0"/>
                </a:lnTo>
                <a:close/>
              </a:path>
            </a:pathLst>
          </a:custGeom>
          <a:solidFill>
            <a:srgbClr val="BAD5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1512188" y="2819476"/>
            <a:ext cx="778510" cy="3924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 MT"/>
                <a:cs typeface="Arial MT"/>
              </a:rPr>
              <a:t>Pihak</a:t>
            </a:r>
            <a:r>
              <a:rPr sz="1200" spc="-25" dirty="0">
                <a:latin typeface="Arial MT"/>
                <a:cs typeface="Arial MT"/>
              </a:rPr>
              <a:t> </a:t>
            </a:r>
            <a:r>
              <a:rPr sz="1200" spc="-15" dirty="0">
                <a:latin typeface="Arial MT"/>
                <a:cs typeface="Arial MT"/>
              </a:rPr>
              <a:t>y</a:t>
            </a:r>
            <a:r>
              <a:rPr sz="1200" dirty="0">
                <a:latin typeface="Arial MT"/>
                <a:cs typeface="Arial MT"/>
              </a:rPr>
              <a:t>a</a:t>
            </a:r>
            <a:r>
              <a:rPr sz="1200" spc="5" dirty="0">
                <a:latin typeface="Arial MT"/>
                <a:cs typeface="Arial MT"/>
              </a:rPr>
              <a:t>n</a:t>
            </a:r>
            <a:r>
              <a:rPr sz="1200" dirty="0">
                <a:latin typeface="Arial MT"/>
                <a:cs typeface="Arial MT"/>
              </a:rPr>
              <a:t>g</a:t>
            </a:r>
            <a:endParaRPr sz="12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200" spc="-5" dirty="0">
                <a:latin typeface="Arial MT"/>
                <a:cs typeface="Arial MT"/>
              </a:rPr>
              <a:t>ber</a:t>
            </a:r>
            <a:r>
              <a:rPr sz="1200" spc="-25" dirty="0">
                <a:latin typeface="Arial MT"/>
                <a:cs typeface="Arial MT"/>
              </a:rPr>
              <a:t>w</a:t>
            </a:r>
            <a:r>
              <a:rPr sz="1200" spc="-5" dirty="0">
                <a:latin typeface="Arial MT"/>
                <a:cs typeface="Arial MT"/>
              </a:rPr>
              <a:t>ena</a:t>
            </a:r>
            <a:r>
              <a:rPr sz="1200" spc="-15" dirty="0">
                <a:latin typeface="Arial MT"/>
                <a:cs typeface="Arial MT"/>
              </a:rPr>
              <a:t>n</a:t>
            </a:r>
            <a:r>
              <a:rPr sz="1200" spc="-5" dirty="0">
                <a:latin typeface="Arial MT"/>
                <a:cs typeface="Arial MT"/>
              </a:rPr>
              <a:t>g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xfrm>
            <a:off x="120497" y="43434"/>
            <a:ext cx="8792210" cy="5753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2165"/>
              </a:lnSpc>
              <a:spcBef>
                <a:spcPts val="95"/>
              </a:spcBef>
            </a:pPr>
            <a:r>
              <a:rPr sz="1900" spc="-5" dirty="0">
                <a:solidFill>
                  <a:srgbClr val="001F5F"/>
                </a:solidFill>
              </a:rPr>
              <a:t>Sanksi</a:t>
            </a:r>
            <a:r>
              <a:rPr sz="1900" spc="25" dirty="0">
                <a:solidFill>
                  <a:srgbClr val="001F5F"/>
                </a:solidFill>
              </a:rPr>
              <a:t> </a:t>
            </a:r>
            <a:r>
              <a:rPr sz="1900" spc="-5" dirty="0">
                <a:solidFill>
                  <a:srgbClr val="001F5F"/>
                </a:solidFill>
              </a:rPr>
              <a:t>administratif</a:t>
            </a:r>
            <a:r>
              <a:rPr sz="1900" spc="45" dirty="0">
                <a:solidFill>
                  <a:srgbClr val="001F5F"/>
                </a:solidFill>
              </a:rPr>
              <a:t> </a:t>
            </a:r>
            <a:r>
              <a:rPr sz="1900" spc="-5" dirty="0">
                <a:solidFill>
                  <a:srgbClr val="001F5F"/>
                </a:solidFill>
              </a:rPr>
              <a:t>kepada</a:t>
            </a:r>
            <a:r>
              <a:rPr sz="1900" spc="35" dirty="0">
                <a:solidFill>
                  <a:srgbClr val="001F5F"/>
                </a:solidFill>
              </a:rPr>
              <a:t> </a:t>
            </a:r>
            <a:r>
              <a:rPr sz="1900" spc="-5" dirty="0">
                <a:solidFill>
                  <a:srgbClr val="001F5F"/>
                </a:solidFill>
              </a:rPr>
              <a:t>pelaku</a:t>
            </a:r>
            <a:r>
              <a:rPr sz="1900" spc="35" dirty="0">
                <a:solidFill>
                  <a:srgbClr val="001F5F"/>
                </a:solidFill>
              </a:rPr>
              <a:t> </a:t>
            </a:r>
            <a:r>
              <a:rPr sz="1900" spc="-5" dirty="0">
                <a:solidFill>
                  <a:srgbClr val="001F5F"/>
                </a:solidFill>
              </a:rPr>
              <a:t>pendidik</a:t>
            </a:r>
            <a:r>
              <a:rPr sz="1900" spc="10" dirty="0">
                <a:solidFill>
                  <a:srgbClr val="001F5F"/>
                </a:solidFill>
              </a:rPr>
              <a:t> </a:t>
            </a:r>
            <a:r>
              <a:rPr sz="1900" spc="-5" dirty="0">
                <a:solidFill>
                  <a:srgbClr val="001F5F"/>
                </a:solidFill>
              </a:rPr>
              <a:t>dan</a:t>
            </a:r>
            <a:r>
              <a:rPr sz="1900" spc="15" dirty="0">
                <a:solidFill>
                  <a:srgbClr val="001F5F"/>
                </a:solidFill>
              </a:rPr>
              <a:t> </a:t>
            </a:r>
            <a:r>
              <a:rPr sz="1900" spc="-5" dirty="0">
                <a:solidFill>
                  <a:srgbClr val="001F5F"/>
                </a:solidFill>
              </a:rPr>
              <a:t>tenaga</a:t>
            </a:r>
            <a:r>
              <a:rPr sz="1900" spc="45" dirty="0">
                <a:solidFill>
                  <a:srgbClr val="001F5F"/>
                </a:solidFill>
              </a:rPr>
              <a:t> </a:t>
            </a:r>
            <a:r>
              <a:rPr sz="1900" spc="-5" dirty="0">
                <a:solidFill>
                  <a:srgbClr val="001F5F"/>
                </a:solidFill>
              </a:rPr>
              <a:t>kependidikan</a:t>
            </a:r>
            <a:r>
              <a:rPr sz="1900" spc="30" dirty="0">
                <a:solidFill>
                  <a:srgbClr val="001F5F"/>
                </a:solidFill>
              </a:rPr>
              <a:t> </a:t>
            </a:r>
            <a:r>
              <a:rPr sz="1900" spc="-5" dirty="0">
                <a:solidFill>
                  <a:srgbClr val="001F5F"/>
                </a:solidFill>
              </a:rPr>
              <a:t>harus</a:t>
            </a:r>
            <a:endParaRPr sz="1900"/>
          </a:p>
          <a:p>
            <a:pPr marL="12700">
              <a:lnSpc>
                <a:spcPts val="2165"/>
              </a:lnSpc>
            </a:pPr>
            <a:r>
              <a:rPr sz="1900" spc="-5" dirty="0">
                <a:solidFill>
                  <a:srgbClr val="001F5F"/>
                </a:solidFill>
              </a:rPr>
              <a:t>berdasarkan</a:t>
            </a:r>
            <a:r>
              <a:rPr sz="1900" spc="55" dirty="0">
                <a:solidFill>
                  <a:srgbClr val="001F5F"/>
                </a:solidFill>
              </a:rPr>
              <a:t> </a:t>
            </a:r>
            <a:r>
              <a:rPr sz="1900" spc="-5" dirty="0">
                <a:solidFill>
                  <a:srgbClr val="001F5F"/>
                </a:solidFill>
              </a:rPr>
              <a:t>dampak</a:t>
            </a:r>
            <a:r>
              <a:rPr sz="1900" spc="20" dirty="0">
                <a:solidFill>
                  <a:srgbClr val="001F5F"/>
                </a:solidFill>
              </a:rPr>
              <a:t> </a:t>
            </a:r>
            <a:r>
              <a:rPr sz="1900" spc="-5" dirty="0">
                <a:solidFill>
                  <a:srgbClr val="001F5F"/>
                </a:solidFill>
              </a:rPr>
              <a:t>perbuatannya</a:t>
            </a:r>
            <a:r>
              <a:rPr sz="1900" spc="65" dirty="0">
                <a:solidFill>
                  <a:srgbClr val="001F5F"/>
                </a:solidFill>
              </a:rPr>
              <a:t> </a:t>
            </a:r>
            <a:r>
              <a:rPr sz="1900" spc="-5" dirty="0">
                <a:solidFill>
                  <a:srgbClr val="001F5F"/>
                </a:solidFill>
              </a:rPr>
              <a:t>kepada</a:t>
            </a:r>
            <a:r>
              <a:rPr sz="1900" spc="20" dirty="0">
                <a:solidFill>
                  <a:srgbClr val="001F5F"/>
                </a:solidFill>
              </a:rPr>
              <a:t> </a:t>
            </a:r>
            <a:r>
              <a:rPr sz="1900" spc="-5" dirty="0">
                <a:solidFill>
                  <a:srgbClr val="001F5F"/>
                </a:solidFill>
              </a:rPr>
              <a:t>korban</a:t>
            </a:r>
            <a:endParaRPr sz="1900"/>
          </a:p>
        </p:txBody>
      </p:sp>
      <p:sp>
        <p:nvSpPr>
          <p:cNvPr id="17" name="object 17"/>
          <p:cNvSpPr/>
          <p:nvPr/>
        </p:nvSpPr>
        <p:spPr>
          <a:xfrm>
            <a:off x="6649211" y="2750820"/>
            <a:ext cx="2346960" cy="1259205"/>
          </a:xfrm>
          <a:custGeom>
            <a:avLst/>
            <a:gdLst/>
            <a:ahLst/>
            <a:cxnLst/>
            <a:rect l="l" t="t" r="r" b="b"/>
            <a:pathLst>
              <a:path w="2346959" h="1259204">
                <a:moveTo>
                  <a:pt x="2346959" y="0"/>
                </a:moveTo>
                <a:lnTo>
                  <a:pt x="0" y="0"/>
                </a:lnTo>
                <a:lnTo>
                  <a:pt x="0" y="1258824"/>
                </a:lnTo>
                <a:lnTo>
                  <a:pt x="2346959" y="1258824"/>
                </a:lnTo>
                <a:lnTo>
                  <a:pt x="2346959" y="0"/>
                </a:lnTo>
                <a:close/>
              </a:path>
            </a:pathLst>
          </a:custGeom>
          <a:solidFill>
            <a:srgbClr val="E7E6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6767321" y="2809747"/>
            <a:ext cx="2123440" cy="4464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3200" marR="5080" indent="-190500">
              <a:lnSpc>
                <a:spcPct val="114999"/>
              </a:lnSpc>
              <a:spcBef>
                <a:spcPts val="100"/>
              </a:spcBef>
            </a:pPr>
            <a:r>
              <a:rPr sz="1200" spc="-5" dirty="0">
                <a:latin typeface="Arial MT"/>
                <a:cs typeface="Arial MT"/>
              </a:rPr>
              <a:t>(5)Pemutusan/</a:t>
            </a:r>
            <a:r>
              <a:rPr sz="1200" spc="20" dirty="0">
                <a:latin typeface="Arial MT"/>
                <a:cs typeface="Arial MT"/>
              </a:rPr>
              <a:t> </a:t>
            </a:r>
            <a:r>
              <a:rPr sz="1200" spc="-10" dirty="0">
                <a:latin typeface="Arial MT"/>
                <a:cs typeface="Arial MT"/>
              </a:rPr>
              <a:t>pemberhentian </a:t>
            </a:r>
            <a:r>
              <a:rPr sz="1200" spc="-32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hubungan</a:t>
            </a:r>
            <a:r>
              <a:rPr sz="1200" spc="-3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kerja.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763392" y="2433066"/>
            <a:ext cx="10248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0462C1"/>
                </a:solidFill>
                <a:latin typeface="Arial"/>
                <a:cs typeface="Arial"/>
              </a:rPr>
              <a:t>S</a:t>
            </a:r>
            <a:r>
              <a:rPr sz="1200" b="1" spc="-5" dirty="0">
                <a:solidFill>
                  <a:srgbClr val="0462C1"/>
                </a:solidFill>
                <a:latin typeface="Arial"/>
                <a:cs typeface="Arial"/>
              </a:rPr>
              <a:t>a</a:t>
            </a:r>
            <a:r>
              <a:rPr sz="1200" b="1" dirty="0">
                <a:solidFill>
                  <a:srgbClr val="0462C1"/>
                </a:solidFill>
                <a:latin typeface="Arial"/>
                <a:cs typeface="Arial"/>
              </a:rPr>
              <a:t>nk</a:t>
            </a:r>
            <a:r>
              <a:rPr sz="1200" b="1" spc="-5" dirty="0">
                <a:solidFill>
                  <a:srgbClr val="0462C1"/>
                </a:solidFill>
                <a:latin typeface="Arial"/>
                <a:cs typeface="Arial"/>
              </a:rPr>
              <a:t>s</a:t>
            </a:r>
            <a:r>
              <a:rPr sz="1200" b="1" dirty="0">
                <a:solidFill>
                  <a:srgbClr val="0462C1"/>
                </a:solidFill>
                <a:latin typeface="Arial"/>
                <a:cs typeface="Arial"/>
              </a:rPr>
              <a:t>i</a:t>
            </a:r>
            <a:r>
              <a:rPr sz="1200" b="1" spc="-20" dirty="0">
                <a:solidFill>
                  <a:srgbClr val="0462C1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0462C1"/>
                </a:solidFill>
                <a:latin typeface="Arial"/>
                <a:cs typeface="Arial"/>
              </a:rPr>
              <a:t>ringan</a:t>
            </a:r>
            <a:endParaRPr sz="1200">
              <a:latin typeface="Arial"/>
              <a:cs typeface="Arial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4800600" y="2744723"/>
            <a:ext cx="1849120" cy="1259205"/>
          </a:xfrm>
          <a:custGeom>
            <a:avLst/>
            <a:gdLst/>
            <a:ahLst/>
            <a:cxnLst/>
            <a:rect l="l" t="t" r="r" b="b"/>
            <a:pathLst>
              <a:path w="1849120" h="1259204">
                <a:moveTo>
                  <a:pt x="1848611" y="0"/>
                </a:moveTo>
                <a:lnTo>
                  <a:pt x="0" y="0"/>
                </a:lnTo>
                <a:lnTo>
                  <a:pt x="0" y="1258823"/>
                </a:lnTo>
                <a:lnTo>
                  <a:pt x="1848611" y="1258823"/>
                </a:lnTo>
                <a:lnTo>
                  <a:pt x="1848611" y="0"/>
                </a:lnTo>
                <a:close/>
              </a:path>
            </a:pathLst>
          </a:custGeom>
          <a:solidFill>
            <a:srgbClr val="E7E6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4975986" y="2803016"/>
            <a:ext cx="1457960" cy="6565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</a:pPr>
            <a:r>
              <a:rPr sz="1200" spc="-5" dirty="0">
                <a:latin typeface="Arial MT"/>
                <a:cs typeface="Arial MT"/>
              </a:rPr>
              <a:t>(3)Pengurangan</a:t>
            </a:r>
            <a:r>
              <a:rPr sz="1200" spc="-65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hak; </a:t>
            </a:r>
            <a:r>
              <a:rPr sz="1200" spc="-32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(4)Pemberhentian</a:t>
            </a:r>
            <a:endParaRPr sz="1200">
              <a:latin typeface="Arial MT"/>
              <a:cs typeface="Arial MT"/>
            </a:endParaRPr>
          </a:p>
          <a:p>
            <a:pPr marL="203200">
              <a:lnSpc>
                <a:spcPct val="100000"/>
              </a:lnSpc>
              <a:spcBef>
                <a:spcPts val="215"/>
              </a:spcBef>
            </a:pPr>
            <a:r>
              <a:rPr sz="1200" spc="-5" dirty="0">
                <a:latin typeface="Arial MT"/>
                <a:cs typeface="Arial MT"/>
              </a:rPr>
              <a:t>sementara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2691383" y="2356104"/>
            <a:ext cx="6314440" cy="338455"/>
          </a:xfrm>
          <a:custGeom>
            <a:avLst/>
            <a:gdLst/>
            <a:ahLst/>
            <a:cxnLst/>
            <a:rect l="l" t="t" r="r" b="b"/>
            <a:pathLst>
              <a:path w="6314440" h="338455">
                <a:moveTo>
                  <a:pt x="6313932" y="0"/>
                </a:moveTo>
                <a:lnTo>
                  <a:pt x="0" y="338327"/>
                </a:lnTo>
                <a:lnTo>
                  <a:pt x="6313932" y="338327"/>
                </a:lnTo>
                <a:lnTo>
                  <a:pt x="6313932" y="0"/>
                </a:lnTo>
                <a:close/>
              </a:path>
            </a:pathLst>
          </a:custGeom>
          <a:solidFill>
            <a:srgbClr val="0462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7896225" y="2429713"/>
            <a:ext cx="93281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Sanksi</a:t>
            </a:r>
            <a:r>
              <a:rPr sz="120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berat</a:t>
            </a:r>
            <a:endParaRPr sz="12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04901" y="4873707"/>
            <a:ext cx="1337310" cy="153670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900" spc="-5" dirty="0">
                <a:solidFill>
                  <a:srgbClr val="FFFFFF"/>
                </a:solidFill>
                <a:latin typeface="Arial MT"/>
                <a:cs typeface="Arial MT"/>
              </a:rPr>
              <a:t>#MerdekaBeragamSetara</a:t>
            </a:r>
            <a:endParaRPr sz="900">
              <a:latin typeface="Arial MT"/>
              <a:cs typeface="Arial MT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970270" y="4880782"/>
            <a:ext cx="2730500" cy="139700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Kementerian 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Pendidikan,</a:t>
            </a:r>
            <a:r>
              <a:rPr sz="8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Kebudayaan,</a:t>
            </a:r>
            <a:r>
              <a:rPr sz="800" spc="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Riset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 dan</a:t>
            </a:r>
            <a:r>
              <a:rPr sz="8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Teknologi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26" name="object 2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/>
              <a:t>18</a:t>
            </a:fld>
            <a:endParaRPr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970270" y="4871110"/>
            <a:ext cx="2730500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Kementerian 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Pendidikan,</a:t>
            </a:r>
            <a:r>
              <a:rPr sz="8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Kebudayaan,</a:t>
            </a:r>
            <a:r>
              <a:rPr sz="800" spc="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Riset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 dan</a:t>
            </a:r>
            <a:r>
              <a:rPr sz="8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Teknologi</a:t>
            </a:r>
            <a:endParaRPr sz="800">
              <a:latin typeface="Arial MT"/>
              <a:cs typeface="Arial M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94020" y="4797552"/>
            <a:ext cx="414527" cy="29260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899906" y="4868367"/>
            <a:ext cx="138430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22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976883" y="794004"/>
            <a:ext cx="2533015" cy="1856739"/>
          </a:xfrm>
          <a:custGeom>
            <a:avLst/>
            <a:gdLst/>
            <a:ahLst/>
            <a:cxnLst/>
            <a:rect l="l" t="t" r="r" b="b"/>
            <a:pathLst>
              <a:path w="2533015" h="1856739">
                <a:moveTo>
                  <a:pt x="2223516" y="0"/>
                </a:moveTo>
                <a:lnTo>
                  <a:pt x="309372" y="0"/>
                </a:lnTo>
                <a:lnTo>
                  <a:pt x="263657" y="3355"/>
                </a:lnTo>
                <a:lnTo>
                  <a:pt x="220024" y="13102"/>
                </a:lnTo>
                <a:lnTo>
                  <a:pt x="178952" y="28761"/>
                </a:lnTo>
                <a:lnTo>
                  <a:pt x="140919" y="49853"/>
                </a:lnTo>
                <a:lnTo>
                  <a:pt x="106404" y="75899"/>
                </a:lnTo>
                <a:lnTo>
                  <a:pt x="75886" y="106420"/>
                </a:lnTo>
                <a:lnTo>
                  <a:pt x="49843" y="140936"/>
                </a:lnTo>
                <a:lnTo>
                  <a:pt x="28755" y="178968"/>
                </a:lnTo>
                <a:lnTo>
                  <a:pt x="13099" y="220038"/>
                </a:lnTo>
                <a:lnTo>
                  <a:pt x="3354" y="263665"/>
                </a:lnTo>
                <a:lnTo>
                  <a:pt x="0" y="309372"/>
                </a:lnTo>
                <a:lnTo>
                  <a:pt x="0" y="1546860"/>
                </a:lnTo>
                <a:lnTo>
                  <a:pt x="3354" y="1592566"/>
                </a:lnTo>
                <a:lnTo>
                  <a:pt x="13099" y="1636193"/>
                </a:lnTo>
                <a:lnTo>
                  <a:pt x="28755" y="1677263"/>
                </a:lnTo>
                <a:lnTo>
                  <a:pt x="49843" y="1715295"/>
                </a:lnTo>
                <a:lnTo>
                  <a:pt x="75886" y="1749811"/>
                </a:lnTo>
                <a:lnTo>
                  <a:pt x="106404" y="1780332"/>
                </a:lnTo>
                <a:lnTo>
                  <a:pt x="140919" y="1806378"/>
                </a:lnTo>
                <a:lnTo>
                  <a:pt x="178952" y="1827470"/>
                </a:lnTo>
                <a:lnTo>
                  <a:pt x="220024" y="1843129"/>
                </a:lnTo>
                <a:lnTo>
                  <a:pt x="263657" y="1852876"/>
                </a:lnTo>
                <a:lnTo>
                  <a:pt x="309372" y="1856232"/>
                </a:lnTo>
                <a:lnTo>
                  <a:pt x="2223516" y="1856232"/>
                </a:lnTo>
                <a:lnTo>
                  <a:pt x="2269222" y="1852876"/>
                </a:lnTo>
                <a:lnTo>
                  <a:pt x="2312849" y="1843129"/>
                </a:lnTo>
                <a:lnTo>
                  <a:pt x="2353919" y="1827470"/>
                </a:lnTo>
                <a:lnTo>
                  <a:pt x="2391951" y="1806378"/>
                </a:lnTo>
                <a:lnTo>
                  <a:pt x="2426467" y="1780332"/>
                </a:lnTo>
                <a:lnTo>
                  <a:pt x="2456988" y="1749811"/>
                </a:lnTo>
                <a:lnTo>
                  <a:pt x="2483034" y="1715295"/>
                </a:lnTo>
                <a:lnTo>
                  <a:pt x="2504126" y="1677263"/>
                </a:lnTo>
                <a:lnTo>
                  <a:pt x="2519785" y="1636193"/>
                </a:lnTo>
                <a:lnTo>
                  <a:pt x="2529532" y="1592566"/>
                </a:lnTo>
                <a:lnTo>
                  <a:pt x="2532888" y="1546860"/>
                </a:lnTo>
                <a:lnTo>
                  <a:pt x="2532888" y="309372"/>
                </a:lnTo>
                <a:lnTo>
                  <a:pt x="2529532" y="263665"/>
                </a:lnTo>
                <a:lnTo>
                  <a:pt x="2519785" y="220038"/>
                </a:lnTo>
                <a:lnTo>
                  <a:pt x="2504126" y="178968"/>
                </a:lnTo>
                <a:lnTo>
                  <a:pt x="2483034" y="140936"/>
                </a:lnTo>
                <a:lnTo>
                  <a:pt x="2456988" y="106420"/>
                </a:lnTo>
                <a:lnTo>
                  <a:pt x="2426467" y="75899"/>
                </a:lnTo>
                <a:lnTo>
                  <a:pt x="2391951" y="49853"/>
                </a:lnTo>
                <a:lnTo>
                  <a:pt x="2353919" y="28761"/>
                </a:lnTo>
                <a:lnTo>
                  <a:pt x="2312849" y="13102"/>
                </a:lnTo>
                <a:lnTo>
                  <a:pt x="2269222" y="3355"/>
                </a:lnTo>
                <a:lnTo>
                  <a:pt x="2223516" y="0"/>
                </a:lnTo>
                <a:close/>
              </a:path>
            </a:pathLst>
          </a:custGeom>
          <a:solidFill>
            <a:srgbClr val="DDEAF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185468" y="1055623"/>
            <a:ext cx="1729739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001F5F"/>
                </a:solidFill>
                <a:latin typeface="Arial MT"/>
                <a:cs typeface="Arial MT"/>
              </a:rPr>
              <a:t>Satuan</a:t>
            </a:r>
            <a:r>
              <a:rPr sz="1600" spc="-55" dirty="0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1F5F"/>
                </a:solidFill>
                <a:latin typeface="Arial MT"/>
                <a:cs typeface="Arial MT"/>
              </a:rPr>
              <a:t>Pendidikan </a:t>
            </a:r>
            <a:r>
              <a:rPr sz="1600" spc="-430" dirty="0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1F5F"/>
                </a:solidFill>
                <a:latin typeface="Arial MT"/>
                <a:cs typeface="Arial MT"/>
              </a:rPr>
              <a:t>membentuk</a:t>
            </a:r>
            <a:r>
              <a:rPr sz="1600" dirty="0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1F5F"/>
                </a:solidFill>
                <a:latin typeface="Arial MT"/>
                <a:cs typeface="Arial MT"/>
              </a:rPr>
              <a:t>Tim </a:t>
            </a:r>
            <a:r>
              <a:rPr sz="1600" dirty="0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1F5F"/>
                </a:solidFill>
                <a:latin typeface="Arial MT"/>
                <a:cs typeface="Arial MT"/>
              </a:rPr>
              <a:t>Pencegahan dan </a:t>
            </a:r>
            <a:r>
              <a:rPr sz="1600" dirty="0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1F5F"/>
                </a:solidFill>
                <a:latin typeface="Arial MT"/>
                <a:cs typeface="Arial MT"/>
              </a:rPr>
              <a:t>Penanganan </a:t>
            </a:r>
            <a:r>
              <a:rPr sz="1600" dirty="0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1F5F"/>
                </a:solidFill>
                <a:latin typeface="Arial MT"/>
                <a:cs typeface="Arial MT"/>
              </a:rPr>
              <a:t>Kekerasan</a:t>
            </a:r>
            <a:r>
              <a:rPr sz="1600" spc="-50" dirty="0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1F5F"/>
                </a:solidFill>
                <a:latin typeface="Arial MT"/>
                <a:cs typeface="Arial MT"/>
              </a:rPr>
              <a:t>(TPPK)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93472" rIns="0" bIns="0" rtlCol="0">
            <a:spAutoFit/>
          </a:bodyPr>
          <a:lstStyle/>
          <a:p>
            <a:pPr marL="45720" marR="5080">
              <a:lnSpc>
                <a:spcPct val="100000"/>
              </a:lnSpc>
              <a:spcBef>
                <a:spcPts val="100"/>
              </a:spcBef>
            </a:pPr>
            <a:r>
              <a:rPr spc="-5" dirty="0">
                <a:solidFill>
                  <a:srgbClr val="001F5F"/>
                </a:solidFill>
              </a:rPr>
              <a:t>Kelompok</a:t>
            </a:r>
            <a:r>
              <a:rPr spc="5" dirty="0">
                <a:solidFill>
                  <a:srgbClr val="001F5F"/>
                </a:solidFill>
              </a:rPr>
              <a:t> </a:t>
            </a:r>
            <a:r>
              <a:rPr spc="-5" dirty="0">
                <a:solidFill>
                  <a:srgbClr val="001F5F"/>
                </a:solidFill>
              </a:rPr>
              <a:t>kerja penanganan</a:t>
            </a:r>
            <a:r>
              <a:rPr spc="5" dirty="0">
                <a:solidFill>
                  <a:srgbClr val="001F5F"/>
                </a:solidFill>
              </a:rPr>
              <a:t> </a:t>
            </a:r>
            <a:r>
              <a:rPr spc="-5" dirty="0">
                <a:solidFill>
                  <a:srgbClr val="001F5F"/>
                </a:solidFill>
              </a:rPr>
              <a:t>kekerasan</a:t>
            </a:r>
            <a:r>
              <a:rPr spc="30" dirty="0">
                <a:solidFill>
                  <a:srgbClr val="001F5F"/>
                </a:solidFill>
              </a:rPr>
              <a:t> </a:t>
            </a:r>
            <a:r>
              <a:rPr dirty="0">
                <a:solidFill>
                  <a:srgbClr val="001F5F"/>
                </a:solidFill>
              </a:rPr>
              <a:t>perlu</a:t>
            </a:r>
            <a:r>
              <a:rPr spc="10" dirty="0">
                <a:solidFill>
                  <a:srgbClr val="001F5F"/>
                </a:solidFill>
              </a:rPr>
              <a:t> </a:t>
            </a:r>
            <a:r>
              <a:rPr spc="-5" dirty="0">
                <a:solidFill>
                  <a:srgbClr val="001F5F"/>
                </a:solidFill>
              </a:rPr>
              <a:t>segera</a:t>
            </a:r>
            <a:r>
              <a:rPr spc="10" dirty="0">
                <a:solidFill>
                  <a:srgbClr val="001F5F"/>
                </a:solidFill>
              </a:rPr>
              <a:t> </a:t>
            </a:r>
            <a:r>
              <a:rPr dirty="0">
                <a:solidFill>
                  <a:srgbClr val="001F5F"/>
                </a:solidFill>
              </a:rPr>
              <a:t>dibentuk</a:t>
            </a:r>
            <a:r>
              <a:rPr spc="-20" dirty="0">
                <a:solidFill>
                  <a:srgbClr val="001F5F"/>
                </a:solidFill>
              </a:rPr>
              <a:t> </a:t>
            </a:r>
            <a:r>
              <a:rPr dirty="0">
                <a:solidFill>
                  <a:srgbClr val="001F5F"/>
                </a:solidFill>
              </a:rPr>
              <a:t>di </a:t>
            </a:r>
            <a:r>
              <a:rPr spc="-5" dirty="0">
                <a:solidFill>
                  <a:srgbClr val="001F5F"/>
                </a:solidFill>
              </a:rPr>
              <a:t>satuan </a:t>
            </a:r>
            <a:r>
              <a:rPr spc="-484" dirty="0">
                <a:solidFill>
                  <a:srgbClr val="001F5F"/>
                </a:solidFill>
              </a:rPr>
              <a:t> </a:t>
            </a:r>
            <a:r>
              <a:rPr dirty="0">
                <a:solidFill>
                  <a:srgbClr val="001F5F"/>
                </a:solidFill>
              </a:rPr>
              <a:t>pendidikan</a:t>
            </a:r>
            <a:r>
              <a:rPr spc="-25" dirty="0">
                <a:solidFill>
                  <a:srgbClr val="001F5F"/>
                </a:solidFill>
              </a:rPr>
              <a:t> </a:t>
            </a:r>
            <a:r>
              <a:rPr dirty="0">
                <a:solidFill>
                  <a:srgbClr val="001F5F"/>
                </a:solidFill>
              </a:rPr>
              <a:t>dan</a:t>
            </a:r>
            <a:r>
              <a:rPr spc="5" dirty="0">
                <a:solidFill>
                  <a:srgbClr val="001F5F"/>
                </a:solidFill>
              </a:rPr>
              <a:t> </a:t>
            </a:r>
            <a:r>
              <a:rPr spc="-5" dirty="0">
                <a:solidFill>
                  <a:srgbClr val="001F5F"/>
                </a:solidFill>
              </a:rPr>
              <a:t>pemerintah</a:t>
            </a:r>
            <a:r>
              <a:rPr spc="5" dirty="0">
                <a:solidFill>
                  <a:srgbClr val="001F5F"/>
                </a:solidFill>
              </a:rPr>
              <a:t> </a:t>
            </a:r>
            <a:r>
              <a:rPr spc="-5" dirty="0">
                <a:solidFill>
                  <a:srgbClr val="001F5F"/>
                </a:solidFill>
              </a:rPr>
              <a:t>daerah</a:t>
            </a:r>
          </a:p>
        </p:txBody>
      </p:sp>
      <p:sp>
        <p:nvSpPr>
          <p:cNvPr id="8" name="object 8"/>
          <p:cNvSpPr/>
          <p:nvPr/>
        </p:nvSpPr>
        <p:spPr>
          <a:xfrm>
            <a:off x="976883" y="2766060"/>
            <a:ext cx="2533015" cy="1854835"/>
          </a:xfrm>
          <a:custGeom>
            <a:avLst/>
            <a:gdLst/>
            <a:ahLst/>
            <a:cxnLst/>
            <a:rect l="l" t="t" r="r" b="b"/>
            <a:pathLst>
              <a:path w="2533015" h="1854835">
                <a:moveTo>
                  <a:pt x="2223770" y="0"/>
                </a:moveTo>
                <a:lnTo>
                  <a:pt x="309118" y="0"/>
                </a:lnTo>
                <a:lnTo>
                  <a:pt x="263440" y="3352"/>
                </a:lnTo>
                <a:lnTo>
                  <a:pt x="219843" y="13090"/>
                </a:lnTo>
                <a:lnTo>
                  <a:pt x="178805" y="28735"/>
                </a:lnTo>
                <a:lnTo>
                  <a:pt x="140803" y="49809"/>
                </a:lnTo>
                <a:lnTo>
                  <a:pt x="106317" y="75832"/>
                </a:lnTo>
                <a:lnTo>
                  <a:pt x="75824" y="106327"/>
                </a:lnTo>
                <a:lnTo>
                  <a:pt x="49802" y="140814"/>
                </a:lnTo>
                <a:lnTo>
                  <a:pt x="28731" y="178815"/>
                </a:lnTo>
                <a:lnTo>
                  <a:pt x="13088" y="219852"/>
                </a:lnTo>
                <a:lnTo>
                  <a:pt x="3351" y="263446"/>
                </a:lnTo>
                <a:lnTo>
                  <a:pt x="0" y="309117"/>
                </a:lnTo>
                <a:lnTo>
                  <a:pt x="0" y="1545577"/>
                </a:lnTo>
                <a:lnTo>
                  <a:pt x="3351" y="1591257"/>
                </a:lnTo>
                <a:lnTo>
                  <a:pt x="13088" y="1634857"/>
                </a:lnTo>
                <a:lnTo>
                  <a:pt x="28731" y="1675898"/>
                </a:lnTo>
                <a:lnTo>
                  <a:pt x="49802" y="1713901"/>
                </a:lnTo>
                <a:lnTo>
                  <a:pt x="75824" y="1748388"/>
                </a:lnTo>
                <a:lnTo>
                  <a:pt x="106317" y="1778882"/>
                </a:lnTo>
                <a:lnTo>
                  <a:pt x="140803" y="1804904"/>
                </a:lnTo>
                <a:lnTo>
                  <a:pt x="178805" y="1825976"/>
                </a:lnTo>
                <a:lnTo>
                  <a:pt x="219843" y="1841619"/>
                </a:lnTo>
                <a:lnTo>
                  <a:pt x="263440" y="1851356"/>
                </a:lnTo>
                <a:lnTo>
                  <a:pt x="309118" y="1854708"/>
                </a:lnTo>
                <a:lnTo>
                  <a:pt x="2223770" y="1854708"/>
                </a:lnTo>
                <a:lnTo>
                  <a:pt x="2269441" y="1851356"/>
                </a:lnTo>
                <a:lnTo>
                  <a:pt x="2313035" y="1841619"/>
                </a:lnTo>
                <a:lnTo>
                  <a:pt x="2354071" y="1825976"/>
                </a:lnTo>
                <a:lnTo>
                  <a:pt x="2392073" y="1804904"/>
                </a:lnTo>
                <a:lnTo>
                  <a:pt x="2426560" y="1778882"/>
                </a:lnTo>
                <a:lnTo>
                  <a:pt x="2457055" y="1748388"/>
                </a:lnTo>
                <a:lnTo>
                  <a:pt x="2483078" y="1713901"/>
                </a:lnTo>
                <a:lnTo>
                  <a:pt x="2504152" y="1675898"/>
                </a:lnTo>
                <a:lnTo>
                  <a:pt x="2519797" y="1634857"/>
                </a:lnTo>
                <a:lnTo>
                  <a:pt x="2529535" y="1591257"/>
                </a:lnTo>
                <a:lnTo>
                  <a:pt x="2532888" y="1545577"/>
                </a:lnTo>
                <a:lnTo>
                  <a:pt x="2532888" y="309117"/>
                </a:lnTo>
                <a:lnTo>
                  <a:pt x="2529535" y="263446"/>
                </a:lnTo>
                <a:lnTo>
                  <a:pt x="2519797" y="219852"/>
                </a:lnTo>
                <a:lnTo>
                  <a:pt x="2504152" y="178815"/>
                </a:lnTo>
                <a:lnTo>
                  <a:pt x="2483078" y="140814"/>
                </a:lnTo>
                <a:lnTo>
                  <a:pt x="2457055" y="106327"/>
                </a:lnTo>
                <a:lnTo>
                  <a:pt x="2426560" y="75832"/>
                </a:lnTo>
                <a:lnTo>
                  <a:pt x="2392073" y="49809"/>
                </a:lnTo>
                <a:lnTo>
                  <a:pt x="2354071" y="28735"/>
                </a:lnTo>
                <a:lnTo>
                  <a:pt x="2313035" y="13090"/>
                </a:lnTo>
                <a:lnTo>
                  <a:pt x="2269441" y="3352"/>
                </a:lnTo>
                <a:lnTo>
                  <a:pt x="2223770" y="0"/>
                </a:lnTo>
                <a:close/>
              </a:path>
            </a:pathLst>
          </a:custGeom>
          <a:solidFill>
            <a:srgbClr val="DDEAF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185468" y="3027425"/>
            <a:ext cx="1786889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001F5F"/>
                </a:solidFill>
                <a:latin typeface="Arial MT"/>
                <a:cs typeface="Arial MT"/>
              </a:rPr>
              <a:t>Pemerintah daerah </a:t>
            </a:r>
            <a:r>
              <a:rPr sz="1600" spc="-430" dirty="0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1F5F"/>
                </a:solidFill>
                <a:latin typeface="Arial MT"/>
                <a:cs typeface="Arial MT"/>
              </a:rPr>
              <a:t>(provinsi dan </a:t>
            </a:r>
            <a:r>
              <a:rPr sz="1600" dirty="0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1F5F"/>
                </a:solidFill>
                <a:latin typeface="Arial MT"/>
                <a:cs typeface="Arial MT"/>
              </a:rPr>
              <a:t>kabupaten/kota) </a:t>
            </a:r>
            <a:r>
              <a:rPr sz="1600" dirty="0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1F5F"/>
                </a:solidFill>
                <a:latin typeface="Arial MT"/>
                <a:cs typeface="Arial MT"/>
              </a:rPr>
              <a:t>membentuk</a:t>
            </a:r>
            <a:r>
              <a:rPr sz="1600" spc="-45" dirty="0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1F5F"/>
                </a:solidFill>
                <a:latin typeface="Arial MT"/>
                <a:cs typeface="Arial MT"/>
              </a:rPr>
              <a:t>Satuan </a:t>
            </a:r>
            <a:r>
              <a:rPr sz="1600" spc="-430" dirty="0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1F5F"/>
                </a:solidFill>
                <a:latin typeface="Arial MT"/>
                <a:cs typeface="Arial MT"/>
              </a:rPr>
              <a:t>Tugas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4532376" y="1594103"/>
            <a:ext cx="3769360" cy="2219325"/>
          </a:xfrm>
          <a:custGeom>
            <a:avLst/>
            <a:gdLst/>
            <a:ahLst/>
            <a:cxnLst/>
            <a:rect l="l" t="t" r="r" b="b"/>
            <a:pathLst>
              <a:path w="3769359" h="2219325">
                <a:moveTo>
                  <a:pt x="3399028" y="0"/>
                </a:moveTo>
                <a:lnTo>
                  <a:pt x="369824" y="0"/>
                </a:lnTo>
                <a:lnTo>
                  <a:pt x="323440" y="2881"/>
                </a:lnTo>
                <a:lnTo>
                  <a:pt x="278774" y="11296"/>
                </a:lnTo>
                <a:lnTo>
                  <a:pt x="236172" y="24897"/>
                </a:lnTo>
                <a:lnTo>
                  <a:pt x="195982" y="43337"/>
                </a:lnTo>
                <a:lnTo>
                  <a:pt x="158549" y="66268"/>
                </a:lnTo>
                <a:lnTo>
                  <a:pt x="124222" y="93346"/>
                </a:lnTo>
                <a:lnTo>
                  <a:pt x="93346" y="124222"/>
                </a:lnTo>
                <a:lnTo>
                  <a:pt x="66268" y="158549"/>
                </a:lnTo>
                <a:lnTo>
                  <a:pt x="43337" y="195982"/>
                </a:lnTo>
                <a:lnTo>
                  <a:pt x="24897" y="236172"/>
                </a:lnTo>
                <a:lnTo>
                  <a:pt x="11296" y="278774"/>
                </a:lnTo>
                <a:lnTo>
                  <a:pt x="2881" y="323440"/>
                </a:lnTo>
                <a:lnTo>
                  <a:pt x="0" y="369824"/>
                </a:lnTo>
                <a:lnTo>
                  <a:pt x="0" y="1849120"/>
                </a:lnTo>
                <a:lnTo>
                  <a:pt x="2881" y="1895503"/>
                </a:lnTo>
                <a:lnTo>
                  <a:pt x="11296" y="1940169"/>
                </a:lnTo>
                <a:lnTo>
                  <a:pt x="24897" y="1982771"/>
                </a:lnTo>
                <a:lnTo>
                  <a:pt x="43337" y="2022961"/>
                </a:lnTo>
                <a:lnTo>
                  <a:pt x="66268" y="2060394"/>
                </a:lnTo>
                <a:lnTo>
                  <a:pt x="93346" y="2094721"/>
                </a:lnTo>
                <a:lnTo>
                  <a:pt x="124222" y="2125597"/>
                </a:lnTo>
                <a:lnTo>
                  <a:pt x="158549" y="2152675"/>
                </a:lnTo>
                <a:lnTo>
                  <a:pt x="195982" y="2175606"/>
                </a:lnTo>
                <a:lnTo>
                  <a:pt x="236172" y="2194046"/>
                </a:lnTo>
                <a:lnTo>
                  <a:pt x="278774" y="2207647"/>
                </a:lnTo>
                <a:lnTo>
                  <a:pt x="323440" y="2216062"/>
                </a:lnTo>
                <a:lnTo>
                  <a:pt x="369824" y="2218944"/>
                </a:lnTo>
                <a:lnTo>
                  <a:pt x="3399028" y="2218944"/>
                </a:lnTo>
                <a:lnTo>
                  <a:pt x="3445411" y="2216062"/>
                </a:lnTo>
                <a:lnTo>
                  <a:pt x="3490077" y="2207647"/>
                </a:lnTo>
                <a:lnTo>
                  <a:pt x="3532679" y="2194046"/>
                </a:lnTo>
                <a:lnTo>
                  <a:pt x="3572869" y="2175606"/>
                </a:lnTo>
                <a:lnTo>
                  <a:pt x="3610302" y="2152675"/>
                </a:lnTo>
                <a:lnTo>
                  <a:pt x="3644629" y="2125597"/>
                </a:lnTo>
                <a:lnTo>
                  <a:pt x="3675505" y="2094721"/>
                </a:lnTo>
                <a:lnTo>
                  <a:pt x="3702583" y="2060394"/>
                </a:lnTo>
                <a:lnTo>
                  <a:pt x="3725514" y="2022961"/>
                </a:lnTo>
                <a:lnTo>
                  <a:pt x="3743954" y="1982771"/>
                </a:lnTo>
                <a:lnTo>
                  <a:pt x="3757555" y="1940169"/>
                </a:lnTo>
                <a:lnTo>
                  <a:pt x="3765970" y="1895503"/>
                </a:lnTo>
                <a:lnTo>
                  <a:pt x="3768852" y="1849120"/>
                </a:lnTo>
                <a:lnTo>
                  <a:pt x="3768852" y="369824"/>
                </a:lnTo>
                <a:lnTo>
                  <a:pt x="3765970" y="323440"/>
                </a:lnTo>
                <a:lnTo>
                  <a:pt x="3757555" y="278774"/>
                </a:lnTo>
                <a:lnTo>
                  <a:pt x="3743954" y="236172"/>
                </a:lnTo>
                <a:lnTo>
                  <a:pt x="3725514" y="195982"/>
                </a:lnTo>
                <a:lnTo>
                  <a:pt x="3702583" y="158549"/>
                </a:lnTo>
                <a:lnTo>
                  <a:pt x="3675505" y="124222"/>
                </a:lnTo>
                <a:lnTo>
                  <a:pt x="3644629" y="93346"/>
                </a:lnTo>
                <a:lnTo>
                  <a:pt x="3610302" y="66268"/>
                </a:lnTo>
                <a:lnTo>
                  <a:pt x="3572869" y="43337"/>
                </a:lnTo>
                <a:lnTo>
                  <a:pt x="3532679" y="24897"/>
                </a:lnTo>
                <a:lnTo>
                  <a:pt x="3490077" y="11296"/>
                </a:lnTo>
                <a:lnTo>
                  <a:pt x="3445411" y="2881"/>
                </a:lnTo>
                <a:lnTo>
                  <a:pt x="3399028" y="0"/>
                </a:lnTo>
                <a:close/>
              </a:path>
            </a:pathLst>
          </a:custGeom>
          <a:solidFill>
            <a:srgbClr val="DDEAF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4813808" y="2321432"/>
            <a:ext cx="3183255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001F5F"/>
                </a:solidFill>
                <a:latin typeface="Arial MT"/>
                <a:cs typeface="Arial MT"/>
              </a:rPr>
              <a:t>Melakukan penanganan kekerasan </a:t>
            </a:r>
            <a:r>
              <a:rPr sz="1600" spc="-430" dirty="0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sz="1600" spc="-10" dirty="0">
                <a:solidFill>
                  <a:srgbClr val="001F5F"/>
                </a:solidFill>
                <a:latin typeface="Arial MT"/>
                <a:cs typeface="Arial MT"/>
              </a:rPr>
              <a:t>yang</a:t>
            </a:r>
            <a:r>
              <a:rPr sz="1600" spc="15" dirty="0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1F5F"/>
                </a:solidFill>
                <a:latin typeface="Arial MT"/>
                <a:cs typeface="Arial MT"/>
              </a:rPr>
              <a:t>terjadi</a:t>
            </a:r>
            <a:r>
              <a:rPr sz="1600" spc="5" dirty="0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1F5F"/>
                </a:solidFill>
                <a:latin typeface="Arial MT"/>
                <a:cs typeface="Arial MT"/>
              </a:rPr>
              <a:t>di</a:t>
            </a:r>
            <a:r>
              <a:rPr sz="1600" dirty="0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1F5F"/>
                </a:solidFill>
                <a:latin typeface="Arial MT"/>
                <a:cs typeface="Arial MT"/>
              </a:rPr>
              <a:t>lingkungan</a:t>
            </a:r>
            <a:r>
              <a:rPr sz="1600" spc="-25" dirty="0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1F5F"/>
                </a:solidFill>
                <a:latin typeface="Arial MT"/>
                <a:cs typeface="Arial MT"/>
              </a:rPr>
              <a:t>satuan </a:t>
            </a:r>
            <a:r>
              <a:rPr sz="1600" dirty="0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1F5F"/>
                </a:solidFill>
                <a:latin typeface="Arial MT"/>
                <a:cs typeface="Arial MT"/>
              </a:rPr>
              <a:t>pendidikan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628644" y="2180844"/>
            <a:ext cx="784860" cy="949960"/>
          </a:xfrm>
          <a:custGeom>
            <a:avLst/>
            <a:gdLst/>
            <a:ahLst/>
            <a:cxnLst/>
            <a:rect l="l" t="t" r="r" b="b"/>
            <a:pathLst>
              <a:path w="784860" h="949960">
                <a:moveTo>
                  <a:pt x="392429" y="0"/>
                </a:moveTo>
                <a:lnTo>
                  <a:pt x="392429" y="237362"/>
                </a:lnTo>
                <a:lnTo>
                  <a:pt x="0" y="237362"/>
                </a:lnTo>
                <a:lnTo>
                  <a:pt x="0" y="712088"/>
                </a:lnTo>
                <a:lnTo>
                  <a:pt x="392429" y="712088"/>
                </a:lnTo>
                <a:lnTo>
                  <a:pt x="392429" y="949451"/>
                </a:lnTo>
                <a:lnTo>
                  <a:pt x="784859" y="474725"/>
                </a:lnTo>
                <a:lnTo>
                  <a:pt x="392429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6350" y="4760721"/>
            <a:ext cx="9156700" cy="389255"/>
            <a:chOff x="-6350" y="4760721"/>
            <a:chExt cx="9156700" cy="389255"/>
          </a:xfrm>
        </p:grpSpPr>
        <p:sp>
          <p:nvSpPr>
            <p:cNvPr id="3" name="object 3"/>
            <p:cNvSpPr/>
            <p:nvPr/>
          </p:nvSpPr>
          <p:spPr>
            <a:xfrm>
              <a:off x="0" y="4767071"/>
              <a:ext cx="9144000" cy="376555"/>
            </a:xfrm>
            <a:custGeom>
              <a:avLst/>
              <a:gdLst/>
              <a:ahLst/>
              <a:cxnLst/>
              <a:rect l="l" t="t" r="r" b="b"/>
              <a:pathLst>
                <a:path w="9144000" h="376554">
                  <a:moveTo>
                    <a:pt x="9144000" y="0"/>
                  </a:moveTo>
                  <a:lnTo>
                    <a:pt x="0" y="0"/>
                  </a:lnTo>
                  <a:lnTo>
                    <a:pt x="0" y="376428"/>
                  </a:lnTo>
                  <a:lnTo>
                    <a:pt x="9144000" y="376428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7376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4767071"/>
              <a:ext cx="9144000" cy="376555"/>
            </a:xfrm>
            <a:custGeom>
              <a:avLst/>
              <a:gdLst/>
              <a:ahLst/>
              <a:cxnLst/>
              <a:rect l="l" t="t" r="r" b="b"/>
              <a:pathLst>
                <a:path w="9144000" h="376554">
                  <a:moveTo>
                    <a:pt x="0" y="376428"/>
                  </a:moveTo>
                  <a:lnTo>
                    <a:pt x="9144000" y="376428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376428"/>
                  </a:lnTo>
                  <a:close/>
                </a:path>
              </a:pathLst>
            </a:custGeom>
            <a:ln w="12700">
              <a:solidFill>
                <a:srgbClr val="07376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91328" y="4808218"/>
              <a:ext cx="416051" cy="294132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5726684" y="4866233"/>
            <a:ext cx="329311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900" dirty="0">
                <a:solidFill>
                  <a:srgbClr val="FFFFFF"/>
                </a:solidFill>
                <a:latin typeface="Arial MT"/>
                <a:cs typeface="Arial MT"/>
              </a:rPr>
              <a:t>Kementerian</a:t>
            </a:r>
            <a:r>
              <a:rPr sz="900" spc="-3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900" dirty="0">
                <a:solidFill>
                  <a:srgbClr val="FFFFFF"/>
                </a:solidFill>
                <a:latin typeface="Arial MT"/>
                <a:cs typeface="Arial MT"/>
              </a:rPr>
              <a:t>Pendidikan,</a:t>
            </a:r>
            <a:r>
              <a:rPr sz="900" spc="-4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900" spc="-5" dirty="0">
                <a:solidFill>
                  <a:srgbClr val="FFFFFF"/>
                </a:solidFill>
                <a:latin typeface="Arial MT"/>
                <a:cs typeface="Arial MT"/>
              </a:rPr>
              <a:t>Kebudayaan,</a:t>
            </a:r>
            <a:r>
              <a:rPr sz="900" spc="-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900" dirty="0">
                <a:solidFill>
                  <a:srgbClr val="FFFFFF"/>
                </a:solidFill>
                <a:latin typeface="Arial MT"/>
                <a:cs typeface="Arial MT"/>
              </a:rPr>
              <a:t>Riset,</a:t>
            </a:r>
            <a:r>
              <a:rPr sz="900" spc="-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900" spc="-5" dirty="0">
                <a:solidFill>
                  <a:srgbClr val="FFFFFF"/>
                </a:solidFill>
                <a:latin typeface="Arial MT"/>
                <a:cs typeface="Arial MT"/>
              </a:rPr>
              <a:t>dan Teknologi</a:t>
            </a:r>
            <a:r>
              <a:rPr sz="900" spc="3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Arial MT"/>
                <a:cs typeface="Arial MT"/>
              </a:rPr>
              <a:t>24</a:t>
            </a:r>
            <a:endParaRPr sz="1000">
              <a:latin typeface="Arial MT"/>
              <a:cs typeface="Arial MT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2636930"/>
              </p:ext>
            </p:extLst>
          </p:nvPr>
        </p:nvGraphicFramePr>
        <p:xfrm>
          <a:off x="774268" y="1128078"/>
          <a:ext cx="7748270" cy="193395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9149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25678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930697">
                <a:tc>
                  <a:txBody>
                    <a:bodyPr/>
                    <a:lstStyle/>
                    <a:p>
                      <a:pPr marR="128905" algn="r">
                        <a:lnSpc>
                          <a:spcPct val="100000"/>
                        </a:lnSpc>
                        <a:spcBef>
                          <a:spcPts val="805"/>
                        </a:spcBef>
                      </a:pPr>
                      <a:r>
                        <a:rPr lang="en-US" sz="1800" b="1" dirty="0">
                          <a:solidFill>
                            <a:srgbClr val="CCCCCC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1800" dirty="0">
                        <a:latin typeface="Arial"/>
                        <a:cs typeface="Arial"/>
                      </a:endParaRPr>
                    </a:p>
                  </a:txBody>
                  <a:tcPr marL="0" marR="0" marT="102235" marB="0"/>
                </a:tc>
                <a:tc>
                  <a:txBody>
                    <a:bodyPr/>
                    <a:lstStyle/>
                    <a:p>
                      <a:pPr marL="135890" marR="20320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sz="1800" b="1" spc="-5" dirty="0">
                          <a:solidFill>
                            <a:srgbClr val="CCCCCC"/>
                          </a:solidFill>
                          <a:latin typeface="Arial"/>
                          <a:cs typeface="Arial"/>
                        </a:rPr>
                        <a:t>Gambaran</a:t>
                      </a:r>
                      <a:r>
                        <a:rPr sz="1800" b="1" spc="5" dirty="0">
                          <a:solidFill>
                            <a:srgbClr val="CCCCC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dirty="0">
                          <a:solidFill>
                            <a:srgbClr val="CCCCCC"/>
                          </a:solidFill>
                          <a:latin typeface="Arial"/>
                          <a:cs typeface="Arial"/>
                        </a:rPr>
                        <a:t>umum</a:t>
                      </a:r>
                      <a:r>
                        <a:rPr sz="1800" b="1" spc="5" dirty="0">
                          <a:solidFill>
                            <a:srgbClr val="CCCCC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CCCCCC"/>
                          </a:solidFill>
                          <a:latin typeface="Arial"/>
                          <a:cs typeface="Arial"/>
                        </a:rPr>
                        <a:t>Permendikbudristek</a:t>
                      </a:r>
                      <a:r>
                        <a:rPr sz="1800" b="1" spc="5" dirty="0">
                          <a:solidFill>
                            <a:srgbClr val="CCCCC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CCCCCC"/>
                          </a:solidFill>
                          <a:latin typeface="Arial"/>
                          <a:cs typeface="Arial"/>
                        </a:rPr>
                        <a:t>46/2023</a:t>
                      </a:r>
                      <a:r>
                        <a:rPr sz="1800" b="1" spc="25" dirty="0">
                          <a:solidFill>
                            <a:srgbClr val="CCCCC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CCCCCC"/>
                          </a:solidFill>
                          <a:latin typeface="Arial"/>
                          <a:cs typeface="Arial"/>
                        </a:rPr>
                        <a:t>Pencegahan</a:t>
                      </a:r>
                      <a:r>
                        <a:rPr sz="1800" b="1" spc="10" dirty="0">
                          <a:solidFill>
                            <a:srgbClr val="CCCCC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dirty="0">
                          <a:solidFill>
                            <a:srgbClr val="CCCCCC"/>
                          </a:solidFill>
                          <a:latin typeface="Arial"/>
                          <a:cs typeface="Arial"/>
                        </a:rPr>
                        <a:t>dan </a:t>
                      </a:r>
                      <a:r>
                        <a:rPr sz="1800" b="1" spc="-484" dirty="0">
                          <a:solidFill>
                            <a:srgbClr val="CCCCC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CCCCCC"/>
                          </a:solidFill>
                          <a:latin typeface="Arial"/>
                          <a:cs typeface="Arial"/>
                        </a:rPr>
                        <a:t>Penanganan</a:t>
                      </a:r>
                      <a:r>
                        <a:rPr sz="1800" b="1" dirty="0">
                          <a:solidFill>
                            <a:srgbClr val="CCCCC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CCCCCC"/>
                          </a:solidFill>
                          <a:latin typeface="Arial"/>
                          <a:cs typeface="Arial"/>
                        </a:rPr>
                        <a:t>Kekerasan</a:t>
                      </a:r>
                      <a:r>
                        <a:rPr sz="1800" b="1" spc="25" dirty="0">
                          <a:solidFill>
                            <a:srgbClr val="CCCCC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dirty="0">
                          <a:solidFill>
                            <a:srgbClr val="CCCCCC"/>
                          </a:solidFill>
                          <a:latin typeface="Arial"/>
                          <a:cs typeface="Arial"/>
                        </a:rPr>
                        <a:t>di</a:t>
                      </a:r>
                      <a:r>
                        <a:rPr sz="1800" b="1" spc="-5" dirty="0">
                          <a:solidFill>
                            <a:srgbClr val="CCCCC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dirty="0">
                          <a:solidFill>
                            <a:srgbClr val="CCCCCC"/>
                          </a:solidFill>
                          <a:latin typeface="Arial"/>
                          <a:cs typeface="Arial"/>
                        </a:rPr>
                        <a:t>Lingkungan</a:t>
                      </a:r>
                      <a:r>
                        <a:rPr sz="1800" b="1" spc="-25" dirty="0">
                          <a:solidFill>
                            <a:srgbClr val="CCCCC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CCCCCC"/>
                          </a:solidFill>
                          <a:latin typeface="Arial"/>
                          <a:cs typeface="Arial"/>
                        </a:rPr>
                        <a:t>Satuan</a:t>
                      </a:r>
                      <a:r>
                        <a:rPr sz="1800" b="1" spc="10" dirty="0">
                          <a:solidFill>
                            <a:srgbClr val="CCCCC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CCCCCC"/>
                          </a:solidFill>
                          <a:latin typeface="Arial"/>
                          <a:cs typeface="Arial"/>
                        </a:rPr>
                        <a:t>Pendidikan </a:t>
                      </a:r>
                      <a:r>
                        <a:rPr sz="1800" b="1" dirty="0">
                          <a:solidFill>
                            <a:srgbClr val="CCCCCC"/>
                          </a:solidFill>
                          <a:latin typeface="Arial"/>
                          <a:cs typeface="Arial"/>
                        </a:rPr>
                        <a:t> (PPKSP)</a:t>
                      </a:r>
                      <a:endParaRPr sz="1800" dirty="0">
                        <a:latin typeface="Arial"/>
                        <a:cs typeface="Arial"/>
                      </a:endParaRPr>
                    </a:p>
                  </a:txBody>
                  <a:tcPr marL="0" marR="0" marT="56515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40041">
                <a:tc>
                  <a:txBody>
                    <a:bodyPr/>
                    <a:lstStyle/>
                    <a:p>
                      <a:pPr marR="128905" algn="r">
                        <a:lnSpc>
                          <a:spcPct val="100000"/>
                        </a:lnSpc>
                        <a:spcBef>
                          <a:spcPts val="675"/>
                        </a:spcBef>
                      </a:pPr>
                      <a:r>
                        <a:rPr lang="en-US" sz="1800" b="1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sz="1800" dirty="0">
                        <a:latin typeface="Arial"/>
                        <a:cs typeface="Arial"/>
                      </a:endParaRPr>
                    </a:p>
                  </a:txBody>
                  <a:tcPr marL="0" marR="0" marT="85725" marB="0"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marL="135890" marR="26733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b="1" spc="-5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Pembentukan</a:t>
                      </a:r>
                      <a:r>
                        <a:rPr sz="1800" b="1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 TPPK</a:t>
                      </a:r>
                      <a:r>
                        <a:rPr sz="1800" b="1" spc="5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dan</a:t>
                      </a:r>
                      <a:r>
                        <a:rPr sz="1800" b="1" spc="-1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Satgas,</a:t>
                      </a:r>
                      <a:r>
                        <a:rPr sz="1800" b="1" spc="5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Peran</a:t>
                      </a:r>
                      <a:r>
                        <a:rPr sz="1800" b="1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 UPT,</a:t>
                      </a:r>
                      <a:r>
                        <a:rPr sz="1800" b="1" spc="1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Peran</a:t>
                      </a:r>
                      <a:r>
                        <a:rPr sz="1800" b="1" spc="5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Pemda,</a:t>
                      </a:r>
                      <a:r>
                        <a:rPr sz="1800" b="1" spc="5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dan </a:t>
                      </a:r>
                      <a:r>
                        <a:rPr sz="1800" b="1" spc="-484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Satpen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63214">
                <a:tc>
                  <a:txBody>
                    <a:bodyPr/>
                    <a:lstStyle/>
                    <a:p>
                      <a:pPr marR="128270" algn="r">
                        <a:lnSpc>
                          <a:spcPts val="2080"/>
                        </a:lnSpc>
                        <a:spcBef>
                          <a:spcPts val="675"/>
                        </a:spcBef>
                      </a:pPr>
                      <a:r>
                        <a:rPr lang="en-US" sz="1800" b="1" dirty="0">
                          <a:solidFill>
                            <a:srgbClr val="CCCCCC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1800" dirty="0">
                        <a:latin typeface="Arial"/>
                        <a:cs typeface="Arial"/>
                      </a:endParaRPr>
                    </a:p>
                  </a:txBody>
                  <a:tcPr marL="0" marR="0" marT="85725" marB="0"/>
                </a:tc>
                <a:tc>
                  <a:txBody>
                    <a:bodyPr/>
                    <a:lstStyle/>
                    <a:p>
                      <a:pPr marL="135890">
                        <a:lnSpc>
                          <a:spcPts val="2080"/>
                        </a:lnSpc>
                        <a:spcBef>
                          <a:spcPts val="675"/>
                        </a:spcBef>
                      </a:pPr>
                      <a:r>
                        <a:rPr sz="1800" b="1" spc="-5" dirty="0">
                          <a:solidFill>
                            <a:srgbClr val="CCCCCC"/>
                          </a:solidFill>
                          <a:latin typeface="Arial"/>
                          <a:cs typeface="Arial"/>
                        </a:rPr>
                        <a:t>Perangkat</a:t>
                      </a:r>
                      <a:r>
                        <a:rPr sz="1800" b="1" dirty="0">
                          <a:solidFill>
                            <a:srgbClr val="CCCCC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CCCCCC"/>
                          </a:solidFill>
                          <a:latin typeface="Arial"/>
                          <a:cs typeface="Arial"/>
                        </a:rPr>
                        <a:t>Implementasi</a:t>
                      </a:r>
                      <a:r>
                        <a:rPr sz="1800" b="1" spc="-10" dirty="0">
                          <a:solidFill>
                            <a:srgbClr val="CCCCC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CCCCCC"/>
                          </a:solidFill>
                          <a:latin typeface="Arial"/>
                          <a:cs typeface="Arial"/>
                        </a:rPr>
                        <a:t>PPKSP</a:t>
                      </a:r>
                      <a:endParaRPr sz="1800" dirty="0">
                        <a:latin typeface="Arial"/>
                        <a:cs typeface="Arial"/>
                      </a:endParaRPr>
                    </a:p>
                  </a:txBody>
                  <a:tcPr marL="0" marR="0" marT="85725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8" name="object 8"/>
          <p:cNvSpPr txBox="1"/>
          <p:nvPr/>
        </p:nvSpPr>
        <p:spPr>
          <a:xfrm>
            <a:off x="232359" y="164972"/>
            <a:ext cx="8578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60" dirty="0">
                <a:solidFill>
                  <a:srgbClr val="073762"/>
                </a:solidFill>
                <a:latin typeface="Arial"/>
                <a:cs typeface="Arial"/>
              </a:rPr>
              <a:t>A</a:t>
            </a:r>
            <a:r>
              <a:rPr sz="1800" b="1" dirty="0">
                <a:solidFill>
                  <a:srgbClr val="073762"/>
                </a:solidFill>
                <a:latin typeface="Arial"/>
                <a:cs typeface="Arial"/>
              </a:rPr>
              <a:t>gen</a:t>
            </a:r>
            <a:r>
              <a:rPr sz="1800" b="1" spc="5" dirty="0">
                <a:solidFill>
                  <a:srgbClr val="073762"/>
                </a:solidFill>
                <a:latin typeface="Arial"/>
                <a:cs typeface="Arial"/>
              </a:rPr>
              <a:t>d</a:t>
            </a:r>
            <a:r>
              <a:rPr sz="1800" b="1" spc="-5" dirty="0">
                <a:solidFill>
                  <a:srgbClr val="073762"/>
                </a:solidFill>
                <a:latin typeface="Arial"/>
                <a:cs typeface="Arial"/>
              </a:rPr>
              <a:t>a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982970" y="4893482"/>
            <a:ext cx="2705100" cy="114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90"/>
              </a:lnSpc>
            </a:pP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Kementerian 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Pendidikan,</a:t>
            </a:r>
            <a:r>
              <a:rPr sz="8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Kebudayaan,</a:t>
            </a:r>
            <a:r>
              <a:rPr sz="800" spc="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Riset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 dan</a:t>
            </a:r>
            <a:r>
              <a:rPr sz="8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Teknologi</a:t>
            </a:r>
            <a:endParaRPr sz="800">
              <a:latin typeface="Arial MT"/>
              <a:cs typeface="Arial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9150350" cy="5146040"/>
            <a:chOff x="0" y="0"/>
            <a:chExt cx="9150350" cy="514604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576014" y="4801919"/>
              <a:ext cx="282425" cy="28387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9144000" cy="5143499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4268723" y="4571"/>
              <a:ext cx="4875530" cy="5133340"/>
            </a:xfrm>
            <a:custGeom>
              <a:avLst/>
              <a:gdLst/>
              <a:ahLst/>
              <a:cxnLst/>
              <a:rect l="l" t="t" r="r" b="b"/>
              <a:pathLst>
                <a:path w="4875530" h="5133340">
                  <a:moveTo>
                    <a:pt x="4875276" y="0"/>
                  </a:moveTo>
                  <a:lnTo>
                    <a:pt x="0" y="0"/>
                  </a:lnTo>
                  <a:lnTo>
                    <a:pt x="0" y="5132832"/>
                  </a:lnTo>
                  <a:lnTo>
                    <a:pt x="4875276" y="5132832"/>
                  </a:lnTo>
                  <a:lnTo>
                    <a:pt x="487527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268723" y="4571"/>
              <a:ext cx="4875530" cy="5133340"/>
            </a:xfrm>
            <a:custGeom>
              <a:avLst/>
              <a:gdLst/>
              <a:ahLst/>
              <a:cxnLst/>
              <a:rect l="l" t="t" r="r" b="b"/>
              <a:pathLst>
                <a:path w="4875530" h="5133340">
                  <a:moveTo>
                    <a:pt x="0" y="5132832"/>
                  </a:moveTo>
                  <a:lnTo>
                    <a:pt x="4875276" y="5132832"/>
                  </a:lnTo>
                  <a:lnTo>
                    <a:pt x="4875276" y="0"/>
                  </a:lnTo>
                  <a:lnTo>
                    <a:pt x="0" y="0"/>
                  </a:lnTo>
                  <a:lnTo>
                    <a:pt x="0" y="5132832"/>
                  </a:lnTo>
                  <a:close/>
                </a:path>
              </a:pathLst>
            </a:custGeom>
            <a:ln w="126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172419" y="4571"/>
              <a:ext cx="1096645" cy="5139055"/>
            </a:xfrm>
            <a:custGeom>
              <a:avLst/>
              <a:gdLst/>
              <a:ahLst/>
              <a:cxnLst/>
              <a:rect l="l" t="t" r="r" b="b"/>
              <a:pathLst>
                <a:path w="1096645" h="5139055">
                  <a:moveTo>
                    <a:pt x="1096304" y="0"/>
                  </a:moveTo>
                  <a:lnTo>
                    <a:pt x="0" y="5138926"/>
                  </a:lnTo>
                  <a:lnTo>
                    <a:pt x="1096304" y="5138926"/>
                  </a:lnTo>
                  <a:lnTo>
                    <a:pt x="10963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4046346" y="1621282"/>
            <a:ext cx="483933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24965" marR="5080" indent="-1612900">
              <a:lnSpc>
                <a:spcPct val="100000"/>
              </a:lnSpc>
              <a:spcBef>
                <a:spcPts val="100"/>
              </a:spcBef>
            </a:pPr>
            <a:r>
              <a:rPr sz="1500" b="1" spc="-5" dirty="0">
                <a:solidFill>
                  <a:srgbClr val="001F5F"/>
                </a:solidFill>
                <a:latin typeface="Arial"/>
                <a:cs typeface="Arial"/>
              </a:rPr>
              <a:t>KEMENTERIAN</a:t>
            </a:r>
            <a:r>
              <a:rPr sz="1500" b="1" spc="2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500" b="1" spc="-5" dirty="0">
                <a:solidFill>
                  <a:srgbClr val="001F5F"/>
                </a:solidFill>
                <a:latin typeface="Arial"/>
                <a:cs typeface="Arial"/>
              </a:rPr>
              <a:t>PENDIDIKAN,</a:t>
            </a:r>
            <a:r>
              <a:rPr sz="1500" b="1" spc="2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500" b="1" spc="-5" dirty="0">
                <a:solidFill>
                  <a:srgbClr val="001F5F"/>
                </a:solidFill>
                <a:latin typeface="Arial"/>
                <a:cs typeface="Arial"/>
              </a:rPr>
              <a:t>KEBUDAYAAN,</a:t>
            </a:r>
            <a:r>
              <a:rPr sz="1500" b="1" spc="1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500" b="1" spc="-10" dirty="0">
                <a:solidFill>
                  <a:srgbClr val="001F5F"/>
                </a:solidFill>
                <a:latin typeface="Arial"/>
                <a:cs typeface="Arial"/>
              </a:rPr>
              <a:t>RISET, </a:t>
            </a:r>
            <a:r>
              <a:rPr sz="1500" b="1" spc="-40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500" b="1" spc="-20" dirty="0">
                <a:solidFill>
                  <a:srgbClr val="001F5F"/>
                </a:solidFill>
                <a:latin typeface="Arial"/>
                <a:cs typeface="Arial"/>
              </a:rPr>
              <a:t>DAN</a:t>
            </a:r>
            <a:r>
              <a:rPr sz="1500" b="1" spc="4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500" b="1" spc="-10" dirty="0">
                <a:solidFill>
                  <a:srgbClr val="001F5F"/>
                </a:solidFill>
                <a:latin typeface="Arial"/>
                <a:cs typeface="Arial"/>
              </a:rPr>
              <a:t>TEKNOLOGI</a:t>
            </a:r>
            <a:endParaRPr sz="1500"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958840" y="772668"/>
            <a:ext cx="1097280" cy="830579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3954017" y="2614041"/>
            <a:ext cx="4882515" cy="192424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065" marR="5080" algn="ctr">
              <a:lnSpc>
                <a:spcPct val="90000"/>
              </a:lnSpc>
              <a:spcBef>
                <a:spcPts val="425"/>
              </a:spcBef>
            </a:pPr>
            <a:r>
              <a:rPr sz="2700" b="1" spc="-5" dirty="0">
                <a:solidFill>
                  <a:srgbClr val="001F5F"/>
                </a:solidFill>
                <a:latin typeface="Arial"/>
                <a:cs typeface="Arial"/>
              </a:rPr>
              <a:t>Peran</a:t>
            </a:r>
            <a:r>
              <a:rPr sz="2700" b="1" spc="-3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700" b="1" spc="-5" dirty="0">
                <a:solidFill>
                  <a:srgbClr val="001F5F"/>
                </a:solidFill>
                <a:latin typeface="Arial"/>
                <a:cs typeface="Arial"/>
              </a:rPr>
              <a:t>Unit</a:t>
            </a:r>
            <a:r>
              <a:rPr sz="2700" b="1" spc="1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700" b="1" spc="-5" dirty="0">
                <a:solidFill>
                  <a:srgbClr val="001F5F"/>
                </a:solidFill>
                <a:latin typeface="Arial"/>
                <a:cs typeface="Arial"/>
              </a:rPr>
              <a:t>Pendukung</a:t>
            </a:r>
            <a:r>
              <a:rPr sz="2700" b="1" spc="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700" b="1" spc="-5" dirty="0">
                <a:solidFill>
                  <a:srgbClr val="001F5F"/>
                </a:solidFill>
                <a:latin typeface="Arial"/>
                <a:cs typeface="Arial"/>
              </a:rPr>
              <a:t>Teknis </a:t>
            </a:r>
            <a:r>
              <a:rPr sz="2700" b="1" spc="-73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700" b="1" spc="-5" dirty="0">
                <a:solidFill>
                  <a:srgbClr val="001F5F"/>
                </a:solidFill>
                <a:latin typeface="Arial"/>
                <a:cs typeface="Arial"/>
              </a:rPr>
              <a:t>Kemendikbudristek</a:t>
            </a:r>
            <a:r>
              <a:rPr sz="2700" b="1" dirty="0">
                <a:solidFill>
                  <a:srgbClr val="001F5F"/>
                </a:solidFill>
                <a:latin typeface="Arial"/>
                <a:cs typeface="Arial"/>
              </a:rPr>
              <a:t> dalam </a:t>
            </a:r>
            <a:r>
              <a:rPr sz="2700" b="1" spc="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700" b="1" spc="-5" dirty="0">
                <a:solidFill>
                  <a:srgbClr val="001F5F"/>
                </a:solidFill>
                <a:latin typeface="Arial"/>
                <a:cs typeface="Arial"/>
              </a:rPr>
              <a:t>Pencegahan dan Penanganan </a:t>
            </a:r>
            <a:r>
              <a:rPr sz="2700" b="1" spc="-74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700" b="1" spc="-5" dirty="0">
                <a:solidFill>
                  <a:srgbClr val="001F5F"/>
                </a:solidFill>
                <a:latin typeface="Arial"/>
                <a:cs typeface="Arial"/>
              </a:rPr>
              <a:t>Kekerasan </a:t>
            </a:r>
            <a:r>
              <a:rPr sz="2700" b="1" dirty="0">
                <a:solidFill>
                  <a:srgbClr val="001F5F"/>
                </a:solidFill>
                <a:latin typeface="Arial"/>
                <a:cs typeface="Arial"/>
              </a:rPr>
              <a:t>di Satuan </a:t>
            </a:r>
            <a:r>
              <a:rPr sz="2700" b="1" spc="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700" b="1" spc="-5" dirty="0">
                <a:solidFill>
                  <a:srgbClr val="001F5F"/>
                </a:solidFill>
                <a:latin typeface="Arial"/>
                <a:cs typeface="Arial"/>
              </a:rPr>
              <a:t>Pendidikan</a:t>
            </a:r>
            <a:r>
              <a:rPr sz="2700" b="1" spc="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700" b="1" dirty="0">
                <a:solidFill>
                  <a:srgbClr val="001F5F"/>
                </a:solidFill>
                <a:latin typeface="Arial"/>
                <a:cs typeface="Arial"/>
              </a:rPr>
              <a:t>(PPKSP)</a:t>
            </a:r>
            <a:endParaRPr sz="27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970270" y="4871110"/>
            <a:ext cx="2730500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Kementerian 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Pendidikan,</a:t>
            </a:r>
            <a:r>
              <a:rPr sz="8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Kebudayaan,</a:t>
            </a:r>
            <a:r>
              <a:rPr sz="800" spc="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Riset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 dan</a:t>
            </a:r>
            <a:r>
              <a:rPr sz="8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Teknologi</a:t>
            </a:r>
            <a:endParaRPr sz="800">
              <a:latin typeface="Arial MT"/>
              <a:cs typeface="Arial M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94020" y="4797552"/>
            <a:ext cx="414527" cy="29260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899906" y="4868367"/>
            <a:ext cx="138430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26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85928" y="2749295"/>
            <a:ext cx="990600" cy="899160"/>
          </a:xfrm>
          <a:prstGeom prst="rect">
            <a:avLst/>
          </a:prstGeom>
          <a:solidFill>
            <a:srgbClr val="002E66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250">
              <a:latin typeface="Times New Roman"/>
              <a:cs typeface="Times New Roman"/>
            </a:endParaRPr>
          </a:p>
          <a:p>
            <a:pPr marL="90805">
              <a:lnSpc>
                <a:spcPct val="100000"/>
              </a:lnSpc>
            </a:pPr>
            <a:r>
              <a:rPr sz="1100" b="1" spc="-5" dirty="0">
                <a:solidFill>
                  <a:srgbClr val="FFFFFF"/>
                </a:solidFill>
                <a:latin typeface="Arial"/>
                <a:cs typeface="Arial"/>
              </a:rPr>
              <a:t>Edukasi</a:t>
            </a:r>
            <a:endParaRPr sz="11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82879" y="3831335"/>
            <a:ext cx="996950" cy="744220"/>
          </a:xfrm>
          <a:prstGeom prst="rect">
            <a:avLst/>
          </a:prstGeom>
          <a:solidFill>
            <a:srgbClr val="002E66"/>
          </a:solidFill>
        </p:spPr>
        <p:txBody>
          <a:bodyPr vert="horz" wrap="square" lIns="0" tIns="117475" rIns="0" bIns="0" rtlCol="0">
            <a:spAutoFit/>
          </a:bodyPr>
          <a:lstStyle/>
          <a:p>
            <a:pPr marL="91440" marR="122555" algn="just">
              <a:lnSpc>
                <a:spcPct val="100000"/>
              </a:lnSpc>
              <a:spcBef>
                <a:spcPts val="925"/>
              </a:spcBef>
            </a:pPr>
            <a:r>
              <a:rPr sz="1100" b="1" spc="-5" dirty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sz="1100" b="1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1100" b="1" spc="-5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1100" b="1" spc="-30" dirty="0">
                <a:solidFill>
                  <a:srgbClr val="FFFFFF"/>
                </a:solidFill>
                <a:latin typeface="Arial"/>
                <a:cs typeface="Arial"/>
              </a:rPr>
              <a:t>y</a:t>
            </a:r>
            <a:r>
              <a:rPr sz="1100" b="1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1100" b="1" spc="-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1100" b="1" dirty="0">
                <a:solidFill>
                  <a:srgbClr val="FFFFFF"/>
                </a:solidFill>
                <a:latin typeface="Arial"/>
                <a:cs typeface="Arial"/>
              </a:rPr>
              <a:t>ia</a:t>
            </a:r>
            <a:r>
              <a:rPr sz="1100" b="1" spc="-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100" b="1" dirty="0">
                <a:solidFill>
                  <a:srgbClr val="FFFFFF"/>
                </a:solidFill>
                <a:latin typeface="Arial"/>
                <a:cs typeface="Arial"/>
              </a:rPr>
              <a:t>n  sarana dan </a:t>
            </a:r>
            <a:r>
              <a:rPr sz="1100" b="1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FFFFFF"/>
                </a:solidFill>
                <a:latin typeface="Arial"/>
                <a:cs typeface="Arial"/>
              </a:rPr>
              <a:t>prasarana</a:t>
            </a:r>
            <a:endParaRPr sz="11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92023" y="1088136"/>
            <a:ext cx="988060" cy="1481455"/>
          </a:xfrm>
          <a:prstGeom prst="rect">
            <a:avLst/>
          </a:prstGeom>
          <a:solidFill>
            <a:srgbClr val="002E66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450">
              <a:latin typeface="Times New Roman"/>
              <a:cs typeface="Times New Roman"/>
            </a:endParaRPr>
          </a:p>
          <a:p>
            <a:pPr marL="91440">
              <a:lnSpc>
                <a:spcPct val="100000"/>
              </a:lnSpc>
              <a:spcBef>
                <a:spcPts val="5"/>
              </a:spcBef>
            </a:pPr>
            <a:r>
              <a:rPr sz="1100" b="1" dirty="0">
                <a:solidFill>
                  <a:srgbClr val="FFFFFF"/>
                </a:solidFill>
                <a:latin typeface="Arial"/>
                <a:cs typeface="Arial"/>
              </a:rPr>
              <a:t>Penguatan</a:t>
            </a:r>
            <a:endParaRPr sz="1100">
              <a:latin typeface="Arial"/>
              <a:cs typeface="Arial"/>
            </a:endParaRPr>
          </a:p>
          <a:p>
            <a:pPr marL="91440">
              <a:lnSpc>
                <a:spcPct val="100000"/>
              </a:lnSpc>
            </a:pPr>
            <a:r>
              <a:rPr sz="1100" b="1" dirty="0">
                <a:solidFill>
                  <a:srgbClr val="FFFFFF"/>
                </a:solidFill>
                <a:latin typeface="Arial"/>
                <a:cs typeface="Arial"/>
              </a:rPr>
              <a:t>tata</a:t>
            </a:r>
            <a:r>
              <a:rPr sz="1100" b="1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FFFFFF"/>
                </a:solidFill>
                <a:latin typeface="Arial"/>
                <a:cs typeface="Arial"/>
              </a:rPr>
              <a:t>kelola</a:t>
            </a:r>
            <a:endParaRPr sz="11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410969" y="1155953"/>
            <a:ext cx="2260600" cy="13677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96850" indent="-184785">
              <a:lnSpc>
                <a:spcPct val="100000"/>
              </a:lnSpc>
              <a:spcBef>
                <a:spcPts val="105"/>
              </a:spcBef>
              <a:buAutoNum type="arabicPeriod"/>
              <a:tabLst>
                <a:tab pos="197485" algn="l"/>
              </a:tabLst>
            </a:pPr>
            <a:r>
              <a:rPr sz="1100" dirty="0">
                <a:latin typeface="Arial MT"/>
                <a:cs typeface="Arial MT"/>
              </a:rPr>
              <a:t>Pembuatan</a:t>
            </a:r>
            <a:r>
              <a:rPr sz="1100" spc="-40" dirty="0">
                <a:latin typeface="Arial MT"/>
                <a:cs typeface="Arial MT"/>
              </a:rPr>
              <a:t> </a:t>
            </a:r>
            <a:r>
              <a:rPr sz="1100" b="1" dirty="0">
                <a:latin typeface="Arial"/>
                <a:cs typeface="Arial"/>
              </a:rPr>
              <a:t>tata</a:t>
            </a:r>
            <a:r>
              <a:rPr sz="1100" b="1" spc="-45" dirty="0">
                <a:latin typeface="Arial"/>
                <a:cs typeface="Arial"/>
              </a:rPr>
              <a:t> </a:t>
            </a:r>
            <a:r>
              <a:rPr sz="1100" b="1" dirty="0">
                <a:latin typeface="Arial"/>
                <a:cs typeface="Arial"/>
              </a:rPr>
              <a:t>tertib</a:t>
            </a:r>
            <a:r>
              <a:rPr sz="1100" b="1" spc="-50" dirty="0">
                <a:latin typeface="Arial"/>
                <a:cs typeface="Arial"/>
              </a:rPr>
              <a:t> </a:t>
            </a:r>
            <a:r>
              <a:rPr sz="1100" dirty="0">
                <a:latin typeface="Arial MT"/>
                <a:cs typeface="Arial MT"/>
              </a:rPr>
              <a:t>untuk</a:t>
            </a:r>
            <a:endParaRPr sz="1100">
              <a:latin typeface="Arial MT"/>
              <a:cs typeface="Arial MT"/>
            </a:endParaRPr>
          </a:p>
          <a:p>
            <a:pPr marL="196850">
              <a:lnSpc>
                <a:spcPct val="100000"/>
              </a:lnSpc>
            </a:pPr>
            <a:r>
              <a:rPr sz="1100" dirty="0">
                <a:latin typeface="Arial MT"/>
                <a:cs typeface="Arial MT"/>
              </a:rPr>
              <a:t>pencegahan</a:t>
            </a:r>
            <a:r>
              <a:rPr sz="1100" spc="-50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kekerasan</a:t>
            </a:r>
            <a:endParaRPr sz="1100">
              <a:latin typeface="Arial MT"/>
              <a:cs typeface="Arial MT"/>
            </a:endParaRPr>
          </a:p>
          <a:p>
            <a:pPr marL="196850" indent="-184785">
              <a:lnSpc>
                <a:spcPct val="100000"/>
              </a:lnSpc>
              <a:buAutoNum type="arabicPeriod" startAt="2"/>
              <a:tabLst>
                <a:tab pos="197485" algn="l"/>
              </a:tabLst>
            </a:pPr>
            <a:r>
              <a:rPr sz="1100" dirty="0">
                <a:latin typeface="Arial MT"/>
                <a:cs typeface="Arial MT"/>
              </a:rPr>
              <a:t>Pembelajaran</a:t>
            </a:r>
            <a:r>
              <a:rPr sz="1100" spc="-30" dirty="0">
                <a:latin typeface="Arial MT"/>
                <a:cs typeface="Arial MT"/>
              </a:rPr>
              <a:t> </a:t>
            </a:r>
            <a:r>
              <a:rPr sz="1100" b="1" dirty="0">
                <a:latin typeface="Arial"/>
                <a:cs typeface="Arial"/>
              </a:rPr>
              <a:t>tanpa</a:t>
            </a:r>
            <a:r>
              <a:rPr sz="1100" b="1" spc="-50" dirty="0">
                <a:latin typeface="Arial"/>
                <a:cs typeface="Arial"/>
              </a:rPr>
              <a:t> </a:t>
            </a:r>
            <a:r>
              <a:rPr sz="1100" b="1" dirty="0">
                <a:latin typeface="Arial"/>
                <a:cs typeface="Arial"/>
              </a:rPr>
              <a:t>kekerasan</a:t>
            </a:r>
            <a:endParaRPr sz="1100">
              <a:latin typeface="Arial"/>
              <a:cs typeface="Arial"/>
            </a:endParaRPr>
          </a:p>
          <a:p>
            <a:pPr marL="196850" marR="5080" indent="-184785">
              <a:lnSpc>
                <a:spcPct val="100000"/>
              </a:lnSpc>
              <a:buAutoNum type="arabicPeriod" startAt="2"/>
              <a:tabLst>
                <a:tab pos="197485" algn="l"/>
              </a:tabLst>
            </a:pPr>
            <a:r>
              <a:rPr sz="1100" dirty="0">
                <a:latin typeface="Arial MT"/>
                <a:cs typeface="Arial MT"/>
              </a:rPr>
              <a:t>Membentuk dan </a:t>
            </a:r>
            <a:r>
              <a:rPr sz="1100" spc="-5" dirty="0">
                <a:latin typeface="Arial MT"/>
                <a:cs typeface="Arial MT"/>
              </a:rPr>
              <a:t>memfasilitasi </a:t>
            </a:r>
            <a:r>
              <a:rPr sz="1100" dirty="0">
                <a:latin typeface="Arial MT"/>
                <a:cs typeface="Arial MT"/>
              </a:rPr>
              <a:t> tugas </a:t>
            </a:r>
            <a:r>
              <a:rPr sz="1100" b="1" dirty="0">
                <a:latin typeface="Arial"/>
                <a:cs typeface="Arial"/>
              </a:rPr>
              <a:t>tim pencegahan &amp; </a:t>
            </a:r>
            <a:r>
              <a:rPr sz="1100" b="1" spc="5" dirty="0">
                <a:latin typeface="Arial"/>
                <a:cs typeface="Arial"/>
              </a:rPr>
              <a:t> </a:t>
            </a:r>
            <a:r>
              <a:rPr sz="1100" b="1" spc="-5" dirty="0">
                <a:latin typeface="Arial"/>
                <a:cs typeface="Arial"/>
              </a:rPr>
              <a:t>penanganan kekerasan</a:t>
            </a:r>
            <a:r>
              <a:rPr sz="1100" b="1" spc="-20" dirty="0">
                <a:latin typeface="Arial"/>
                <a:cs typeface="Arial"/>
              </a:rPr>
              <a:t> </a:t>
            </a:r>
            <a:r>
              <a:rPr sz="1100" b="1" spc="-5" dirty="0">
                <a:latin typeface="Arial"/>
                <a:cs typeface="Arial"/>
              </a:rPr>
              <a:t>(TPPK)</a:t>
            </a:r>
            <a:endParaRPr sz="1100">
              <a:latin typeface="Arial"/>
              <a:cs typeface="Arial"/>
            </a:endParaRPr>
          </a:p>
          <a:p>
            <a:pPr marL="196850" marR="50800" indent="-184785">
              <a:lnSpc>
                <a:spcPct val="100000"/>
              </a:lnSpc>
              <a:buAutoNum type="arabicPeriod" startAt="2"/>
              <a:tabLst>
                <a:tab pos="197485" algn="l"/>
              </a:tabLst>
            </a:pPr>
            <a:r>
              <a:rPr sz="1100" b="1" dirty="0">
                <a:latin typeface="Arial"/>
                <a:cs typeface="Arial"/>
              </a:rPr>
              <a:t>Pelibatan</a:t>
            </a:r>
            <a:r>
              <a:rPr sz="1100" b="1" spc="-60" dirty="0">
                <a:latin typeface="Arial"/>
                <a:cs typeface="Arial"/>
              </a:rPr>
              <a:t> </a:t>
            </a:r>
            <a:r>
              <a:rPr sz="1100" dirty="0">
                <a:latin typeface="Arial MT"/>
                <a:cs typeface="Arial MT"/>
              </a:rPr>
              <a:t>warga</a:t>
            </a:r>
            <a:r>
              <a:rPr sz="1100" spc="-30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sekolah</a:t>
            </a:r>
            <a:r>
              <a:rPr sz="1100" spc="-30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(orang </a:t>
            </a:r>
            <a:r>
              <a:rPr sz="1100" spc="-29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tua/wali dll)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987800" y="1152270"/>
            <a:ext cx="2240280" cy="13677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62255" marR="5080" indent="-250190">
              <a:lnSpc>
                <a:spcPct val="100000"/>
              </a:lnSpc>
              <a:spcBef>
                <a:spcPts val="105"/>
              </a:spcBef>
              <a:buAutoNum type="arabicPeriod"/>
              <a:tabLst>
                <a:tab pos="262255" algn="l"/>
                <a:tab pos="262890" algn="l"/>
              </a:tabLst>
            </a:pPr>
            <a:r>
              <a:rPr sz="1100" b="1" dirty="0">
                <a:latin typeface="Arial"/>
                <a:cs typeface="Arial"/>
              </a:rPr>
              <a:t>Menetapkan</a:t>
            </a:r>
            <a:r>
              <a:rPr sz="1100" b="1" spc="-60" dirty="0">
                <a:latin typeface="Arial"/>
                <a:cs typeface="Arial"/>
              </a:rPr>
              <a:t> </a:t>
            </a:r>
            <a:r>
              <a:rPr sz="1100" b="1" dirty="0">
                <a:latin typeface="Arial"/>
                <a:cs typeface="Arial"/>
              </a:rPr>
              <a:t>peraturan</a:t>
            </a:r>
            <a:r>
              <a:rPr sz="1100" b="1" spc="-60" dirty="0">
                <a:latin typeface="Arial"/>
                <a:cs typeface="Arial"/>
              </a:rPr>
              <a:t> </a:t>
            </a:r>
            <a:r>
              <a:rPr sz="1100" b="1" dirty="0">
                <a:latin typeface="Arial"/>
                <a:cs typeface="Arial"/>
              </a:rPr>
              <a:t>kepala </a:t>
            </a:r>
            <a:r>
              <a:rPr sz="1100" b="1" spc="-290" dirty="0">
                <a:latin typeface="Arial"/>
                <a:cs typeface="Arial"/>
              </a:rPr>
              <a:t> </a:t>
            </a:r>
            <a:r>
              <a:rPr sz="1100" b="1" dirty="0">
                <a:latin typeface="Arial"/>
                <a:cs typeface="Arial"/>
              </a:rPr>
              <a:t>daerah </a:t>
            </a:r>
            <a:r>
              <a:rPr sz="1100" spc="-5" dirty="0">
                <a:latin typeface="Arial MT"/>
                <a:cs typeface="Arial MT"/>
              </a:rPr>
              <a:t>yang </a:t>
            </a:r>
            <a:r>
              <a:rPr sz="1100" dirty="0">
                <a:latin typeface="Arial MT"/>
                <a:cs typeface="Arial MT"/>
              </a:rPr>
              <a:t>mendukung 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pencegahan &amp; penanganan 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kekerasan</a:t>
            </a:r>
            <a:endParaRPr sz="1100">
              <a:latin typeface="Arial MT"/>
              <a:cs typeface="Arial MT"/>
            </a:endParaRPr>
          </a:p>
          <a:p>
            <a:pPr marL="262255" indent="-250190">
              <a:lnSpc>
                <a:spcPct val="100000"/>
              </a:lnSpc>
              <a:buAutoNum type="arabicPeriod"/>
              <a:tabLst>
                <a:tab pos="262255" algn="l"/>
                <a:tab pos="262890" algn="l"/>
              </a:tabLst>
            </a:pPr>
            <a:r>
              <a:rPr sz="1100" b="1" spc="-10" dirty="0">
                <a:latin typeface="Arial"/>
                <a:cs typeface="Arial"/>
              </a:rPr>
              <a:t>Alokasi</a:t>
            </a:r>
            <a:r>
              <a:rPr sz="1100" b="1" spc="-15" dirty="0">
                <a:latin typeface="Arial"/>
                <a:cs typeface="Arial"/>
              </a:rPr>
              <a:t> </a:t>
            </a:r>
            <a:r>
              <a:rPr sz="1100" b="1" dirty="0">
                <a:latin typeface="Arial"/>
                <a:cs typeface="Arial"/>
              </a:rPr>
              <a:t>anggaran</a:t>
            </a:r>
            <a:endParaRPr sz="1100">
              <a:latin typeface="Arial"/>
              <a:cs typeface="Arial"/>
            </a:endParaRPr>
          </a:p>
          <a:p>
            <a:pPr marL="262255" indent="-250190">
              <a:lnSpc>
                <a:spcPct val="100000"/>
              </a:lnSpc>
              <a:buAutoNum type="arabicPeriod"/>
              <a:tabLst>
                <a:tab pos="262255" algn="l"/>
                <a:tab pos="262890" algn="l"/>
              </a:tabLst>
            </a:pPr>
            <a:r>
              <a:rPr sz="1100" b="1" dirty="0">
                <a:latin typeface="Arial"/>
                <a:cs typeface="Arial"/>
              </a:rPr>
              <a:t>Memfasilitasi</a:t>
            </a:r>
            <a:r>
              <a:rPr sz="1100" b="1" spc="-75" dirty="0">
                <a:latin typeface="Arial"/>
                <a:cs typeface="Arial"/>
              </a:rPr>
              <a:t> </a:t>
            </a:r>
            <a:r>
              <a:rPr sz="1100" b="1" dirty="0">
                <a:latin typeface="Arial"/>
                <a:cs typeface="Arial"/>
              </a:rPr>
              <a:t>dan</a:t>
            </a:r>
            <a:r>
              <a:rPr sz="1100" b="1" spc="-40" dirty="0">
                <a:latin typeface="Arial"/>
                <a:cs typeface="Arial"/>
              </a:rPr>
              <a:t> </a:t>
            </a:r>
            <a:r>
              <a:rPr sz="1100" b="1" dirty="0">
                <a:latin typeface="Arial"/>
                <a:cs typeface="Arial"/>
              </a:rPr>
              <a:t>membina</a:t>
            </a:r>
            <a:endParaRPr sz="1100">
              <a:latin typeface="Arial"/>
              <a:cs typeface="Arial"/>
            </a:endParaRPr>
          </a:p>
          <a:p>
            <a:pPr marL="262255">
              <a:lnSpc>
                <a:spcPct val="100000"/>
              </a:lnSpc>
            </a:pPr>
            <a:r>
              <a:rPr sz="1100" dirty="0">
                <a:latin typeface="Arial MT"/>
                <a:cs typeface="Arial MT"/>
              </a:rPr>
              <a:t>satuan</a:t>
            </a:r>
            <a:r>
              <a:rPr sz="1100" spc="-4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pendidikan</a:t>
            </a:r>
            <a:endParaRPr sz="1100">
              <a:latin typeface="Arial MT"/>
              <a:cs typeface="Arial MT"/>
            </a:endParaRPr>
          </a:p>
          <a:p>
            <a:pPr marL="262255" indent="-250190">
              <a:lnSpc>
                <a:spcPct val="100000"/>
              </a:lnSpc>
              <a:buAutoNum type="arabicPeriod" startAt="4"/>
              <a:tabLst>
                <a:tab pos="262255" algn="l"/>
                <a:tab pos="262890" algn="l"/>
              </a:tabLst>
            </a:pPr>
            <a:r>
              <a:rPr sz="1100" b="1" dirty="0">
                <a:latin typeface="Arial"/>
                <a:cs typeface="Arial"/>
              </a:rPr>
              <a:t>Membentuk</a:t>
            </a:r>
            <a:r>
              <a:rPr sz="1100" b="1" spc="-55" dirty="0">
                <a:latin typeface="Arial"/>
                <a:cs typeface="Arial"/>
              </a:rPr>
              <a:t> </a:t>
            </a:r>
            <a:r>
              <a:rPr sz="1100" b="1" dirty="0">
                <a:latin typeface="Arial"/>
                <a:cs typeface="Arial"/>
              </a:rPr>
              <a:t>Satuan</a:t>
            </a:r>
            <a:r>
              <a:rPr sz="1100" b="1" spc="-20" dirty="0">
                <a:latin typeface="Arial"/>
                <a:cs typeface="Arial"/>
              </a:rPr>
              <a:t> </a:t>
            </a:r>
            <a:r>
              <a:rPr sz="1100" b="1" spc="-5" dirty="0">
                <a:latin typeface="Arial"/>
                <a:cs typeface="Arial"/>
              </a:rPr>
              <a:t>Tugas</a:t>
            </a:r>
            <a:endParaRPr sz="11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602983" y="1146809"/>
            <a:ext cx="1908810" cy="12001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96850" marR="5080" indent="-184785">
              <a:lnSpc>
                <a:spcPct val="100000"/>
              </a:lnSpc>
              <a:spcBef>
                <a:spcPts val="105"/>
              </a:spcBef>
              <a:buAutoNum type="arabicPeriod"/>
              <a:tabLst>
                <a:tab pos="197485" algn="l"/>
              </a:tabLst>
            </a:pPr>
            <a:r>
              <a:rPr sz="1100" b="1" dirty="0">
                <a:latin typeface="Arial"/>
                <a:cs typeface="Arial"/>
              </a:rPr>
              <a:t>Membuat</a:t>
            </a:r>
            <a:r>
              <a:rPr sz="1100" b="1" spc="-50" dirty="0">
                <a:latin typeface="Arial"/>
                <a:cs typeface="Arial"/>
              </a:rPr>
              <a:t> </a:t>
            </a:r>
            <a:r>
              <a:rPr sz="1100" b="1" spc="-5" dirty="0">
                <a:latin typeface="Arial"/>
                <a:cs typeface="Arial"/>
              </a:rPr>
              <a:t>kebijakan,</a:t>
            </a:r>
            <a:r>
              <a:rPr sz="1100" b="1" spc="-30" dirty="0">
                <a:latin typeface="Arial"/>
                <a:cs typeface="Arial"/>
              </a:rPr>
              <a:t> </a:t>
            </a:r>
            <a:r>
              <a:rPr sz="1100" dirty="0">
                <a:latin typeface="Arial MT"/>
                <a:cs typeface="Arial MT"/>
              </a:rPr>
              <a:t>POS, </a:t>
            </a:r>
            <a:r>
              <a:rPr sz="1100" spc="-290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pedoman &amp; modul </a:t>
            </a:r>
            <a:r>
              <a:rPr sz="1100" spc="-5" dirty="0">
                <a:latin typeface="Arial MT"/>
                <a:cs typeface="Arial MT"/>
              </a:rPr>
              <a:t>yang </a:t>
            </a:r>
            <a:r>
              <a:rPr sz="1100" dirty="0">
                <a:latin typeface="Arial MT"/>
                <a:cs typeface="Arial MT"/>
              </a:rPr>
              <a:t> mendukung pencegahan &amp; </a:t>
            </a:r>
            <a:r>
              <a:rPr sz="1100" spc="-295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penanganan</a:t>
            </a:r>
            <a:r>
              <a:rPr sz="1100" spc="-35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kekerasan</a:t>
            </a:r>
            <a:endParaRPr sz="1100">
              <a:latin typeface="Arial MT"/>
              <a:cs typeface="Arial MT"/>
            </a:endParaRPr>
          </a:p>
          <a:p>
            <a:pPr marL="196850" indent="-184785">
              <a:lnSpc>
                <a:spcPct val="100000"/>
              </a:lnSpc>
              <a:buAutoNum type="arabicPeriod"/>
              <a:tabLst>
                <a:tab pos="197485" algn="l"/>
              </a:tabLst>
            </a:pPr>
            <a:r>
              <a:rPr sz="1100" b="1" spc="-10" dirty="0">
                <a:latin typeface="Arial"/>
                <a:cs typeface="Arial"/>
              </a:rPr>
              <a:t>Alokasi</a:t>
            </a:r>
            <a:r>
              <a:rPr sz="1100" b="1" spc="-15" dirty="0">
                <a:latin typeface="Arial"/>
                <a:cs typeface="Arial"/>
              </a:rPr>
              <a:t> </a:t>
            </a:r>
            <a:r>
              <a:rPr sz="1100" b="1" dirty="0">
                <a:latin typeface="Arial"/>
                <a:cs typeface="Arial"/>
              </a:rPr>
              <a:t>anggaran</a:t>
            </a:r>
            <a:endParaRPr sz="1100">
              <a:latin typeface="Arial"/>
              <a:cs typeface="Arial"/>
            </a:endParaRPr>
          </a:p>
          <a:p>
            <a:pPr marL="196850" indent="-184785">
              <a:lnSpc>
                <a:spcPct val="100000"/>
              </a:lnSpc>
              <a:buAutoNum type="arabicPeriod"/>
              <a:tabLst>
                <a:tab pos="197485" algn="l"/>
              </a:tabLst>
            </a:pPr>
            <a:r>
              <a:rPr sz="1100" b="1" spc="-5" dirty="0">
                <a:latin typeface="Arial"/>
                <a:cs typeface="Arial"/>
              </a:rPr>
              <a:t>Koordinasi</a:t>
            </a:r>
            <a:r>
              <a:rPr sz="1100" b="1" spc="-25" dirty="0">
                <a:latin typeface="Arial"/>
                <a:cs typeface="Arial"/>
              </a:rPr>
              <a:t> </a:t>
            </a:r>
            <a:r>
              <a:rPr sz="1100" spc="-5" dirty="0">
                <a:latin typeface="Arial MT"/>
                <a:cs typeface="Arial MT"/>
              </a:rPr>
              <a:t>lintas</a:t>
            </a:r>
            <a:r>
              <a:rPr sz="1100" dirty="0">
                <a:latin typeface="Arial MT"/>
                <a:cs typeface="Arial MT"/>
              </a:rPr>
              <a:t> sektor</a:t>
            </a:r>
            <a:endParaRPr sz="1100">
              <a:latin typeface="Arial MT"/>
              <a:cs typeface="Arial MT"/>
            </a:endParaRPr>
          </a:p>
          <a:p>
            <a:pPr marL="196850" indent="-184785">
              <a:lnSpc>
                <a:spcPct val="100000"/>
              </a:lnSpc>
              <a:buAutoNum type="arabicPeriod"/>
              <a:tabLst>
                <a:tab pos="197485" algn="l"/>
              </a:tabLst>
            </a:pPr>
            <a:r>
              <a:rPr sz="1100" b="1" dirty="0">
                <a:latin typeface="Arial"/>
                <a:cs typeface="Arial"/>
              </a:rPr>
              <a:t>Monitoring</a:t>
            </a:r>
            <a:r>
              <a:rPr sz="1100" b="1" spc="-60" dirty="0">
                <a:latin typeface="Arial"/>
                <a:cs typeface="Arial"/>
              </a:rPr>
              <a:t> </a:t>
            </a:r>
            <a:r>
              <a:rPr sz="1100" b="1" dirty="0">
                <a:latin typeface="Arial"/>
                <a:cs typeface="Arial"/>
              </a:rPr>
              <a:t>dan</a:t>
            </a:r>
            <a:r>
              <a:rPr sz="1100" b="1" spc="-30" dirty="0">
                <a:latin typeface="Arial"/>
                <a:cs typeface="Arial"/>
              </a:rPr>
              <a:t> </a:t>
            </a:r>
            <a:r>
              <a:rPr sz="1100" b="1" spc="-5" dirty="0">
                <a:latin typeface="Arial"/>
                <a:cs typeface="Arial"/>
              </a:rPr>
              <a:t>evaluasi</a:t>
            </a:r>
            <a:endParaRPr sz="11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425700" y="2783179"/>
            <a:ext cx="1289050" cy="4095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55904">
              <a:lnSpc>
                <a:spcPct val="114500"/>
              </a:lnSpc>
              <a:spcBef>
                <a:spcPts val="100"/>
              </a:spcBef>
              <a:tabLst>
                <a:tab pos="745490" algn="l"/>
              </a:tabLst>
            </a:pPr>
            <a:r>
              <a:rPr sz="1100" spc="-5" dirty="0">
                <a:latin typeface="Arial MT"/>
                <a:cs typeface="Arial MT"/>
              </a:rPr>
              <a:t>d</a:t>
            </a:r>
            <a:r>
              <a:rPr sz="1100" dirty="0">
                <a:latin typeface="Arial MT"/>
                <a:cs typeface="Arial MT"/>
              </a:rPr>
              <a:t>i	</a:t>
            </a:r>
            <a:r>
              <a:rPr sz="1100" spc="10" dirty="0">
                <a:latin typeface="Arial MT"/>
                <a:cs typeface="Arial MT"/>
              </a:rPr>
              <a:t>k</a:t>
            </a:r>
            <a:r>
              <a:rPr sz="1100" spc="-15" dirty="0">
                <a:latin typeface="Arial MT"/>
                <a:cs typeface="Arial MT"/>
              </a:rPr>
              <a:t>e</a:t>
            </a:r>
            <a:r>
              <a:rPr sz="1100" spc="5" dirty="0">
                <a:latin typeface="Arial MT"/>
                <a:cs typeface="Arial MT"/>
              </a:rPr>
              <a:t>g</a:t>
            </a:r>
            <a:r>
              <a:rPr sz="1100" spc="-10" dirty="0">
                <a:latin typeface="Arial MT"/>
                <a:cs typeface="Arial MT"/>
              </a:rPr>
              <a:t>i</a:t>
            </a:r>
            <a:r>
              <a:rPr sz="1100" dirty="0">
                <a:latin typeface="Arial MT"/>
                <a:cs typeface="Arial MT"/>
              </a:rPr>
              <a:t>atan  </a:t>
            </a:r>
            <a:r>
              <a:rPr sz="1100" spc="-5" dirty="0">
                <a:latin typeface="Arial MT"/>
                <a:cs typeface="Arial MT"/>
              </a:rPr>
              <a:t>lingkungan</a:t>
            </a:r>
            <a:r>
              <a:rPr sz="1100" spc="18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sekolah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405889" y="2783179"/>
            <a:ext cx="1026794" cy="6032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96850" marR="5080" indent="-184785">
              <a:lnSpc>
                <a:spcPct val="114999"/>
              </a:lnSpc>
              <a:spcBef>
                <a:spcPts val="90"/>
              </a:spcBef>
            </a:pPr>
            <a:r>
              <a:rPr sz="1100" b="1" spc="-5" dirty="0">
                <a:latin typeface="Arial"/>
                <a:cs typeface="Arial"/>
              </a:rPr>
              <a:t>1.</a:t>
            </a:r>
            <a:r>
              <a:rPr sz="1100" b="1" dirty="0">
                <a:latin typeface="Arial"/>
                <a:cs typeface="Arial"/>
              </a:rPr>
              <a:t> </a:t>
            </a:r>
            <a:r>
              <a:rPr sz="1100" b="1" spc="-5" dirty="0">
                <a:latin typeface="Arial"/>
                <a:cs typeface="Arial"/>
              </a:rPr>
              <a:t>Sosialisasi </a:t>
            </a:r>
            <a:r>
              <a:rPr sz="1100" b="1" dirty="0">
                <a:latin typeface="Arial"/>
                <a:cs typeface="Arial"/>
              </a:rPr>
              <a:t> </a:t>
            </a:r>
            <a:r>
              <a:rPr sz="1100" dirty="0">
                <a:latin typeface="Arial MT"/>
                <a:cs typeface="Arial MT"/>
              </a:rPr>
              <a:t>pengenalan 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&amp;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spc="10" dirty="0">
                <a:latin typeface="Arial MT"/>
                <a:cs typeface="Arial MT"/>
              </a:rPr>
              <a:t>k</a:t>
            </a:r>
            <a:r>
              <a:rPr sz="1100" dirty="0">
                <a:latin typeface="Arial MT"/>
                <a:cs typeface="Arial MT"/>
              </a:rPr>
              <a:t>ampan</a:t>
            </a:r>
            <a:r>
              <a:rPr sz="1100" spc="-20" dirty="0">
                <a:latin typeface="Arial MT"/>
                <a:cs typeface="Arial MT"/>
              </a:rPr>
              <a:t>y</a:t>
            </a:r>
            <a:r>
              <a:rPr sz="1100" dirty="0">
                <a:latin typeface="Arial MT"/>
                <a:cs typeface="Arial MT"/>
              </a:rPr>
              <a:t>e;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405889" y="3376625"/>
            <a:ext cx="1889760" cy="3625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latin typeface="Arial MT"/>
                <a:cs typeface="Arial MT"/>
              </a:rPr>
              <a:t>2.</a:t>
            </a:r>
            <a:r>
              <a:rPr sz="1100" spc="170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Melaksanakan</a:t>
            </a:r>
            <a:r>
              <a:rPr sz="1100" spc="-40" dirty="0">
                <a:latin typeface="Arial MT"/>
                <a:cs typeface="Arial MT"/>
              </a:rPr>
              <a:t> </a:t>
            </a:r>
            <a:r>
              <a:rPr sz="1100" b="1" dirty="0">
                <a:latin typeface="Arial"/>
                <a:cs typeface="Arial"/>
              </a:rPr>
              <a:t>pendidikan</a:t>
            </a:r>
            <a:endParaRPr sz="1100">
              <a:latin typeface="Arial"/>
              <a:cs typeface="Arial"/>
            </a:endParaRPr>
          </a:p>
          <a:p>
            <a:pPr marL="196850">
              <a:lnSpc>
                <a:spcPct val="100000"/>
              </a:lnSpc>
              <a:spcBef>
                <a:spcPts val="5"/>
              </a:spcBef>
            </a:pPr>
            <a:r>
              <a:rPr sz="1100" b="1" dirty="0">
                <a:latin typeface="Arial"/>
                <a:cs typeface="Arial"/>
              </a:rPr>
              <a:t>penguatan</a:t>
            </a:r>
            <a:r>
              <a:rPr sz="1100" b="1" spc="-45" dirty="0">
                <a:latin typeface="Arial"/>
                <a:cs typeface="Arial"/>
              </a:rPr>
              <a:t> </a:t>
            </a:r>
            <a:r>
              <a:rPr sz="1100" b="1" dirty="0">
                <a:latin typeface="Arial"/>
                <a:cs typeface="Arial"/>
              </a:rPr>
              <a:t>karakter</a:t>
            </a:r>
            <a:endParaRPr sz="11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006977" y="2793873"/>
            <a:ext cx="2098675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6850" marR="210185" indent="-184785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197485" algn="l"/>
              </a:tabLst>
            </a:pPr>
            <a:r>
              <a:rPr sz="1100" b="1" spc="-5" dirty="0">
                <a:latin typeface="Arial"/>
                <a:cs typeface="Arial"/>
              </a:rPr>
              <a:t>S</a:t>
            </a:r>
            <a:r>
              <a:rPr sz="1100" b="1" dirty="0">
                <a:latin typeface="Arial"/>
                <a:cs typeface="Arial"/>
              </a:rPr>
              <a:t>o</a:t>
            </a:r>
            <a:r>
              <a:rPr sz="1100" b="1" spc="-5" dirty="0">
                <a:latin typeface="Arial"/>
                <a:cs typeface="Arial"/>
              </a:rPr>
              <a:t>s</a:t>
            </a:r>
            <a:r>
              <a:rPr sz="1100" b="1" dirty="0">
                <a:latin typeface="Arial"/>
                <a:cs typeface="Arial"/>
              </a:rPr>
              <a:t>ial</a:t>
            </a:r>
            <a:r>
              <a:rPr sz="1100" b="1" spc="5" dirty="0">
                <a:latin typeface="Arial"/>
                <a:cs typeface="Arial"/>
              </a:rPr>
              <a:t>i</a:t>
            </a:r>
            <a:r>
              <a:rPr sz="1100" b="1" dirty="0">
                <a:latin typeface="Arial"/>
                <a:cs typeface="Arial"/>
              </a:rPr>
              <a:t>s</a:t>
            </a:r>
            <a:r>
              <a:rPr sz="1100" b="1" spc="-5" dirty="0">
                <a:latin typeface="Arial"/>
                <a:cs typeface="Arial"/>
              </a:rPr>
              <a:t>a</a:t>
            </a:r>
            <a:r>
              <a:rPr sz="1100" b="1" dirty="0">
                <a:latin typeface="Arial"/>
                <a:cs typeface="Arial"/>
              </a:rPr>
              <a:t>si</a:t>
            </a:r>
            <a:r>
              <a:rPr sz="1100" b="1" spc="-40" dirty="0">
                <a:latin typeface="Arial"/>
                <a:cs typeface="Arial"/>
              </a:rPr>
              <a:t> </a:t>
            </a:r>
            <a:r>
              <a:rPr sz="1100" b="1" dirty="0">
                <a:latin typeface="Arial"/>
                <a:cs typeface="Arial"/>
              </a:rPr>
              <a:t>k</a:t>
            </a:r>
            <a:r>
              <a:rPr sz="1100" b="1" spc="-5" dirty="0">
                <a:latin typeface="Arial"/>
                <a:cs typeface="Arial"/>
              </a:rPr>
              <a:t>e</a:t>
            </a:r>
            <a:r>
              <a:rPr sz="1100" b="1" dirty="0">
                <a:latin typeface="Arial"/>
                <a:cs typeface="Arial"/>
              </a:rPr>
              <a:t>bi</a:t>
            </a:r>
            <a:r>
              <a:rPr sz="1100" b="1" spc="-5" dirty="0">
                <a:latin typeface="Arial"/>
                <a:cs typeface="Arial"/>
              </a:rPr>
              <a:t>j</a:t>
            </a:r>
            <a:r>
              <a:rPr sz="1100" b="1" dirty="0">
                <a:latin typeface="Arial"/>
                <a:cs typeface="Arial"/>
              </a:rPr>
              <a:t>a</a:t>
            </a:r>
            <a:r>
              <a:rPr sz="1100" b="1" spc="-5" dirty="0">
                <a:latin typeface="Arial"/>
                <a:cs typeface="Arial"/>
              </a:rPr>
              <a:t>k</a:t>
            </a:r>
            <a:r>
              <a:rPr sz="1100" b="1" dirty="0">
                <a:latin typeface="Arial"/>
                <a:cs typeface="Arial"/>
              </a:rPr>
              <a:t>an</a:t>
            </a:r>
            <a:r>
              <a:rPr sz="1100" b="1" spc="-10" dirty="0">
                <a:latin typeface="Arial"/>
                <a:cs typeface="Arial"/>
              </a:rPr>
              <a:t> </a:t>
            </a:r>
            <a:r>
              <a:rPr sz="1100" b="1" dirty="0">
                <a:latin typeface="Arial"/>
                <a:cs typeface="Arial"/>
              </a:rPr>
              <a:t>d</a:t>
            </a:r>
            <a:r>
              <a:rPr sz="1100" b="1" spc="-5" dirty="0">
                <a:latin typeface="Arial"/>
                <a:cs typeface="Arial"/>
              </a:rPr>
              <a:t>a</a:t>
            </a:r>
            <a:r>
              <a:rPr sz="1100" b="1" dirty="0">
                <a:latin typeface="Arial"/>
                <a:cs typeface="Arial"/>
              </a:rPr>
              <a:t>n  program</a:t>
            </a:r>
            <a:r>
              <a:rPr sz="1100" b="1" spc="-20" dirty="0">
                <a:latin typeface="Arial"/>
                <a:cs typeface="Arial"/>
              </a:rPr>
              <a:t> </a:t>
            </a:r>
            <a:r>
              <a:rPr sz="1100" b="1" spc="-5" dirty="0">
                <a:latin typeface="Arial"/>
                <a:cs typeface="Arial"/>
              </a:rPr>
              <a:t>PPKSP</a:t>
            </a:r>
            <a:endParaRPr sz="1100">
              <a:latin typeface="Arial"/>
              <a:cs typeface="Arial"/>
            </a:endParaRPr>
          </a:p>
          <a:p>
            <a:pPr marL="196850" marR="5080" indent="-184785">
              <a:lnSpc>
                <a:spcPct val="100000"/>
              </a:lnSpc>
              <a:buAutoNum type="arabicPeriod"/>
              <a:tabLst>
                <a:tab pos="197485" algn="l"/>
              </a:tabLst>
            </a:pPr>
            <a:r>
              <a:rPr sz="1100" spc="-5" dirty="0">
                <a:latin typeface="Arial MT"/>
                <a:cs typeface="Arial MT"/>
              </a:rPr>
              <a:t>Menyelenggarakan </a:t>
            </a:r>
            <a:r>
              <a:rPr sz="1100" b="1" dirty="0">
                <a:latin typeface="Arial"/>
                <a:cs typeface="Arial"/>
              </a:rPr>
              <a:t>pelatihan </a:t>
            </a:r>
            <a:r>
              <a:rPr sz="1100" b="1" spc="5" dirty="0">
                <a:latin typeface="Arial"/>
                <a:cs typeface="Arial"/>
              </a:rPr>
              <a:t> </a:t>
            </a:r>
            <a:r>
              <a:rPr sz="1100" b="1" dirty="0">
                <a:latin typeface="Arial"/>
                <a:cs typeface="Arial"/>
              </a:rPr>
              <a:t>bagi</a:t>
            </a:r>
            <a:r>
              <a:rPr sz="1100" b="1" spc="-25" dirty="0">
                <a:latin typeface="Arial"/>
                <a:cs typeface="Arial"/>
              </a:rPr>
              <a:t> </a:t>
            </a:r>
            <a:r>
              <a:rPr sz="1100" b="1" spc="-5" dirty="0">
                <a:latin typeface="Arial"/>
                <a:cs typeface="Arial"/>
              </a:rPr>
              <a:t>TPPK</a:t>
            </a:r>
            <a:r>
              <a:rPr sz="1100" b="1" spc="-10" dirty="0">
                <a:latin typeface="Arial"/>
                <a:cs typeface="Arial"/>
              </a:rPr>
              <a:t> </a:t>
            </a:r>
            <a:r>
              <a:rPr sz="1100" b="1" dirty="0">
                <a:latin typeface="Arial"/>
                <a:cs typeface="Arial"/>
              </a:rPr>
              <a:t>dan</a:t>
            </a:r>
            <a:r>
              <a:rPr sz="1100" b="1" spc="-20" dirty="0">
                <a:latin typeface="Arial"/>
                <a:cs typeface="Arial"/>
              </a:rPr>
              <a:t> </a:t>
            </a:r>
            <a:r>
              <a:rPr sz="1100" b="1" dirty="0">
                <a:latin typeface="Arial"/>
                <a:cs typeface="Arial"/>
              </a:rPr>
              <a:t>satuan</a:t>
            </a:r>
            <a:r>
              <a:rPr sz="1100" b="1" spc="-25" dirty="0">
                <a:latin typeface="Arial"/>
                <a:cs typeface="Arial"/>
              </a:rPr>
              <a:t> </a:t>
            </a:r>
            <a:r>
              <a:rPr sz="1100" b="1" dirty="0">
                <a:latin typeface="Arial"/>
                <a:cs typeface="Arial"/>
              </a:rPr>
              <a:t>tugas</a:t>
            </a:r>
            <a:endParaRPr sz="11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598157" y="2788412"/>
            <a:ext cx="2068195" cy="6972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6850" indent="-184785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197485" algn="l"/>
              </a:tabLst>
            </a:pPr>
            <a:r>
              <a:rPr sz="1100" b="1" dirty="0">
                <a:latin typeface="Arial"/>
                <a:cs typeface="Arial"/>
              </a:rPr>
              <a:t>Sosialisasi</a:t>
            </a:r>
            <a:r>
              <a:rPr sz="1100" b="1" spc="-80" dirty="0">
                <a:latin typeface="Arial"/>
                <a:cs typeface="Arial"/>
              </a:rPr>
              <a:t> </a:t>
            </a:r>
            <a:r>
              <a:rPr sz="1100" b="1" dirty="0">
                <a:latin typeface="Arial"/>
                <a:cs typeface="Arial"/>
              </a:rPr>
              <a:t>kebijakan</a:t>
            </a:r>
            <a:endParaRPr sz="1100">
              <a:latin typeface="Arial"/>
              <a:cs typeface="Arial"/>
            </a:endParaRPr>
          </a:p>
          <a:p>
            <a:pPr marL="196850" marR="5080" indent="-184785">
              <a:lnSpc>
                <a:spcPct val="100000"/>
              </a:lnSpc>
              <a:buAutoNum type="arabicPeriod"/>
              <a:tabLst>
                <a:tab pos="197485" algn="l"/>
              </a:tabLst>
            </a:pPr>
            <a:r>
              <a:rPr sz="1100" b="1" dirty="0">
                <a:latin typeface="Arial"/>
                <a:cs typeface="Arial"/>
              </a:rPr>
              <a:t>Memberikan pelatihan </a:t>
            </a:r>
            <a:r>
              <a:rPr sz="1100" b="1" spc="5" dirty="0">
                <a:latin typeface="Arial"/>
                <a:cs typeface="Arial"/>
              </a:rPr>
              <a:t> </a:t>
            </a:r>
            <a:r>
              <a:rPr sz="1100" dirty="0">
                <a:latin typeface="Arial MT"/>
                <a:cs typeface="Arial MT"/>
              </a:rPr>
              <a:t>pencegahan</a:t>
            </a:r>
            <a:r>
              <a:rPr sz="1100" spc="-65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dan</a:t>
            </a:r>
            <a:r>
              <a:rPr sz="1100" spc="-45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penanganan </a:t>
            </a:r>
            <a:r>
              <a:rPr sz="1100" spc="-290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kekerasan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381505" y="3848811"/>
            <a:ext cx="2272030" cy="6972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2255" marR="5080" indent="-250190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262255" algn="l"/>
                <a:tab pos="262890" algn="l"/>
              </a:tabLst>
            </a:pPr>
            <a:r>
              <a:rPr sz="1100" dirty="0">
                <a:latin typeface="Arial MT"/>
                <a:cs typeface="Arial MT"/>
              </a:rPr>
              <a:t>Memastikan </a:t>
            </a:r>
            <a:r>
              <a:rPr sz="1100" spc="-5" dirty="0">
                <a:latin typeface="Arial MT"/>
                <a:cs typeface="Arial MT"/>
              </a:rPr>
              <a:t>tersedianya </a:t>
            </a:r>
            <a:r>
              <a:rPr sz="1100" dirty="0">
                <a:latin typeface="Arial MT"/>
                <a:cs typeface="Arial MT"/>
              </a:rPr>
              <a:t>sarana </a:t>
            </a:r>
            <a:r>
              <a:rPr sz="1100" spc="-295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dan prasarana </a:t>
            </a:r>
            <a:r>
              <a:rPr sz="1100" spc="-5" dirty="0">
                <a:latin typeface="Arial MT"/>
                <a:cs typeface="Arial MT"/>
              </a:rPr>
              <a:t>yang </a:t>
            </a:r>
            <a:r>
              <a:rPr sz="1100" b="1" dirty="0">
                <a:latin typeface="Arial"/>
                <a:cs typeface="Arial"/>
              </a:rPr>
              <a:t>aman, </a:t>
            </a:r>
            <a:r>
              <a:rPr sz="1100" b="1" spc="5" dirty="0">
                <a:latin typeface="Arial"/>
                <a:cs typeface="Arial"/>
              </a:rPr>
              <a:t> </a:t>
            </a:r>
            <a:r>
              <a:rPr sz="1100" b="1" spc="-5" dirty="0">
                <a:latin typeface="Arial"/>
                <a:cs typeface="Arial"/>
              </a:rPr>
              <a:t>nyaman</a:t>
            </a:r>
            <a:r>
              <a:rPr sz="1100" b="1" spc="-15" dirty="0">
                <a:latin typeface="Arial"/>
                <a:cs typeface="Arial"/>
              </a:rPr>
              <a:t> </a:t>
            </a:r>
            <a:r>
              <a:rPr sz="1100" b="1" dirty="0">
                <a:latin typeface="Arial"/>
                <a:cs typeface="Arial"/>
              </a:rPr>
              <a:t>dan</a:t>
            </a:r>
            <a:r>
              <a:rPr sz="1100" b="1" spc="-35" dirty="0">
                <a:latin typeface="Arial"/>
                <a:cs typeface="Arial"/>
              </a:rPr>
              <a:t> </a:t>
            </a:r>
            <a:r>
              <a:rPr sz="1100" b="1" dirty="0">
                <a:latin typeface="Arial"/>
                <a:cs typeface="Arial"/>
              </a:rPr>
              <a:t>ramah</a:t>
            </a:r>
            <a:r>
              <a:rPr sz="1100" b="1" spc="-50" dirty="0">
                <a:latin typeface="Arial"/>
                <a:cs typeface="Arial"/>
              </a:rPr>
              <a:t> </a:t>
            </a:r>
            <a:r>
              <a:rPr sz="1100" b="1" dirty="0">
                <a:latin typeface="Arial"/>
                <a:cs typeface="Arial"/>
              </a:rPr>
              <a:t>disabilitas</a:t>
            </a:r>
            <a:endParaRPr sz="1100">
              <a:latin typeface="Arial"/>
              <a:cs typeface="Arial"/>
            </a:endParaRPr>
          </a:p>
          <a:p>
            <a:pPr marL="262255" indent="-25019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262255" algn="l"/>
                <a:tab pos="262890" algn="l"/>
              </a:tabLst>
            </a:pPr>
            <a:r>
              <a:rPr sz="1100" spc="-5" dirty="0">
                <a:latin typeface="Arial MT"/>
                <a:cs typeface="Arial MT"/>
              </a:rPr>
              <a:t>Menyediakan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b="1" dirty="0">
                <a:latin typeface="Arial"/>
                <a:cs typeface="Arial"/>
              </a:rPr>
              <a:t>kanal</a:t>
            </a:r>
            <a:r>
              <a:rPr sz="1100" b="1" spc="-35" dirty="0">
                <a:latin typeface="Arial"/>
                <a:cs typeface="Arial"/>
              </a:rPr>
              <a:t> </a:t>
            </a:r>
            <a:r>
              <a:rPr sz="1100" b="1" dirty="0">
                <a:latin typeface="Arial"/>
                <a:cs typeface="Arial"/>
              </a:rPr>
              <a:t>aduan</a:t>
            </a:r>
            <a:endParaRPr sz="11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006977" y="3845153"/>
            <a:ext cx="2186305" cy="6972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6850" marR="5080" indent="-184785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197485" algn="l"/>
              </a:tabLst>
            </a:pPr>
            <a:r>
              <a:rPr sz="1100" spc="-5" dirty="0">
                <a:latin typeface="Arial MT"/>
                <a:cs typeface="Arial MT"/>
              </a:rPr>
              <a:t>Menyediakan </a:t>
            </a:r>
            <a:r>
              <a:rPr sz="1100" dirty="0">
                <a:latin typeface="Arial MT"/>
                <a:cs typeface="Arial MT"/>
              </a:rPr>
              <a:t>sarana dan 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prasarana</a:t>
            </a:r>
            <a:r>
              <a:rPr sz="1100" spc="-5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yang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b="1" dirty="0">
                <a:latin typeface="Arial"/>
                <a:cs typeface="Arial"/>
              </a:rPr>
              <a:t>aman,</a:t>
            </a:r>
            <a:r>
              <a:rPr sz="1100" b="1" spc="-35" dirty="0">
                <a:latin typeface="Arial"/>
                <a:cs typeface="Arial"/>
              </a:rPr>
              <a:t> </a:t>
            </a:r>
            <a:r>
              <a:rPr sz="1100" b="1" spc="-5" dirty="0">
                <a:latin typeface="Arial"/>
                <a:cs typeface="Arial"/>
              </a:rPr>
              <a:t>nyaman </a:t>
            </a:r>
            <a:r>
              <a:rPr sz="1100" b="1" spc="-290" dirty="0">
                <a:latin typeface="Arial"/>
                <a:cs typeface="Arial"/>
              </a:rPr>
              <a:t> </a:t>
            </a:r>
            <a:r>
              <a:rPr sz="1100" b="1" dirty="0">
                <a:latin typeface="Arial"/>
                <a:cs typeface="Arial"/>
              </a:rPr>
              <a:t>&amp;</a:t>
            </a:r>
            <a:r>
              <a:rPr sz="1100" b="1" spc="-5" dirty="0">
                <a:latin typeface="Arial"/>
                <a:cs typeface="Arial"/>
              </a:rPr>
              <a:t> </a:t>
            </a:r>
            <a:r>
              <a:rPr sz="1100" b="1" dirty="0">
                <a:latin typeface="Arial"/>
                <a:cs typeface="Arial"/>
              </a:rPr>
              <a:t>ramah</a:t>
            </a:r>
            <a:r>
              <a:rPr sz="1100" b="1" spc="-20" dirty="0">
                <a:latin typeface="Arial"/>
                <a:cs typeface="Arial"/>
              </a:rPr>
              <a:t> </a:t>
            </a:r>
            <a:r>
              <a:rPr sz="1100" b="1" spc="-5" dirty="0">
                <a:latin typeface="Arial"/>
                <a:cs typeface="Arial"/>
              </a:rPr>
              <a:t>disabilitas</a:t>
            </a:r>
            <a:endParaRPr sz="1100">
              <a:latin typeface="Arial"/>
              <a:cs typeface="Arial"/>
            </a:endParaRPr>
          </a:p>
          <a:p>
            <a:pPr marL="196850" indent="-184785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197485" algn="l"/>
              </a:tabLst>
            </a:pPr>
            <a:r>
              <a:rPr sz="1100" spc="-5" dirty="0">
                <a:latin typeface="Arial MT"/>
                <a:cs typeface="Arial MT"/>
              </a:rPr>
              <a:t>Menyediakan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b="1" dirty="0">
                <a:latin typeface="Arial"/>
                <a:cs typeface="Arial"/>
              </a:rPr>
              <a:t>kanal</a:t>
            </a:r>
            <a:r>
              <a:rPr sz="1100" b="1" spc="-40" dirty="0">
                <a:latin typeface="Arial"/>
                <a:cs typeface="Arial"/>
              </a:rPr>
              <a:t> </a:t>
            </a:r>
            <a:r>
              <a:rPr sz="1100" b="1" dirty="0">
                <a:latin typeface="Arial"/>
                <a:cs typeface="Arial"/>
              </a:rPr>
              <a:t>aduan</a:t>
            </a:r>
            <a:endParaRPr sz="11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598157" y="3839972"/>
            <a:ext cx="2167255" cy="6972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6850" marR="5080" indent="-184785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197485" algn="l"/>
              </a:tabLst>
            </a:pPr>
            <a:r>
              <a:rPr sz="1100" spc="-5" dirty="0">
                <a:latin typeface="Arial MT"/>
                <a:cs typeface="Arial MT"/>
              </a:rPr>
              <a:t>Memfasilitasi</a:t>
            </a:r>
            <a:r>
              <a:rPr sz="1100" spc="-30" dirty="0">
                <a:latin typeface="Arial MT"/>
                <a:cs typeface="Arial MT"/>
              </a:rPr>
              <a:t> </a:t>
            </a:r>
            <a:r>
              <a:rPr sz="1100" b="1" dirty="0">
                <a:latin typeface="Arial"/>
                <a:cs typeface="Arial"/>
              </a:rPr>
              <a:t>sistem</a:t>
            </a:r>
            <a:r>
              <a:rPr sz="1100" b="1" spc="-40" dirty="0">
                <a:latin typeface="Arial"/>
                <a:cs typeface="Arial"/>
              </a:rPr>
              <a:t> </a:t>
            </a:r>
            <a:r>
              <a:rPr sz="1100" b="1" dirty="0">
                <a:latin typeface="Arial"/>
                <a:cs typeface="Arial"/>
              </a:rPr>
              <a:t>informasi </a:t>
            </a:r>
            <a:r>
              <a:rPr sz="1100" b="1" spc="-290" dirty="0">
                <a:latin typeface="Arial"/>
                <a:cs typeface="Arial"/>
              </a:rPr>
              <a:t> </a:t>
            </a:r>
            <a:r>
              <a:rPr sz="1100" b="1" dirty="0">
                <a:latin typeface="Arial"/>
                <a:cs typeface="Arial"/>
              </a:rPr>
              <a:t>atas data </a:t>
            </a:r>
            <a:r>
              <a:rPr sz="1100" b="1" spc="-5" dirty="0">
                <a:latin typeface="Arial"/>
                <a:cs typeface="Arial"/>
              </a:rPr>
              <a:t>penanganan </a:t>
            </a:r>
            <a:r>
              <a:rPr sz="1100" b="1" dirty="0">
                <a:latin typeface="Arial"/>
                <a:cs typeface="Arial"/>
              </a:rPr>
              <a:t> </a:t>
            </a:r>
            <a:r>
              <a:rPr sz="1100" b="1" spc="-5" dirty="0">
                <a:latin typeface="Arial"/>
                <a:cs typeface="Arial"/>
              </a:rPr>
              <a:t>Kekerasan</a:t>
            </a:r>
            <a:endParaRPr sz="1100">
              <a:latin typeface="Arial"/>
              <a:cs typeface="Arial"/>
            </a:endParaRPr>
          </a:p>
          <a:p>
            <a:pPr marL="196850" indent="-184785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197485" algn="l"/>
              </a:tabLst>
            </a:pPr>
            <a:r>
              <a:rPr sz="1100" spc="-5" dirty="0">
                <a:latin typeface="Arial MT"/>
                <a:cs typeface="Arial MT"/>
              </a:rPr>
              <a:t>Menyediakan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b="1" dirty="0">
                <a:latin typeface="Arial"/>
                <a:cs typeface="Arial"/>
              </a:rPr>
              <a:t>kanal</a:t>
            </a:r>
            <a:r>
              <a:rPr sz="1100" b="1" spc="-35" dirty="0">
                <a:latin typeface="Arial"/>
                <a:cs typeface="Arial"/>
              </a:rPr>
              <a:t> </a:t>
            </a:r>
            <a:r>
              <a:rPr sz="1100" b="1" dirty="0">
                <a:latin typeface="Arial"/>
                <a:cs typeface="Arial"/>
              </a:rPr>
              <a:t>aduan</a:t>
            </a:r>
            <a:endParaRPr sz="1100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204215" y="1027175"/>
            <a:ext cx="8783320" cy="8890"/>
          </a:xfrm>
          <a:custGeom>
            <a:avLst/>
            <a:gdLst/>
            <a:ahLst/>
            <a:cxnLst/>
            <a:rect l="l" t="t" r="r" b="b"/>
            <a:pathLst>
              <a:path w="8783320" h="8890">
                <a:moveTo>
                  <a:pt x="0" y="0"/>
                </a:moveTo>
                <a:lnTo>
                  <a:pt x="8783066" y="8762"/>
                </a:lnTo>
              </a:path>
            </a:pathLst>
          </a:custGeom>
          <a:ln w="9524">
            <a:solidFill>
              <a:srgbClr val="44536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1812798" y="819658"/>
            <a:ext cx="652525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542540" algn="l"/>
                <a:tab pos="5095875" algn="l"/>
              </a:tabLst>
            </a:pPr>
            <a:r>
              <a:rPr sz="1200" b="1" dirty="0">
                <a:solidFill>
                  <a:srgbClr val="0E6EC5"/>
                </a:solidFill>
                <a:latin typeface="Arial"/>
                <a:cs typeface="Arial"/>
              </a:rPr>
              <a:t>S</a:t>
            </a:r>
            <a:r>
              <a:rPr sz="1200" b="1" spc="-5" dirty="0">
                <a:solidFill>
                  <a:srgbClr val="0E6EC5"/>
                </a:solidFill>
                <a:latin typeface="Arial"/>
                <a:cs typeface="Arial"/>
              </a:rPr>
              <a:t>a</a:t>
            </a:r>
            <a:r>
              <a:rPr sz="1200" b="1" dirty="0">
                <a:solidFill>
                  <a:srgbClr val="0E6EC5"/>
                </a:solidFill>
                <a:latin typeface="Arial"/>
                <a:cs typeface="Arial"/>
              </a:rPr>
              <a:t>t</a:t>
            </a:r>
            <a:r>
              <a:rPr sz="1200" b="1" spc="-5" dirty="0">
                <a:solidFill>
                  <a:srgbClr val="0E6EC5"/>
                </a:solidFill>
                <a:latin typeface="Arial"/>
                <a:cs typeface="Arial"/>
              </a:rPr>
              <a:t>ua</a:t>
            </a:r>
            <a:r>
              <a:rPr sz="1200" b="1" dirty="0">
                <a:solidFill>
                  <a:srgbClr val="0E6EC5"/>
                </a:solidFill>
                <a:latin typeface="Arial"/>
                <a:cs typeface="Arial"/>
              </a:rPr>
              <a:t>n</a:t>
            </a:r>
            <a:r>
              <a:rPr sz="1200" b="1" spc="-15" dirty="0">
                <a:solidFill>
                  <a:srgbClr val="0E6EC5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0E6EC5"/>
                </a:solidFill>
                <a:latin typeface="Arial"/>
                <a:cs typeface="Arial"/>
              </a:rPr>
              <a:t>P</a:t>
            </a:r>
            <a:r>
              <a:rPr sz="1200" b="1" spc="-5" dirty="0">
                <a:solidFill>
                  <a:srgbClr val="0E6EC5"/>
                </a:solidFill>
                <a:latin typeface="Arial"/>
                <a:cs typeface="Arial"/>
              </a:rPr>
              <a:t>e</a:t>
            </a:r>
            <a:r>
              <a:rPr sz="1200" b="1" dirty="0">
                <a:solidFill>
                  <a:srgbClr val="0E6EC5"/>
                </a:solidFill>
                <a:latin typeface="Arial"/>
                <a:cs typeface="Arial"/>
              </a:rPr>
              <a:t>ndidik</a:t>
            </a:r>
            <a:r>
              <a:rPr sz="1200" b="1" spc="-5" dirty="0">
                <a:solidFill>
                  <a:srgbClr val="0E6EC5"/>
                </a:solidFill>
                <a:latin typeface="Arial"/>
                <a:cs typeface="Arial"/>
              </a:rPr>
              <a:t>a</a:t>
            </a:r>
            <a:r>
              <a:rPr sz="1200" b="1" dirty="0">
                <a:solidFill>
                  <a:srgbClr val="0E6EC5"/>
                </a:solidFill>
                <a:latin typeface="Arial"/>
                <a:cs typeface="Arial"/>
              </a:rPr>
              <a:t>n	P</a:t>
            </a:r>
            <a:r>
              <a:rPr sz="1200" b="1" spc="-5" dirty="0">
                <a:solidFill>
                  <a:srgbClr val="0E6EC5"/>
                </a:solidFill>
                <a:latin typeface="Arial"/>
                <a:cs typeface="Arial"/>
              </a:rPr>
              <a:t>em</a:t>
            </a:r>
            <a:r>
              <a:rPr sz="1200" b="1" dirty="0">
                <a:solidFill>
                  <a:srgbClr val="0E6EC5"/>
                </a:solidFill>
                <a:latin typeface="Arial"/>
                <a:cs typeface="Arial"/>
              </a:rPr>
              <a:t>erintah</a:t>
            </a:r>
            <a:r>
              <a:rPr sz="1200" b="1" spc="-25" dirty="0">
                <a:solidFill>
                  <a:srgbClr val="0E6EC5"/>
                </a:solidFill>
                <a:latin typeface="Arial"/>
                <a:cs typeface="Arial"/>
              </a:rPr>
              <a:t> </a:t>
            </a:r>
            <a:r>
              <a:rPr sz="1200" b="1" spc="-5" dirty="0">
                <a:solidFill>
                  <a:srgbClr val="0E6EC5"/>
                </a:solidFill>
                <a:latin typeface="Arial"/>
                <a:cs typeface="Arial"/>
              </a:rPr>
              <a:t>Da</a:t>
            </a:r>
            <a:r>
              <a:rPr sz="1200" b="1" dirty="0">
                <a:solidFill>
                  <a:srgbClr val="0E6EC5"/>
                </a:solidFill>
                <a:latin typeface="Arial"/>
                <a:cs typeface="Arial"/>
              </a:rPr>
              <a:t>e</a:t>
            </a:r>
            <a:r>
              <a:rPr sz="1200" b="1" spc="-5" dirty="0">
                <a:solidFill>
                  <a:srgbClr val="0E6EC5"/>
                </a:solidFill>
                <a:latin typeface="Arial"/>
                <a:cs typeface="Arial"/>
              </a:rPr>
              <a:t>ra</a:t>
            </a:r>
            <a:r>
              <a:rPr sz="1200" b="1" dirty="0">
                <a:solidFill>
                  <a:srgbClr val="0E6EC5"/>
                </a:solidFill>
                <a:latin typeface="Arial"/>
                <a:cs typeface="Arial"/>
              </a:rPr>
              <a:t>h	</a:t>
            </a:r>
            <a:r>
              <a:rPr sz="1200" b="1" spc="-5" dirty="0">
                <a:solidFill>
                  <a:srgbClr val="0E6EC5"/>
                </a:solidFill>
                <a:latin typeface="Arial"/>
                <a:cs typeface="Arial"/>
              </a:rPr>
              <a:t>Kem</a:t>
            </a:r>
            <a:r>
              <a:rPr sz="1200" b="1" dirty="0">
                <a:solidFill>
                  <a:srgbClr val="0E6EC5"/>
                </a:solidFill>
                <a:latin typeface="Arial"/>
                <a:cs typeface="Arial"/>
              </a:rPr>
              <a:t>endikbudris</a:t>
            </a:r>
            <a:r>
              <a:rPr sz="1200" b="1" spc="-5" dirty="0">
                <a:solidFill>
                  <a:srgbClr val="0E6EC5"/>
                </a:solidFill>
                <a:latin typeface="Arial"/>
                <a:cs typeface="Arial"/>
              </a:rPr>
              <a:t>tek</a:t>
            </a:r>
            <a:endParaRPr sz="120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195071" y="2659379"/>
            <a:ext cx="8779510" cy="6985"/>
          </a:xfrm>
          <a:custGeom>
            <a:avLst/>
            <a:gdLst/>
            <a:ahLst/>
            <a:cxnLst/>
            <a:rect l="l" t="t" r="r" b="b"/>
            <a:pathLst>
              <a:path w="8779510" h="6985">
                <a:moveTo>
                  <a:pt x="0" y="0"/>
                </a:moveTo>
                <a:lnTo>
                  <a:pt x="8779256" y="6603"/>
                </a:lnTo>
              </a:path>
            </a:pathLst>
          </a:custGeom>
          <a:ln w="9525">
            <a:solidFill>
              <a:srgbClr val="44536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64592" y="3750564"/>
            <a:ext cx="8816340" cy="26034"/>
          </a:xfrm>
          <a:custGeom>
            <a:avLst/>
            <a:gdLst/>
            <a:ahLst/>
            <a:cxnLst/>
            <a:rect l="l" t="t" r="r" b="b"/>
            <a:pathLst>
              <a:path w="8816340" h="26035">
                <a:moveTo>
                  <a:pt x="0" y="0"/>
                </a:moveTo>
                <a:lnTo>
                  <a:pt x="8815832" y="25527"/>
                </a:lnTo>
              </a:path>
            </a:pathLst>
          </a:custGeom>
          <a:ln w="9525">
            <a:solidFill>
              <a:srgbClr val="44536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>
            <a:spLocks noGrp="1"/>
          </p:cNvSpPr>
          <p:nvPr>
            <p:ph type="title"/>
          </p:nvPr>
        </p:nvSpPr>
        <p:spPr>
          <a:xfrm>
            <a:off x="260705" y="68656"/>
            <a:ext cx="8403590" cy="6051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spc="-5" dirty="0">
                <a:solidFill>
                  <a:srgbClr val="001F5F"/>
                </a:solidFill>
              </a:rPr>
              <a:t>Pencegahan</a:t>
            </a:r>
            <a:r>
              <a:rPr sz="1900" spc="30" dirty="0">
                <a:solidFill>
                  <a:srgbClr val="001F5F"/>
                </a:solidFill>
              </a:rPr>
              <a:t> </a:t>
            </a:r>
            <a:r>
              <a:rPr sz="1900" spc="-5" dirty="0">
                <a:solidFill>
                  <a:srgbClr val="001F5F"/>
                </a:solidFill>
              </a:rPr>
              <a:t>kekerasan:</a:t>
            </a:r>
            <a:r>
              <a:rPr sz="1900" spc="55" dirty="0">
                <a:solidFill>
                  <a:srgbClr val="001F5F"/>
                </a:solidFill>
              </a:rPr>
              <a:t> </a:t>
            </a:r>
            <a:r>
              <a:rPr sz="1900" dirty="0">
                <a:solidFill>
                  <a:srgbClr val="001F5F"/>
                </a:solidFill>
              </a:rPr>
              <a:t>tanggung </a:t>
            </a:r>
            <a:r>
              <a:rPr sz="1900" spc="5" dirty="0">
                <a:solidFill>
                  <a:srgbClr val="001F5F"/>
                </a:solidFill>
              </a:rPr>
              <a:t>jawab</a:t>
            </a:r>
            <a:r>
              <a:rPr sz="1900" spc="-35" dirty="0">
                <a:solidFill>
                  <a:srgbClr val="001F5F"/>
                </a:solidFill>
              </a:rPr>
              <a:t> </a:t>
            </a:r>
            <a:r>
              <a:rPr sz="1900" spc="-5" dirty="0">
                <a:solidFill>
                  <a:srgbClr val="001F5F"/>
                </a:solidFill>
              </a:rPr>
              <a:t>semua</a:t>
            </a:r>
            <a:r>
              <a:rPr sz="1900" spc="30" dirty="0">
                <a:solidFill>
                  <a:srgbClr val="001F5F"/>
                </a:solidFill>
              </a:rPr>
              <a:t> </a:t>
            </a:r>
            <a:r>
              <a:rPr sz="1900" dirty="0">
                <a:solidFill>
                  <a:srgbClr val="001F5F"/>
                </a:solidFill>
              </a:rPr>
              <a:t>pihak untuk </a:t>
            </a:r>
            <a:r>
              <a:rPr sz="1900" spc="-5" dirty="0">
                <a:solidFill>
                  <a:srgbClr val="001F5F"/>
                </a:solidFill>
              </a:rPr>
              <a:t>memastikan</a:t>
            </a:r>
            <a:endParaRPr sz="1900"/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900" dirty="0">
                <a:solidFill>
                  <a:srgbClr val="001F5F"/>
                </a:solidFill>
              </a:rPr>
              <a:t>lingkungan</a:t>
            </a:r>
            <a:r>
              <a:rPr sz="1900" spc="-5" dirty="0">
                <a:solidFill>
                  <a:srgbClr val="001F5F"/>
                </a:solidFill>
              </a:rPr>
              <a:t> pendidikan</a:t>
            </a:r>
            <a:r>
              <a:rPr sz="1900" spc="5" dirty="0">
                <a:solidFill>
                  <a:srgbClr val="001F5F"/>
                </a:solidFill>
              </a:rPr>
              <a:t> </a:t>
            </a:r>
            <a:r>
              <a:rPr sz="1900" spc="-10" dirty="0">
                <a:solidFill>
                  <a:srgbClr val="001F5F"/>
                </a:solidFill>
              </a:rPr>
              <a:t>yang</a:t>
            </a:r>
            <a:r>
              <a:rPr sz="1900" spc="25" dirty="0">
                <a:solidFill>
                  <a:srgbClr val="001F5F"/>
                </a:solidFill>
              </a:rPr>
              <a:t> </a:t>
            </a:r>
            <a:r>
              <a:rPr sz="1900" spc="-5" dirty="0">
                <a:solidFill>
                  <a:srgbClr val="001F5F"/>
                </a:solidFill>
              </a:rPr>
              <a:t>aman</a:t>
            </a:r>
            <a:r>
              <a:rPr sz="1900" spc="25" dirty="0">
                <a:solidFill>
                  <a:srgbClr val="001F5F"/>
                </a:solidFill>
              </a:rPr>
              <a:t> </a:t>
            </a:r>
            <a:r>
              <a:rPr sz="1900" spc="-5" dirty="0">
                <a:solidFill>
                  <a:srgbClr val="001F5F"/>
                </a:solidFill>
              </a:rPr>
              <a:t>dan</a:t>
            </a:r>
            <a:r>
              <a:rPr sz="1900" dirty="0">
                <a:solidFill>
                  <a:srgbClr val="001F5F"/>
                </a:solidFill>
              </a:rPr>
              <a:t> </a:t>
            </a:r>
            <a:r>
              <a:rPr sz="1900" spc="-10" dirty="0">
                <a:solidFill>
                  <a:srgbClr val="001F5F"/>
                </a:solidFill>
              </a:rPr>
              <a:t>nyaman</a:t>
            </a:r>
            <a:endParaRPr sz="19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94020" y="4797551"/>
            <a:ext cx="414527" cy="29260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42494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900" spc="-5" dirty="0">
                <a:solidFill>
                  <a:srgbClr val="001F5F"/>
                </a:solidFill>
              </a:rPr>
              <a:t>TPPK</a:t>
            </a:r>
            <a:r>
              <a:rPr sz="1900" spc="5" dirty="0">
                <a:solidFill>
                  <a:srgbClr val="001F5F"/>
                </a:solidFill>
              </a:rPr>
              <a:t> </a:t>
            </a:r>
            <a:r>
              <a:rPr sz="1900" spc="-5" dirty="0">
                <a:solidFill>
                  <a:srgbClr val="001F5F"/>
                </a:solidFill>
              </a:rPr>
              <a:t>dan</a:t>
            </a:r>
            <a:r>
              <a:rPr sz="1900" spc="10" dirty="0">
                <a:solidFill>
                  <a:srgbClr val="001F5F"/>
                </a:solidFill>
              </a:rPr>
              <a:t> </a:t>
            </a:r>
            <a:r>
              <a:rPr sz="1900" spc="-5" dirty="0">
                <a:solidFill>
                  <a:srgbClr val="001F5F"/>
                </a:solidFill>
              </a:rPr>
              <a:t>Satuan</a:t>
            </a:r>
            <a:r>
              <a:rPr sz="1900" spc="25" dirty="0">
                <a:solidFill>
                  <a:srgbClr val="001F5F"/>
                </a:solidFill>
              </a:rPr>
              <a:t> </a:t>
            </a:r>
            <a:r>
              <a:rPr sz="1900" spc="-5" dirty="0">
                <a:solidFill>
                  <a:srgbClr val="001F5F"/>
                </a:solidFill>
              </a:rPr>
              <a:t>Tugas</a:t>
            </a:r>
            <a:r>
              <a:rPr sz="1900" spc="5" dirty="0">
                <a:solidFill>
                  <a:srgbClr val="001F5F"/>
                </a:solidFill>
              </a:rPr>
              <a:t> </a:t>
            </a:r>
            <a:r>
              <a:rPr sz="1900" spc="-5" dirty="0">
                <a:solidFill>
                  <a:srgbClr val="001F5F"/>
                </a:solidFill>
              </a:rPr>
              <a:t>perlu</a:t>
            </a:r>
            <a:r>
              <a:rPr sz="1900" spc="5" dirty="0">
                <a:solidFill>
                  <a:srgbClr val="001F5F"/>
                </a:solidFill>
              </a:rPr>
              <a:t> </a:t>
            </a:r>
            <a:r>
              <a:rPr sz="1900" spc="-5" dirty="0">
                <a:solidFill>
                  <a:srgbClr val="001F5F"/>
                </a:solidFill>
              </a:rPr>
              <a:t>dibentuk</a:t>
            </a:r>
            <a:r>
              <a:rPr sz="1900" spc="15" dirty="0">
                <a:solidFill>
                  <a:srgbClr val="001F5F"/>
                </a:solidFill>
              </a:rPr>
              <a:t> </a:t>
            </a:r>
            <a:r>
              <a:rPr sz="1900" spc="-5" dirty="0">
                <a:solidFill>
                  <a:srgbClr val="001F5F"/>
                </a:solidFill>
              </a:rPr>
              <a:t>dalam</a:t>
            </a:r>
            <a:r>
              <a:rPr sz="1900" spc="5" dirty="0">
                <a:solidFill>
                  <a:srgbClr val="001F5F"/>
                </a:solidFill>
              </a:rPr>
              <a:t> waktu</a:t>
            </a:r>
            <a:r>
              <a:rPr sz="1900" spc="-25" dirty="0">
                <a:solidFill>
                  <a:srgbClr val="001F5F"/>
                </a:solidFill>
              </a:rPr>
              <a:t> </a:t>
            </a:r>
            <a:r>
              <a:rPr sz="1900" spc="-5" dirty="0">
                <a:solidFill>
                  <a:srgbClr val="001F5F"/>
                </a:solidFill>
              </a:rPr>
              <a:t>6</a:t>
            </a:r>
            <a:r>
              <a:rPr sz="1900" spc="65" dirty="0">
                <a:solidFill>
                  <a:srgbClr val="001F5F"/>
                </a:solidFill>
              </a:rPr>
              <a:t> </a:t>
            </a:r>
            <a:r>
              <a:rPr sz="1900" spc="-5" dirty="0">
                <a:solidFill>
                  <a:srgbClr val="001F5F"/>
                </a:solidFill>
              </a:rPr>
              <a:t>-</a:t>
            </a:r>
            <a:r>
              <a:rPr sz="1900" spc="10" dirty="0">
                <a:solidFill>
                  <a:srgbClr val="001F5F"/>
                </a:solidFill>
              </a:rPr>
              <a:t> </a:t>
            </a:r>
            <a:r>
              <a:rPr sz="1900" spc="-5" dirty="0">
                <a:solidFill>
                  <a:srgbClr val="001F5F"/>
                </a:solidFill>
              </a:rPr>
              <a:t>12</a:t>
            </a:r>
            <a:r>
              <a:rPr sz="1900" spc="5" dirty="0">
                <a:solidFill>
                  <a:srgbClr val="001F5F"/>
                </a:solidFill>
              </a:rPr>
              <a:t> </a:t>
            </a:r>
            <a:r>
              <a:rPr sz="1900" spc="-5" dirty="0">
                <a:solidFill>
                  <a:srgbClr val="001F5F"/>
                </a:solidFill>
              </a:rPr>
              <a:t>bulan</a:t>
            </a:r>
            <a:r>
              <a:rPr sz="1900" spc="5" dirty="0">
                <a:solidFill>
                  <a:srgbClr val="001F5F"/>
                </a:solidFill>
              </a:rPr>
              <a:t> </a:t>
            </a:r>
            <a:r>
              <a:rPr sz="1900" spc="-5" dirty="0">
                <a:solidFill>
                  <a:srgbClr val="001F5F"/>
                </a:solidFill>
              </a:rPr>
              <a:t>sejak </a:t>
            </a:r>
            <a:r>
              <a:rPr sz="1900" spc="-509" dirty="0">
                <a:solidFill>
                  <a:srgbClr val="001F5F"/>
                </a:solidFill>
              </a:rPr>
              <a:t> </a:t>
            </a:r>
            <a:r>
              <a:rPr sz="1900" spc="-5" dirty="0">
                <a:solidFill>
                  <a:srgbClr val="001F5F"/>
                </a:solidFill>
              </a:rPr>
              <a:t>peraturan</a:t>
            </a:r>
            <a:r>
              <a:rPr sz="1900" spc="15" dirty="0">
                <a:solidFill>
                  <a:srgbClr val="001F5F"/>
                </a:solidFill>
              </a:rPr>
              <a:t> </a:t>
            </a:r>
            <a:r>
              <a:rPr sz="1900" spc="-5" dirty="0">
                <a:solidFill>
                  <a:srgbClr val="001F5F"/>
                </a:solidFill>
              </a:rPr>
              <a:t>ini</a:t>
            </a:r>
            <a:r>
              <a:rPr sz="1900" spc="-15" dirty="0">
                <a:solidFill>
                  <a:srgbClr val="001F5F"/>
                </a:solidFill>
              </a:rPr>
              <a:t> </a:t>
            </a:r>
            <a:r>
              <a:rPr sz="1900" spc="-5" dirty="0">
                <a:solidFill>
                  <a:srgbClr val="001F5F"/>
                </a:solidFill>
              </a:rPr>
              <a:t>disahkan</a:t>
            </a:r>
            <a:endParaRPr sz="1900"/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194094" y="1089278"/>
          <a:ext cx="8746488" cy="319918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113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33985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4431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16458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4506595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534924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Pembuat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190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82550" marR="82550" indent="261620">
                        <a:lnSpc>
                          <a:spcPts val="1300"/>
                        </a:lnSpc>
                        <a:spcBef>
                          <a:spcPts val="790"/>
                        </a:spcBef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Target </a:t>
                      </a:r>
                      <a:r>
                        <a:rPr sz="1200" b="1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pemben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ukan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10033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1981835" marR="78105" indent="-1906905">
                        <a:lnSpc>
                          <a:spcPts val="1300"/>
                        </a:lnSpc>
                        <a:spcBef>
                          <a:spcPts val="790"/>
                        </a:spcBef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Keanggotaan</a:t>
                      </a:r>
                      <a:r>
                        <a:rPr sz="1200" b="1" spc="-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untuk 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pendidikan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formal</a:t>
                      </a:r>
                      <a:r>
                        <a:rPr sz="1200" b="1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termasuk</a:t>
                      </a:r>
                      <a:r>
                        <a:rPr sz="1200" b="1" spc="-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pendidikan </a:t>
                      </a:r>
                      <a:r>
                        <a:rPr sz="1200" b="1" spc="-3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khusus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10033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36880">
                <a:tc>
                  <a:txBody>
                    <a:bodyPr/>
                    <a:lstStyle/>
                    <a:p>
                      <a:pPr marL="13335">
                        <a:lnSpc>
                          <a:spcPct val="100000"/>
                        </a:lnSpc>
                        <a:spcBef>
                          <a:spcPts val="915"/>
                        </a:spcBef>
                      </a:pPr>
                      <a:r>
                        <a:rPr sz="11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116205" marB="0">
                    <a:lnL w="19050">
                      <a:solidFill>
                        <a:srgbClr val="FFFFFF"/>
                      </a:solidFill>
                      <a:prstDash val="solid"/>
                    </a:lnL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001F5F"/>
                    </a:solidFill>
                  </a:tcPr>
                </a:tc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895"/>
                        </a:spcBef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TPPK</a:t>
                      </a:r>
                      <a:r>
                        <a:rPr sz="1200" b="1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di</a:t>
                      </a:r>
                      <a:r>
                        <a:rPr sz="1200" b="1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PAUD*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113665" marB="0"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001F5F"/>
                    </a:solidFill>
                  </a:tcPr>
                </a:tc>
                <a:tc>
                  <a:txBody>
                    <a:bodyPr/>
                    <a:lstStyle/>
                    <a:p>
                      <a:pPr marR="46355" algn="ctr">
                        <a:lnSpc>
                          <a:spcPct val="100000"/>
                        </a:lnSpc>
                        <a:spcBef>
                          <a:spcPts val="895"/>
                        </a:spcBef>
                      </a:pPr>
                      <a:r>
                        <a:rPr sz="1200" dirty="0">
                          <a:latin typeface="Arial MT"/>
                          <a:cs typeface="Arial MT"/>
                        </a:rPr>
                        <a:t>Satuan</a:t>
                      </a:r>
                      <a:r>
                        <a:rPr sz="1200" spc="-5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spc="-5" dirty="0">
                          <a:latin typeface="Arial MT"/>
                          <a:cs typeface="Arial MT"/>
                        </a:rPr>
                        <a:t>pendidikan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T="11366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DD3EA"/>
                    </a:solidFill>
                  </a:tcPr>
                </a:tc>
                <a:tc>
                  <a:txBody>
                    <a:bodyPr/>
                    <a:lstStyle/>
                    <a:p>
                      <a:pPr marL="65405">
                        <a:lnSpc>
                          <a:spcPts val="1370"/>
                        </a:lnSpc>
                        <a:spcBef>
                          <a:spcPts val="245"/>
                        </a:spcBef>
                      </a:pPr>
                      <a:r>
                        <a:rPr sz="1200" dirty="0">
                          <a:latin typeface="Arial MT"/>
                          <a:cs typeface="Arial MT"/>
                        </a:rPr>
                        <a:t>1</a:t>
                      </a:r>
                      <a:r>
                        <a:rPr sz="1200" spc="-5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tahun</a:t>
                      </a:r>
                      <a:r>
                        <a:rPr sz="1200" spc="-8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(maks.</a:t>
                      </a:r>
                      <a:endParaRPr sz="1200">
                        <a:latin typeface="Arial MT"/>
                        <a:cs typeface="Arial MT"/>
                      </a:endParaRPr>
                    </a:p>
                    <a:p>
                      <a:pPr marL="78105">
                        <a:lnSpc>
                          <a:spcPts val="1370"/>
                        </a:lnSpc>
                      </a:pPr>
                      <a:r>
                        <a:rPr sz="1200" spc="-5" dirty="0">
                          <a:latin typeface="Arial MT"/>
                          <a:cs typeface="Arial MT"/>
                        </a:rPr>
                        <a:t>Agustus</a:t>
                      </a:r>
                      <a:r>
                        <a:rPr sz="1200" spc="-7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spc="-5" dirty="0">
                          <a:latin typeface="Arial MT"/>
                          <a:cs typeface="Arial MT"/>
                        </a:rPr>
                        <a:t>2024)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T="3111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DD3EA"/>
                    </a:solidFill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  <a:p>
                      <a:pPr marL="343535" indent="-190500">
                        <a:lnSpc>
                          <a:spcPct val="100000"/>
                        </a:lnSpc>
                        <a:buAutoNum type="arabicPeriod"/>
                        <a:tabLst>
                          <a:tab pos="343535" algn="l"/>
                        </a:tabLst>
                      </a:pPr>
                      <a:r>
                        <a:rPr sz="1200" spc="-5" dirty="0">
                          <a:latin typeface="Arial MT"/>
                          <a:cs typeface="Arial MT"/>
                        </a:rPr>
                        <a:t>Perwakilan</a:t>
                      </a:r>
                      <a:r>
                        <a:rPr sz="12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spc="-5" dirty="0">
                          <a:latin typeface="Arial MT"/>
                          <a:cs typeface="Arial MT"/>
                        </a:rPr>
                        <a:t>pendidik, selain</a:t>
                      </a:r>
                      <a:r>
                        <a:rPr sz="12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spc="-5" dirty="0">
                          <a:latin typeface="Arial MT"/>
                          <a:cs typeface="Arial MT"/>
                        </a:rPr>
                        <a:t>kepala</a:t>
                      </a:r>
                      <a:r>
                        <a:rPr sz="12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satuan</a:t>
                      </a:r>
                      <a:r>
                        <a:rPr sz="12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spc="-5" dirty="0">
                          <a:latin typeface="Arial MT"/>
                          <a:cs typeface="Arial MT"/>
                        </a:rPr>
                        <a:t>pendidikan</a:t>
                      </a:r>
                      <a:endParaRPr sz="1200">
                        <a:latin typeface="Arial MT"/>
                        <a:cs typeface="Arial MT"/>
                      </a:endParaRPr>
                    </a:p>
                    <a:p>
                      <a:pPr marL="343535" indent="-190500">
                        <a:lnSpc>
                          <a:spcPct val="100000"/>
                        </a:lnSpc>
                        <a:buAutoNum type="arabicPeriod"/>
                        <a:tabLst>
                          <a:tab pos="343535" algn="l"/>
                        </a:tabLst>
                      </a:pPr>
                      <a:r>
                        <a:rPr sz="1200" spc="-5" dirty="0">
                          <a:latin typeface="Arial MT"/>
                          <a:cs typeface="Arial MT"/>
                        </a:rPr>
                        <a:t>Perwakilan</a:t>
                      </a:r>
                      <a:r>
                        <a:rPr sz="12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komite</a:t>
                      </a:r>
                      <a:r>
                        <a:rPr sz="12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spc="-5" dirty="0">
                          <a:latin typeface="Arial MT"/>
                          <a:cs typeface="Arial MT"/>
                        </a:rPr>
                        <a:t>sekolah/orang</a:t>
                      </a:r>
                      <a:r>
                        <a:rPr sz="12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spc="-5" dirty="0">
                          <a:latin typeface="Arial MT"/>
                          <a:cs typeface="Arial MT"/>
                        </a:rPr>
                        <a:t>tua/wali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DD3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01599">
                <a:tc>
                  <a:txBody>
                    <a:bodyPr/>
                    <a:lstStyle/>
                    <a:p>
                      <a:pPr marL="10160">
                        <a:lnSpc>
                          <a:spcPct val="100000"/>
                        </a:lnSpc>
                        <a:spcBef>
                          <a:spcPts val="925"/>
                        </a:spcBef>
                      </a:pPr>
                      <a:r>
                        <a:rPr sz="11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</a:t>
                      </a:r>
                      <a:endParaRPr sz="11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13335">
                        <a:lnSpc>
                          <a:spcPts val="675"/>
                        </a:lnSpc>
                      </a:pPr>
                      <a:r>
                        <a:rPr sz="11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117475" marB="0">
                    <a:lnL w="19050">
                      <a:solidFill>
                        <a:srgbClr val="FFFFFF"/>
                      </a:solidFill>
                      <a:prstDash val="solid"/>
                    </a:lnL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001F5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94615">
                        <a:lnSpc>
                          <a:spcPct val="100000"/>
                        </a:lnSpc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TPPK</a:t>
                      </a:r>
                      <a:r>
                        <a:rPr sz="1200" b="1" spc="-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di</a:t>
                      </a:r>
                      <a:r>
                        <a:rPr sz="1200" b="1" spc="-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SD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6350" marB="0"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001F5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R="47625" algn="ctr">
                        <a:lnSpc>
                          <a:spcPct val="100000"/>
                        </a:lnSpc>
                      </a:pPr>
                      <a:r>
                        <a:rPr sz="1200" dirty="0">
                          <a:latin typeface="Arial MT"/>
                          <a:cs typeface="Arial MT"/>
                        </a:rPr>
                        <a:t>Satuan</a:t>
                      </a:r>
                      <a:r>
                        <a:rPr sz="1200" spc="-6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spc="-5" dirty="0">
                          <a:latin typeface="Arial MT"/>
                          <a:cs typeface="Arial MT"/>
                        </a:rPr>
                        <a:t>pendidikan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T="635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8EBF5"/>
                    </a:solidFill>
                  </a:tcPr>
                </a:tc>
                <a:tc>
                  <a:txBody>
                    <a:bodyPr/>
                    <a:lstStyle/>
                    <a:p>
                      <a:pPr marR="15240" algn="ctr">
                        <a:lnSpc>
                          <a:spcPts val="1370"/>
                        </a:lnSpc>
                        <a:spcBef>
                          <a:spcPts val="245"/>
                        </a:spcBef>
                      </a:pPr>
                      <a:r>
                        <a:rPr sz="1200" dirty="0">
                          <a:latin typeface="Arial MT"/>
                          <a:cs typeface="Arial MT"/>
                        </a:rPr>
                        <a:t>6</a:t>
                      </a:r>
                      <a:r>
                        <a:rPr sz="12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bulan**</a:t>
                      </a:r>
                      <a:endParaRPr sz="1200">
                        <a:latin typeface="Arial MT"/>
                        <a:cs typeface="Arial MT"/>
                      </a:endParaRPr>
                    </a:p>
                    <a:p>
                      <a:pPr marR="18415" algn="ctr">
                        <a:lnSpc>
                          <a:spcPts val="1295"/>
                        </a:lnSpc>
                      </a:pPr>
                      <a:r>
                        <a:rPr sz="1200" dirty="0">
                          <a:latin typeface="Arial MT"/>
                          <a:cs typeface="Arial MT"/>
                        </a:rPr>
                        <a:t>(maks.</a:t>
                      </a:r>
                      <a:endParaRPr sz="1200">
                        <a:latin typeface="Arial MT"/>
                        <a:cs typeface="Arial MT"/>
                      </a:endParaRPr>
                    </a:p>
                    <a:p>
                      <a:pPr marR="16510" algn="ctr">
                        <a:lnSpc>
                          <a:spcPts val="1370"/>
                        </a:lnSpc>
                      </a:pPr>
                      <a:r>
                        <a:rPr sz="1200" spc="-5" dirty="0">
                          <a:latin typeface="Arial MT"/>
                          <a:cs typeface="Arial MT"/>
                        </a:rPr>
                        <a:t>Februari</a:t>
                      </a:r>
                      <a:r>
                        <a:rPr sz="12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spc="-5" dirty="0">
                          <a:latin typeface="Arial MT"/>
                          <a:cs typeface="Arial MT"/>
                        </a:rPr>
                        <a:t>2024)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T="3111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8EBF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DD3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5646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10160">
                        <a:lnSpc>
                          <a:spcPct val="100000"/>
                        </a:lnSpc>
                      </a:pPr>
                      <a:r>
                        <a:rPr sz="11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001F5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94615" marR="161290">
                        <a:lnSpc>
                          <a:spcPts val="1300"/>
                        </a:lnSpc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TPPK di 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SMP, 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SMA,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dan</a:t>
                      </a:r>
                      <a:r>
                        <a:rPr sz="1200" b="1" spc="-3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SMK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1270" marB="0"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001F5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R="4762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dirty="0">
                          <a:latin typeface="Arial MT"/>
                          <a:cs typeface="Arial MT"/>
                        </a:rPr>
                        <a:t>Satuan</a:t>
                      </a:r>
                      <a:r>
                        <a:rPr sz="1200" spc="-6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spc="-5" dirty="0">
                          <a:latin typeface="Arial MT"/>
                          <a:cs typeface="Arial MT"/>
                        </a:rPr>
                        <a:t>pendidikan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T="444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DD3EA"/>
                    </a:solidFill>
                  </a:tcPr>
                </a:tc>
                <a:tc>
                  <a:txBody>
                    <a:bodyPr/>
                    <a:lstStyle/>
                    <a:p>
                      <a:pPr marL="281940" marR="255270" algn="ctr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sz="1200" dirty="0">
                          <a:latin typeface="Arial MT"/>
                          <a:cs typeface="Arial MT"/>
                        </a:rPr>
                        <a:t>6</a:t>
                      </a:r>
                      <a:r>
                        <a:rPr sz="12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bula</a:t>
                      </a:r>
                      <a:r>
                        <a:rPr sz="1200" spc="5" dirty="0">
                          <a:latin typeface="Arial MT"/>
                          <a:cs typeface="Arial MT"/>
                        </a:rPr>
                        <a:t>n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**  (maks.</a:t>
                      </a:r>
                      <a:endParaRPr sz="1200">
                        <a:latin typeface="Arial MT"/>
                        <a:cs typeface="Arial MT"/>
                      </a:endParaRPr>
                    </a:p>
                    <a:p>
                      <a:pPr marR="16510" algn="ctr">
                        <a:lnSpc>
                          <a:spcPct val="100000"/>
                        </a:lnSpc>
                      </a:pPr>
                      <a:r>
                        <a:rPr sz="1200" spc="-5" dirty="0">
                          <a:latin typeface="Arial MT"/>
                          <a:cs typeface="Arial MT"/>
                        </a:rPr>
                        <a:t>Februari</a:t>
                      </a:r>
                      <a:r>
                        <a:rPr sz="12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spc="-5" dirty="0">
                          <a:latin typeface="Arial MT"/>
                          <a:cs typeface="Arial MT"/>
                        </a:rPr>
                        <a:t>2024)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T="5016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DD3E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DD3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953630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marL="286385">
                        <a:lnSpc>
                          <a:spcPct val="100000"/>
                        </a:lnSpc>
                      </a:pPr>
                      <a:r>
                        <a:rPr sz="12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Satuan</a:t>
                      </a:r>
                      <a:r>
                        <a:rPr sz="1200" b="1" spc="-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Tugas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001F5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4300" marR="128270">
                        <a:lnSpc>
                          <a:spcPts val="1300"/>
                        </a:lnSpc>
                        <a:spcBef>
                          <a:spcPts val="1150"/>
                        </a:spcBef>
                      </a:pPr>
                      <a:r>
                        <a:rPr sz="1200" spc="-5" dirty="0">
                          <a:latin typeface="Arial MT"/>
                          <a:cs typeface="Arial MT"/>
                        </a:rPr>
                        <a:t>Pemerintah</a:t>
                      </a:r>
                      <a:r>
                        <a:rPr sz="1200" spc="-7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spc="-5" dirty="0">
                          <a:latin typeface="Arial MT"/>
                          <a:cs typeface="Arial MT"/>
                        </a:rPr>
                        <a:t>daerah </a:t>
                      </a:r>
                      <a:r>
                        <a:rPr sz="1200" spc="-3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melalui dinas </a:t>
                      </a:r>
                      <a:r>
                        <a:rPr sz="12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spc="-5" dirty="0">
                          <a:latin typeface="Arial MT"/>
                          <a:cs typeface="Arial MT"/>
                        </a:rPr>
                        <a:t>pendidikan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T="14605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8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550">
                        <a:latin typeface="Times New Roman"/>
                        <a:cs typeface="Times New Roman"/>
                      </a:endParaRPr>
                    </a:p>
                    <a:p>
                      <a:pPr marL="339725" marR="316865" algn="ctr">
                        <a:lnSpc>
                          <a:spcPts val="1300"/>
                        </a:lnSpc>
                      </a:pPr>
                      <a:r>
                        <a:rPr sz="1200" spc="-5" dirty="0">
                          <a:latin typeface="Arial MT"/>
                          <a:cs typeface="Arial MT"/>
                        </a:rPr>
                        <a:t>6</a:t>
                      </a:r>
                      <a:r>
                        <a:rPr sz="1200" spc="-8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spc="-5" dirty="0">
                          <a:latin typeface="Arial MT"/>
                          <a:cs typeface="Arial MT"/>
                        </a:rPr>
                        <a:t>bulan </a:t>
                      </a:r>
                      <a:r>
                        <a:rPr sz="1200" spc="-3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(maks.</a:t>
                      </a:r>
                      <a:endParaRPr sz="1200">
                        <a:latin typeface="Arial MT"/>
                        <a:cs typeface="Arial MT"/>
                      </a:endParaRPr>
                    </a:p>
                    <a:p>
                      <a:pPr marR="16510" algn="ctr">
                        <a:lnSpc>
                          <a:spcPts val="1270"/>
                        </a:lnSpc>
                      </a:pPr>
                      <a:r>
                        <a:rPr sz="1200" spc="-5" dirty="0">
                          <a:latin typeface="Arial MT"/>
                          <a:cs typeface="Arial MT"/>
                        </a:rPr>
                        <a:t>Februari</a:t>
                      </a:r>
                      <a:r>
                        <a:rPr sz="12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spc="-5" dirty="0">
                          <a:latin typeface="Arial MT"/>
                          <a:cs typeface="Arial MT"/>
                        </a:rPr>
                        <a:t>2024)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T="190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8EBF5"/>
                    </a:solidFill>
                  </a:tcPr>
                </a:tc>
                <a:tc>
                  <a:txBody>
                    <a:bodyPr/>
                    <a:lstStyle/>
                    <a:p>
                      <a:pPr marL="343535" indent="-190500">
                        <a:lnSpc>
                          <a:spcPct val="100000"/>
                        </a:lnSpc>
                        <a:spcBef>
                          <a:spcPts val="844"/>
                        </a:spcBef>
                        <a:buAutoNum type="arabicPeriod"/>
                        <a:tabLst>
                          <a:tab pos="343535" algn="l"/>
                        </a:tabLst>
                      </a:pPr>
                      <a:r>
                        <a:rPr sz="1200" spc="-5" dirty="0">
                          <a:latin typeface="Arial MT"/>
                          <a:cs typeface="Arial MT"/>
                        </a:rPr>
                        <a:t>Dinas</a:t>
                      </a:r>
                      <a:r>
                        <a:rPr sz="12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bidang</a:t>
                      </a:r>
                      <a:r>
                        <a:rPr sz="1200" spc="-6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spc="-5" dirty="0">
                          <a:latin typeface="Arial MT"/>
                          <a:cs typeface="Arial MT"/>
                        </a:rPr>
                        <a:t>pendidikan</a:t>
                      </a:r>
                      <a:endParaRPr sz="1200">
                        <a:latin typeface="Arial MT"/>
                        <a:cs typeface="Arial MT"/>
                      </a:endParaRPr>
                    </a:p>
                    <a:p>
                      <a:pPr marL="343535" indent="-190500">
                        <a:lnSpc>
                          <a:spcPct val="100000"/>
                        </a:lnSpc>
                        <a:buAutoNum type="arabicPeriod"/>
                        <a:tabLst>
                          <a:tab pos="343535" algn="l"/>
                        </a:tabLst>
                      </a:pPr>
                      <a:r>
                        <a:rPr sz="1200" spc="-5" dirty="0">
                          <a:latin typeface="Arial MT"/>
                          <a:cs typeface="Arial MT"/>
                        </a:rPr>
                        <a:t>Dinas</a:t>
                      </a:r>
                      <a:r>
                        <a:rPr sz="12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bidang</a:t>
                      </a:r>
                      <a:r>
                        <a:rPr sz="1200" spc="-5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spc="-5" dirty="0">
                          <a:latin typeface="Arial MT"/>
                          <a:cs typeface="Arial MT"/>
                        </a:rPr>
                        <a:t>perlindungan</a:t>
                      </a:r>
                      <a:r>
                        <a:rPr sz="12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spc="-5" dirty="0">
                          <a:latin typeface="Arial MT"/>
                          <a:cs typeface="Arial MT"/>
                        </a:rPr>
                        <a:t>anak</a:t>
                      </a:r>
                      <a:endParaRPr sz="1200">
                        <a:latin typeface="Arial MT"/>
                        <a:cs typeface="Arial MT"/>
                      </a:endParaRPr>
                    </a:p>
                    <a:p>
                      <a:pPr marL="343535" indent="-190500">
                        <a:lnSpc>
                          <a:spcPct val="100000"/>
                        </a:lnSpc>
                        <a:buAutoNum type="arabicPeriod"/>
                        <a:tabLst>
                          <a:tab pos="343535" algn="l"/>
                        </a:tabLst>
                      </a:pPr>
                      <a:r>
                        <a:rPr sz="1200" spc="-5" dirty="0">
                          <a:latin typeface="Arial MT"/>
                          <a:cs typeface="Arial MT"/>
                        </a:rPr>
                        <a:t>Dinas</a:t>
                      </a:r>
                      <a:r>
                        <a:rPr sz="12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bidang</a:t>
                      </a:r>
                      <a:r>
                        <a:rPr sz="1200" spc="-6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spc="-5" dirty="0">
                          <a:latin typeface="Arial MT"/>
                          <a:cs typeface="Arial MT"/>
                        </a:rPr>
                        <a:t>sosial</a:t>
                      </a:r>
                      <a:endParaRPr sz="1200">
                        <a:latin typeface="Arial MT"/>
                        <a:cs typeface="Arial MT"/>
                      </a:endParaRPr>
                    </a:p>
                    <a:p>
                      <a:pPr marL="343535" indent="-190500">
                        <a:lnSpc>
                          <a:spcPct val="100000"/>
                        </a:lnSpc>
                        <a:buAutoNum type="arabicPeriod"/>
                        <a:tabLst>
                          <a:tab pos="343535" algn="l"/>
                        </a:tabLst>
                      </a:pPr>
                      <a:r>
                        <a:rPr sz="1200" spc="-5" dirty="0">
                          <a:latin typeface="Arial MT"/>
                          <a:cs typeface="Arial MT"/>
                        </a:rPr>
                        <a:t>Organisasi</a:t>
                      </a:r>
                      <a:r>
                        <a:rPr sz="12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atau</a:t>
                      </a:r>
                      <a:r>
                        <a:rPr sz="12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bidang</a:t>
                      </a:r>
                      <a:r>
                        <a:rPr sz="12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profesi</a:t>
                      </a:r>
                      <a:r>
                        <a:rPr sz="12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spc="-5" dirty="0">
                          <a:latin typeface="Arial MT"/>
                          <a:cs typeface="Arial MT"/>
                        </a:rPr>
                        <a:t>yang</a:t>
                      </a:r>
                      <a:r>
                        <a:rPr sz="12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terkait</a:t>
                      </a:r>
                      <a:r>
                        <a:rPr sz="12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spc="-5" dirty="0">
                          <a:latin typeface="Arial MT"/>
                          <a:cs typeface="Arial MT"/>
                        </a:rPr>
                        <a:t>dengan</a:t>
                      </a:r>
                      <a:r>
                        <a:rPr sz="12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spc="-5" dirty="0">
                          <a:latin typeface="Arial MT"/>
                          <a:cs typeface="Arial MT"/>
                        </a:rPr>
                        <a:t>anak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T="107314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8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grpSp>
        <p:nvGrpSpPr>
          <p:cNvPr id="5" name="object 5"/>
          <p:cNvGrpSpPr/>
          <p:nvPr/>
        </p:nvGrpSpPr>
        <p:grpSpPr>
          <a:xfrm>
            <a:off x="105346" y="2955226"/>
            <a:ext cx="304800" cy="313690"/>
            <a:chOff x="105346" y="2955226"/>
            <a:chExt cx="304800" cy="313690"/>
          </a:xfrm>
        </p:grpSpPr>
        <p:sp>
          <p:nvSpPr>
            <p:cNvPr id="6" name="object 6"/>
            <p:cNvSpPr/>
            <p:nvPr/>
          </p:nvSpPr>
          <p:spPr>
            <a:xfrm>
              <a:off x="119634" y="2969514"/>
              <a:ext cx="276225" cy="285115"/>
            </a:xfrm>
            <a:custGeom>
              <a:avLst/>
              <a:gdLst/>
              <a:ahLst/>
              <a:cxnLst/>
              <a:rect l="l" t="t" r="r" b="b"/>
              <a:pathLst>
                <a:path w="276225" h="285114">
                  <a:moveTo>
                    <a:pt x="137922" y="0"/>
                  </a:moveTo>
                  <a:lnTo>
                    <a:pt x="94327" y="7260"/>
                  </a:lnTo>
                  <a:lnTo>
                    <a:pt x="56466" y="27480"/>
                  </a:lnTo>
                  <a:lnTo>
                    <a:pt x="26610" y="58320"/>
                  </a:lnTo>
                  <a:lnTo>
                    <a:pt x="7031" y="97438"/>
                  </a:lnTo>
                  <a:lnTo>
                    <a:pt x="0" y="142494"/>
                  </a:lnTo>
                  <a:lnTo>
                    <a:pt x="7031" y="187549"/>
                  </a:lnTo>
                  <a:lnTo>
                    <a:pt x="26610" y="226667"/>
                  </a:lnTo>
                  <a:lnTo>
                    <a:pt x="56466" y="257507"/>
                  </a:lnTo>
                  <a:lnTo>
                    <a:pt x="94327" y="277727"/>
                  </a:lnTo>
                  <a:lnTo>
                    <a:pt x="137922" y="284988"/>
                  </a:lnTo>
                  <a:lnTo>
                    <a:pt x="181516" y="277727"/>
                  </a:lnTo>
                  <a:lnTo>
                    <a:pt x="219377" y="257507"/>
                  </a:lnTo>
                  <a:lnTo>
                    <a:pt x="249233" y="226667"/>
                  </a:lnTo>
                  <a:lnTo>
                    <a:pt x="268812" y="187549"/>
                  </a:lnTo>
                  <a:lnTo>
                    <a:pt x="275844" y="142494"/>
                  </a:lnTo>
                  <a:lnTo>
                    <a:pt x="268812" y="97438"/>
                  </a:lnTo>
                  <a:lnTo>
                    <a:pt x="249233" y="58320"/>
                  </a:lnTo>
                  <a:lnTo>
                    <a:pt x="219377" y="27480"/>
                  </a:lnTo>
                  <a:lnTo>
                    <a:pt x="181516" y="7260"/>
                  </a:lnTo>
                  <a:lnTo>
                    <a:pt x="137922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9634" y="2969514"/>
              <a:ext cx="276225" cy="285115"/>
            </a:xfrm>
            <a:custGeom>
              <a:avLst/>
              <a:gdLst/>
              <a:ahLst/>
              <a:cxnLst/>
              <a:rect l="l" t="t" r="r" b="b"/>
              <a:pathLst>
                <a:path w="276225" h="285114">
                  <a:moveTo>
                    <a:pt x="0" y="142494"/>
                  </a:moveTo>
                  <a:lnTo>
                    <a:pt x="7031" y="97438"/>
                  </a:lnTo>
                  <a:lnTo>
                    <a:pt x="26610" y="58320"/>
                  </a:lnTo>
                  <a:lnTo>
                    <a:pt x="56466" y="27480"/>
                  </a:lnTo>
                  <a:lnTo>
                    <a:pt x="94327" y="7260"/>
                  </a:lnTo>
                  <a:lnTo>
                    <a:pt x="137922" y="0"/>
                  </a:lnTo>
                  <a:lnTo>
                    <a:pt x="181516" y="7260"/>
                  </a:lnTo>
                  <a:lnTo>
                    <a:pt x="219377" y="27480"/>
                  </a:lnTo>
                  <a:lnTo>
                    <a:pt x="249233" y="58320"/>
                  </a:lnTo>
                  <a:lnTo>
                    <a:pt x="268812" y="97438"/>
                  </a:lnTo>
                  <a:lnTo>
                    <a:pt x="275844" y="142494"/>
                  </a:lnTo>
                  <a:lnTo>
                    <a:pt x="268812" y="187549"/>
                  </a:lnTo>
                  <a:lnTo>
                    <a:pt x="249233" y="226667"/>
                  </a:lnTo>
                  <a:lnTo>
                    <a:pt x="219377" y="257507"/>
                  </a:lnTo>
                  <a:lnTo>
                    <a:pt x="181516" y="277727"/>
                  </a:lnTo>
                  <a:lnTo>
                    <a:pt x="137922" y="284988"/>
                  </a:lnTo>
                  <a:lnTo>
                    <a:pt x="94327" y="277727"/>
                  </a:lnTo>
                  <a:lnTo>
                    <a:pt x="56466" y="257507"/>
                  </a:lnTo>
                  <a:lnTo>
                    <a:pt x="26610" y="226667"/>
                  </a:lnTo>
                  <a:lnTo>
                    <a:pt x="7031" y="187549"/>
                  </a:lnTo>
                  <a:lnTo>
                    <a:pt x="0" y="142494"/>
                  </a:lnTo>
                  <a:close/>
                </a:path>
              </a:pathLst>
            </a:custGeom>
            <a:ln w="2857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105346" y="1690306"/>
            <a:ext cx="304800" cy="312420"/>
            <a:chOff x="105346" y="1690306"/>
            <a:chExt cx="304800" cy="312420"/>
          </a:xfrm>
        </p:grpSpPr>
        <p:sp>
          <p:nvSpPr>
            <p:cNvPr id="9" name="object 9"/>
            <p:cNvSpPr/>
            <p:nvPr/>
          </p:nvSpPr>
          <p:spPr>
            <a:xfrm>
              <a:off x="119634" y="1704594"/>
              <a:ext cx="276225" cy="283845"/>
            </a:xfrm>
            <a:custGeom>
              <a:avLst/>
              <a:gdLst/>
              <a:ahLst/>
              <a:cxnLst/>
              <a:rect l="l" t="t" r="r" b="b"/>
              <a:pathLst>
                <a:path w="276225" h="283844">
                  <a:moveTo>
                    <a:pt x="137922" y="0"/>
                  </a:moveTo>
                  <a:lnTo>
                    <a:pt x="94327" y="7229"/>
                  </a:lnTo>
                  <a:lnTo>
                    <a:pt x="56466" y="27358"/>
                  </a:lnTo>
                  <a:lnTo>
                    <a:pt x="26610" y="58046"/>
                  </a:lnTo>
                  <a:lnTo>
                    <a:pt x="7031" y="96950"/>
                  </a:lnTo>
                  <a:lnTo>
                    <a:pt x="0" y="141731"/>
                  </a:lnTo>
                  <a:lnTo>
                    <a:pt x="7031" y="186513"/>
                  </a:lnTo>
                  <a:lnTo>
                    <a:pt x="26610" y="225417"/>
                  </a:lnTo>
                  <a:lnTo>
                    <a:pt x="56466" y="256105"/>
                  </a:lnTo>
                  <a:lnTo>
                    <a:pt x="94327" y="276234"/>
                  </a:lnTo>
                  <a:lnTo>
                    <a:pt x="137922" y="283463"/>
                  </a:lnTo>
                  <a:lnTo>
                    <a:pt x="181516" y="276234"/>
                  </a:lnTo>
                  <a:lnTo>
                    <a:pt x="219377" y="256105"/>
                  </a:lnTo>
                  <a:lnTo>
                    <a:pt x="249233" y="225417"/>
                  </a:lnTo>
                  <a:lnTo>
                    <a:pt x="268812" y="186513"/>
                  </a:lnTo>
                  <a:lnTo>
                    <a:pt x="275844" y="141731"/>
                  </a:lnTo>
                  <a:lnTo>
                    <a:pt x="268812" y="96950"/>
                  </a:lnTo>
                  <a:lnTo>
                    <a:pt x="249233" y="58046"/>
                  </a:lnTo>
                  <a:lnTo>
                    <a:pt x="219377" y="27358"/>
                  </a:lnTo>
                  <a:lnTo>
                    <a:pt x="181516" y="7229"/>
                  </a:lnTo>
                  <a:lnTo>
                    <a:pt x="137922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19634" y="1704594"/>
              <a:ext cx="276225" cy="283845"/>
            </a:xfrm>
            <a:custGeom>
              <a:avLst/>
              <a:gdLst/>
              <a:ahLst/>
              <a:cxnLst/>
              <a:rect l="l" t="t" r="r" b="b"/>
              <a:pathLst>
                <a:path w="276225" h="283844">
                  <a:moveTo>
                    <a:pt x="0" y="141731"/>
                  </a:moveTo>
                  <a:lnTo>
                    <a:pt x="7031" y="96950"/>
                  </a:lnTo>
                  <a:lnTo>
                    <a:pt x="26610" y="58046"/>
                  </a:lnTo>
                  <a:lnTo>
                    <a:pt x="56466" y="27358"/>
                  </a:lnTo>
                  <a:lnTo>
                    <a:pt x="94327" y="7229"/>
                  </a:lnTo>
                  <a:lnTo>
                    <a:pt x="137922" y="0"/>
                  </a:lnTo>
                  <a:lnTo>
                    <a:pt x="181516" y="7229"/>
                  </a:lnTo>
                  <a:lnTo>
                    <a:pt x="219377" y="27358"/>
                  </a:lnTo>
                  <a:lnTo>
                    <a:pt x="249233" y="58046"/>
                  </a:lnTo>
                  <a:lnTo>
                    <a:pt x="268812" y="96950"/>
                  </a:lnTo>
                  <a:lnTo>
                    <a:pt x="275844" y="141731"/>
                  </a:lnTo>
                  <a:lnTo>
                    <a:pt x="268812" y="186513"/>
                  </a:lnTo>
                  <a:lnTo>
                    <a:pt x="249233" y="225417"/>
                  </a:lnTo>
                  <a:lnTo>
                    <a:pt x="219377" y="256105"/>
                  </a:lnTo>
                  <a:lnTo>
                    <a:pt x="181516" y="276234"/>
                  </a:lnTo>
                  <a:lnTo>
                    <a:pt x="137922" y="283463"/>
                  </a:lnTo>
                  <a:lnTo>
                    <a:pt x="94327" y="276234"/>
                  </a:lnTo>
                  <a:lnTo>
                    <a:pt x="56466" y="256105"/>
                  </a:lnTo>
                  <a:lnTo>
                    <a:pt x="26610" y="225417"/>
                  </a:lnTo>
                  <a:lnTo>
                    <a:pt x="7031" y="186513"/>
                  </a:lnTo>
                  <a:lnTo>
                    <a:pt x="0" y="141731"/>
                  </a:lnTo>
                  <a:close/>
                </a:path>
              </a:pathLst>
            </a:custGeom>
            <a:ln w="285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105346" y="2127694"/>
            <a:ext cx="304800" cy="313690"/>
            <a:chOff x="105346" y="2127694"/>
            <a:chExt cx="304800" cy="313690"/>
          </a:xfrm>
        </p:grpSpPr>
        <p:sp>
          <p:nvSpPr>
            <p:cNvPr id="12" name="object 12"/>
            <p:cNvSpPr/>
            <p:nvPr/>
          </p:nvSpPr>
          <p:spPr>
            <a:xfrm>
              <a:off x="119634" y="2141982"/>
              <a:ext cx="276225" cy="285115"/>
            </a:xfrm>
            <a:custGeom>
              <a:avLst/>
              <a:gdLst/>
              <a:ahLst/>
              <a:cxnLst/>
              <a:rect l="l" t="t" r="r" b="b"/>
              <a:pathLst>
                <a:path w="276225" h="285114">
                  <a:moveTo>
                    <a:pt x="137922" y="0"/>
                  </a:moveTo>
                  <a:lnTo>
                    <a:pt x="94327" y="7260"/>
                  </a:lnTo>
                  <a:lnTo>
                    <a:pt x="56466" y="27480"/>
                  </a:lnTo>
                  <a:lnTo>
                    <a:pt x="26610" y="58320"/>
                  </a:lnTo>
                  <a:lnTo>
                    <a:pt x="7031" y="97438"/>
                  </a:lnTo>
                  <a:lnTo>
                    <a:pt x="0" y="142494"/>
                  </a:lnTo>
                  <a:lnTo>
                    <a:pt x="7031" y="187549"/>
                  </a:lnTo>
                  <a:lnTo>
                    <a:pt x="26610" y="226667"/>
                  </a:lnTo>
                  <a:lnTo>
                    <a:pt x="56466" y="257507"/>
                  </a:lnTo>
                  <a:lnTo>
                    <a:pt x="94327" y="277727"/>
                  </a:lnTo>
                  <a:lnTo>
                    <a:pt x="137922" y="284988"/>
                  </a:lnTo>
                  <a:lnTo>
                    <a:pt x="181516" y="277727"/>
                  </a:lnTo>
                  <a:lnTo>
                    <a:pt x="219377" y="257507"/>
                  </a:lnTo>
                  <a:lnTo>
                    <a:pt x="249233" y="226667"/>
                  </a:lnTo>
                  <a:lnTo>
                    <a:pt x="268812" y="187549"/>
                  </a:lnTo>
                  <a:lnTo>
                    <a:pt x="275844" y="142494"/>
                  </a:lnTo>
                  <a:lnTo>
                    <a:pt x="268812" y="97438"/>
                  </a:lnTo>
                  <a:lnTo>
                    <a:pt x="249233" y="58320"/>
                  </a:lnTo>
                  <a:lnTo>
                    <a:pt x="219377" y="27480"/>
                  </a:lnTo>
                  <a:lnTo>
                    <a:pt x="181516" y="7260"/>
                  </a:lnTo>
                  <a:lnTo>
                    <a:pt x="137922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19634" y="2141982"/>
              <a:ext cx="276225" cy="285115"/>
            </a:xfrm>
            <a:custGeom>
              <a:avLst/>
              <a:gdLst/>
              <a:ahLst/>
              <a:cxnLst/>
              <a:rect l="l" t="t" r="r" b="b"/>
              <a:pathLst>
                <a:path w="276225" h="285114">
                  <a:moveTo>
                    <a:pt x="0" y="142494"/>
                  </a:moveTo>
                  <a:lnTo>
                    <a:pt x="7031" y="97438"/>
                  </a:lnTo>
                  <a:lnTo>
                    <a:pt x="26610" y="58320"/>
                  </a:lnTo>
                  <a:lnTo>
                    <a:pt x="56466" y="27480"/>
                  </a:lnTo>
                  <a:lnTo>
                    <a:pt x="94327" y="7260"/>
                  </a:lnTo>
                  <a:lnTo>
                    <a:pt x="137922" y="0"/>
                  </a:lnTo>
                  <a:lnTo>
                    <a:pt x="181516" y="7260"/>
                  </a:lnTo>
                  <a:lnTo>
                    <a:pt x="219377" y="27480"/>
                  </a:lnTo>
                  <a:lnTo>
                    <a:pt x="249233" y="58320"/>
                  </a:lnTo>
                  <a:lnTo>
                    <a:pt x="268812" y="97438"/>
                  </a:lnTo>
                  <a:lnTo>
                    <a:pt x="275844" y="142494"/>
                  </a:lnTo>
                  <a:lnTo>
                    <a:pt x="268812" y="187549"/>
                  </a:lnTo>
                  <a:lnTo>
                    <a:pt x="249233" y="226667"/>
                  </a:lnTo>
                  <a:lnTo>
                    <a:pt x="219377" y="257507"/>
                  </a:lnTo>
                  <a:lnTo>
                    <a:pt x="181516" y="277727"/>
                  </a:lnTo>
                  <a:lnTo>
                    <a:pt x="137922" y="284988"/>
                  </a:lnTo>
                  <a:lnTo>
                    <a:pt x="94327" y="277727"/>
                  </a:lnTo>
                  <a:lnTo>
                    <a:pt x="56466" y="257507"/>
                  </a:lnTo>
                  <a:lnTo>
                    <a:pt x="26610" y="226667"/>
                  </a:lnTo>
                  <a:lnTo>
                    <a:pt x="7031" y="187549"/>
                  </a:lnTo>
                  <a:lnTo>
                    <a:pt x="0" y="142494"/>
                  </a:lnTo>
                  <a:close/>
                </a:path>
              </a:pathLst>
            </a:custGeom>
            <a:ln w="2857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" name="object 14"/>
          <p:cNvGrpSpPr/>
          <p:nvPr/>
        </p:nvGrpSpPr>
        <p:grpSpPr>
          <a:xfrm>
            <a:off x="105346" y="2513266"/>
            <a:ext cx="304800" cy="313690"/>
            <a:chOff x="105346" y="2513266"/>
            <a:chExt cx="304800" cy="313690"/>
          </a:xfrm>
        </p:grpSpPr>
        <p:sp>
          <p:nvSpPr>
            <p:cNvPr id="15" name="object 15"/>
            <p:cNvSpPr/>
            <p:nvPr/>
          </p:nvSpPr>
          <p:spPr>
            <a:xfrm>
              <a:off x="119634" y="2527554"/>
              <a:ext cx="276225" cy="285115"/>
            </a:xfrm>
            <a:custGeom>
              <a:avLst/>
              <a:gdLst/>
              <a:ahLst/>
              <a:cxnLst/>
              <a:rect l="l" t="t" r="r" b="b"/>
              <a:pathLst>
                <a:path w="276225" h="285114">
                  <a:moveTo>
                    <a:pt x="137922" y="0"/>
                  </a:moveTo>
                  <a:lnTo>
                    <a:pt x="94327" y="7260"/>
                  </a:lnTo>
                  <a:lnTo>
                    <a:pt x="56466" y="27480"/>
                  </a:lnTo>
                  <a:lnTo>
                    <a:pt x="26610" y="58320"/>
                  </a:lnTo>
                  <a:lnTo>
                    <a:pt x="7031" y="97438"/>
                  </a:lnTo>
                  <a:lnTo>
                    <a:pt x="0" y="142494"/>
                  </a:lnTo>
                  <a:lnTo>
                    <a:pt x="7031" y="187549"/>
                  </a:lnTo>
                  <a:lnTo>
                    <a:pt x="26610" y="226667"/>
                  </a:lnTo>
                  <a:lnTo>
                    <a:pt x="56466" y="257507"/>
                  </a:lnTo>
                  <a:lnTo>
                    <a:pt x="94327" y="277727"/>
                  </a:lnTo>
                  <a:lnTo>
                    <a:pt x="137922" y="284988"/>
                  </a:lnTo>
                  <a:lnTo>
                    <a:pt x="181516" y="277727"/>
                  </a:lnTo>
                  <a:lnTo>
                    <a:pt x="219377" y="257507"/>
                  </a:lnTo>
                  <a:lnTo>
                    <a:pt x="249233" y="226667"/>
                  </a:lnTo>
                  <a:lnTo>
                    <a:pt x="268812" y="187549"/>
                  </a:lnTo>
                  <a:lnTo>
                    <a:pt x="275844" y="142494"/>
                  </a:lnTo>
                  <a:lnTo>
                    <a:pt x="268812" y="97438"/>
                  </a:lnTo>
                  <a:lnTo>
                    <a:pt x="249233" y="58320"/>
                  </a:lnTo>
                  <a:lnTo>
                    <a:pt x="219377" y="27480"/>
                  </a:lnTo>
                  <a:lnTo>
                    <a:pt x="181516" y="7260"/>
                  </a:lnTo>
                  <a:lnTo>
                    <a:pt x="137922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19634" y="2527554"/>
              <a:ext cx="276225" cy="285115"/>
            </a:xfrm>
            <a:custGeom>
              <a:avLst/>
              <a:gdLst/>
              <a:ahLst/>
              <a:cxnLst/>
              <a:rect l="l" t="t" r="r" b="b"/>
              <a:pathLst>
                <a:path w="276225" h="285114">
                  <a:moveTo>
                    <a:pt x="0" y="142494"/>
                  </a:moveTo>
                  <a:lnTo>
                    <a:pt x="7031" y="97438"/>
                  </a:lnTo>
                  <a:lnTo>
                    <a:pt x="26610" y="58320"/>
                  </a:lnTo>
                  <a:lnTo>
                    <a:pt x="56466" y="27480"/>
                  </a:lnTo>
                  <a:lnTo>
                    <a:pt x="94327" y="7260"/>
                  </a:lnTo>
                  <a:lnTo>
                    <a:pt x="137922" y="0"/>
                  </a:lnTo>
                  <a:lnTo>
                    <a:pt x="181516" y="7260"/>
                  </a:lnTo>
                  <a:lnTo>
                    <a:pt x="219377" y="27480"/>
                  </a:lnTo>
                  <a:lnTo>
                    <a:pt x="249233" y="58320"/>
                  </a:lnTo>
                  <a:lnTo>
                    <a:pt x="268812" y="97438"/>
                  </a:lnTo>
                  <a:lnTo>
                    <a:pt x="275844" y="142494"/>
                  </a:lnTo>
                  <a:lnTo>
                    <a:pt x="268812" y="187549"/>
                  </a:lnTo>
                  <a:lnTo>
                    <a:pt x="249233" y="226667"/>
                  </a:lnTo>
                  <a:lnTo>
                    <a:pt x="219377" y="257507"/>
                  </a:lnTo>
                  <a:lnTo>
                    <a:pt x="181516" y="277727"/>
                  </a:lnTo>
                  <a:lnTo>
                    <a:pt x="137922" y="284988"/>
                  </a:lnTo>
                  <a:lnTo>
                    <a:pt x="94327" y="277727"/>
                  </a:lnTo>
                  <a:lnTo>
                    <a:pt x="56466" y="257507"/>
                  </a:lnTo>
                  <a:lnTo>
                    <a:pt x="26610" y="226667"/>
                  </a:lnTo>
                  <a:lnTo>
                    <a:pt x="7031" y="187549"/>
                  </a:lnTo>
                  <a:lnTo>
                    <a:pt x="0" y="142494"/>
                  </a:lnTo>
                  <a:close/>
                </a:path>
              </a:pathLst>
            </a:custGeom>
            <a:ln w="2857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297281" y="847724"/>
            <a:ext cx="2122805" cy="223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300" b="1" spc="-5" dirty="0">
                <a:latin typeface="Arial"/>
                <a:cs typeface="Arial"/>
              </a:rPr>
              <a:t>Pasal</a:t>
            </a:r>
            <a:r>
              <a:rPr sz="1300" b="1" spc="5" dirty="0">
                <a:latin typeface="Arial"/>
                <a:cs typeface="Arial"/>
              </a:rPr>
              <a:t> </a:t>
            </a:r>
            <a:r>
              <a:rPr sz="1300" b="1" spc="-5" dirty="0">
                <a:latin typeface="Arial"/>
                <a:cs typeface="Arial"/>
              </a:rPr>
              <a:t>24</a:t>
            </a:r>
            <a:r>
              <a:rPr sz="1300" b="1" spc="5" dirty="0">
                <a:latin typeface="Arial"/>
                <a:cs typeface="Arial"/>
              </a:rPr>
              <a:t> </a:t>
            </a:r>
            <a:r>
              <a:rPr sz="1300" b="1" spc="-5" dirty="0">
                <a:latin typeface="Arial"/>
                <a:cs typeface="Arial"/>
              </a:rPr>
              <a:t>-</a:t>
            </a:r>
            <a:r>
              <a:rPr sz="1300" b="1" spc="-10" dirty="0">
                <a:latin typeface="Arial"/>
                <a:cs typeface="Arial"/>
              </a:rPr>
              <a:t> </a:t>
            </a:r>
            <a:r>
              <a:rPr sz="1300" b="1" spc="-5" dirty="0">
                <a:latin typeface="Arial"/>
                <a:cs typeface="Arial"/>
              </a:rPr>
              <a:t>35 dan</a:t>
            </a:r>
            <a:r>
              <a:rPr sz="1300" b="1" spc="15" dirty="0">
                <a:latin typeface="Arial"/>
                <a:cs typeface="Arial"/>
              </a:rPr>
              <a:t> </a:t>
            </a:r>
            <a:r>
              <a:rPr sz="1300" b="1" spc="-5" dirty="0">
                <a:latin typeface="Arial"/>
                <a:cs typeface="Arial"/>
              </a:rPr>
              <a:t>Pasal</a:t>
            </a:r>
            <a:r>
              <a:rPr sz="1300" b="1" spc="10" dirty="0">
                <a:latin typeface="Arial"/>
                <a:cs typeface="Arial"/>
              </a:rPr>
              <a:t> </a:t>
            </a:r>
            <a:r>
              <a:rPr sz="1300" b="1" spc="-5" dirty="0">
                <a:latin typeface="Arial"/>
                <a:cs typeface="Arial"/>
              </a:rPr>
              <a:t>76:</a:t>
            </a:r>
            <a:endParaRPr sz="13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04901" y="4873707"/>
            <a:ext cx="1337310" cy="153670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900" spc="-5" dirty="0">
                <a:solidFill>
                  <a:srgbClr val="FFFFFF"/>
                </a:solidFill>
                <a:latin typeface="Arial MT"/>
                <a:cs typeface="Arial MT"/>
              </a:rPr>
              <a:t>#MerdekaBeragamSetara</a:t>
            </a:r>
            <a:endParaRPr sz="900">
              <a:latin typeface="Arial MT"/>
              <a:cs typeface="Arial MT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970270" y="4880782"/>
            <a:ext cx="2730500" cy="139700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Kementerian 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Pendidikan,</a:t>
            </a:r>
            <a:r>
              <a:rPr sz="8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Kebudayaan,</a:t>
            </a:r>
            <a:r>
              <a:rPr sz="800" spc="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Riset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 dan</a:t>
            </a:r>
            <a:r>
              <a:rPr sz="8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Teknologi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874506" y="4878039"/>
            <a:ext cx="228600" cy="1492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76835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23</a:t>
            </a:fld>
            <a:endParaRPr sz="800">
              <a:latin typeface="Arial MT"/>
              <a:cs typeface="Arial MT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23494" y="4338015"/>
            <a:ext cx="7090409" cy="361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latin typeface="Arial MT"/>
                <a:cs typeface="Arial MT"/>
              </a:rPr>
              <a:t>*Jika</a:t>
            </a:r>
            <a:r>
              <a:rPr sz="1100" spc="-1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SDM</a:t>
            </a:r>
            <a:r>
              <a:rPr sz="1100" dirty="0">
                <a:latin typeface="Arial MT"/>
                <a:cs typeface="Arial MT"/>
              </a:rPr>
              <a:t> di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PAUD</a:t>
            </a:r>
            <a:r>
              <a:rPr sz="1100" spc="1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tidak</a:t>
            </a:r>
            <a:r>
              <a:rPr sz="1100" dirty="0">
                <a:latin typeface="Arial MT"/>
                <a:cs typeface="Arial MT"/>
              </a:rPr>
              <a:t> mencukupi,</a:t>
            </a:r>
            <a:r>
              <a:rPr sz="1100" spc="-25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TPPK</a:t>
            </a:r>
            <a:r>
              <a:rPr sz="1100" spc="-5" dirty="0">
                <a:latin typeface="Arial MT"/>
                <a:cs typeface="Arial MT"/>
              </a:rPr>
              <a:t> dapat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terdiri</a:t>
            </a:r>
            <a:r>
              <a:rPr sz="1100" spc="-20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dari</a:t>
            </a:r>
            <a:r>
              <a:rPr sz="1100" spc="-5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beberapa</a:t>
            </a:r>
            <a:r>
              <a:rPr sz="1100" spc="-1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PAUD</a:t>
            </a:r>
            <a:r>
              <a:rPr sz="1100" spc="30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dengan</a:t>
            </a:r>
            <a:r>
              <a:rPr sz="1100" spc="-20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ketetapan</a:t>
            </a:r>
            <a:r>
              <a:rPr sz="1100" spc="-4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dinas</a:t>
            </a:r>
            <a:r>
              <a:rPr sz="1100" spc="1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pendidikan</a:t>
            </a:r>
            <a:endParaRPr sz="11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100" dirty="0">
                <a:latin typeface="Arial MT"/>
                <a:cs typeface="Arial MT"/>
              </a:rPr>
              <a:t>**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Pembentukan</a:t>
            </a:r>
            <a:r>
              <a:rPr sz="1100" spc="-40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TPPK</a:t>
            </a:r>
            <a:r>
              <a:rPr sz="1100" spc="10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di </a:t>
            </a:r>
            <a:r>
              <a:rPr sz="1100" spc="-5" dirty="0">
                <a:latin typeface="Arial MT"/>
                <a:cs typeface="Arial MT"/>
              </a:rPr>
              <a:t>pendidikan</a:t>
            </a:r>
            <a:r>
              <a:rPr sz="1100" spc="10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nonformal</a:t>
            </a:r>
            <a:r>
              <a:rPr sz="1100" spc="-3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adalah</a:t>
            </a:r>
            <a:r>
              <a:rPr sz="1100" spc="10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1</a:t>
            </a:r>
            <a:r>
              <a:rPr sz="1100" spc="-5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tahun</a:t>
            </a:r>
            <a:r>
              <a:rPr sz="1100" spc="-15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dengan anggota</a:t>
            </a:r>
            <a:r>
              <a:rPr sz="1100" spc="-4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perwakilan</a:t>
            </a:r>
            <a:r>
              <a:rPr sz="1100" spc="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pendidik</a:t>
            </a:r>
            <a:endParaRPr sz="11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94020" y="4797551"/>
            <a:ext cx="414527" cy="29260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2433" rIns="0" bIns="0" rtlCol="0">
            <a:spAutoFit/>
          </a:bodyPr>
          <a:lstStyle/>
          <a:p>
            <a:pPr marL="153670" marR="5080">
              <a:lnSpc>
                <a:spcPts val="1939"/>
              </a:lnSpc>
              <a:spcBef>
                <a:spcPts val="345"/>
              </a:spcBef>
            </a:pPr>
            <a:r>
              <a:rPr dirty="0"/>
              <a:t>Fungsi</a:t>
            </a:r>
            <a:r>
              <a:rPr spc="-25" dirty="0"/>
              <a:t> </a:t>
            </a:r>
            <a:r>
              <a:rPr dirty="0"/>
              <a:t>Tim </a:t>
            </a:r>
            <a:r>
              <a:rPr spc="-5" dirty="0"/>
              <a:t>Pencegahan</a:t>
            </a:r>
            <a:r>
              <a:rPr spc="5" dirty="0"/>
              <a:t> </a:t>
            </a:r>
            <a:r>
              <a:rPr dirty="0"/>
              <a:t>dan </a:t>
            </a:r>
            <a:r>
              <a:rPr spc="-5" dirty="0"/>
              <a:t>Penanganan</a:t>
            </a:r>
            <a:r>
              <a:rPr dirty="0"/>
              <a:t> </a:t>
            </a:r>
            <a:r>
              <a:rPr spc="-5" dirty="0"/>
              <a:t>Kekerasan</a:t>
            </a:r>
            <a:r>
              <a:rPr spc="25" dirty="0"/>
              <a:t> </a:t>
            </a:r>
            <a:r>
              <a:rPr dirty="0"/>
              <a:t>(TPPK) di </a:t>
            </a:r>
            <a:r>
              <a:rPr spc="-5" dirty="0"/>
              <a:t>Satuan </a:t>
            </a:r>
            <a:r>
              <a:rPr spc="-484" dirty="0"/>
              <a:t> </a:t>
            </a:r>
            <a:r>
              <a:rPr spc="-5" dirty="0"/>
              <a:t>Pendidikan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304901" y="4873707"/>
            <a:ext cx="1337310" cy="153670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900" spc="-5" dirty="0">
                <a:solidFill>
                  <a:srgbClr val="FFFFFF"/>
                </a:solidFill>
                <a:latin typeface="Arial MT"/>
                <a:cs typeface="Arial MT"/>
              </a:rPr>
              <a:t>#MerdekaBeragamSetara</a:t>
            </a:r>
            <a:endParaRPr sz="900">
              <a:latin typeface="Arial MT"/>
              <a:cs typeface="Arial M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970270" y="4880782"/>
            <a:ext cx="2730500" cy="139700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Kementerian 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Pendidikan,</a:t>
            </a:r>
            <a:r>
              <a:rPr sz="8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Kebudayaan,</a:t>
            </a:r>
            <a:r>
              <a:rPr sz="800" spc="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Riset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 dan</a:t>
            </a:r>
            <a:r>
              <a:rPr sz="8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Teknologi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874506" y="4878039"/>
            <a:ext cx="228600" cy="1492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76835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24</a:t>
            </a:fld>
            <a:endParaRPr sz="80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61620" y="770890"/>
            <a:ext cx="4109085" cy="558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300" spc="-5" dirty="0">
                <a:latin typeface="Arial MT"/>
                <a:cs typeface="Arial MT"/>
              </a:rPr>
              <a:t>TPPK</a:t>
            </a:r>
            <a:r>
              <a:rPr sz="1300" spc="-25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memiliki</a:t>
            </a:r>
            <a:r>
              <a:rPr sz="1300" spc="15" dirty="0">
                <a:latin typeface="Arial MT"/>
                <a:cs typeface="Arial MT"/>
              </a:rPr>
              <a:t> </a:t>
            </a:r>
            <a:r>
              <a:rPr sz="1300" spc="-10" dirty="0">
                <a:latin typeface="Arial MT"/>
                <a:cs typeface="Arial MT"/>
              </a:rPr>
              <a:t>fungsi:</a:t>
            </a:r>
            <a:endParaRPr sz="1300">
              <a:latin typeface="Arial MT"/>
              <a:cs typeface="Arial MT"/>
            </a:endParaRPr>
          </a:p>
          <a:p>
            <a:pPr marL="100965">
              <a:lnSpc>
                <a:spcPct val="100000"/>
              </a:lnSpc>
              <a:spcBef>
                <a:spcPts val="1080"/>
              </a:spcBef>
              <a:tabLst>
                <a:tab pos="1621790" algn="l"/>
                <a:tab pos="3426460" algn="l"/>
              </a:tabLst>
            </a:pPr>
            <a:r>
              <a:rPr sz="1300" spc="-5" dirty="0">
                <a:latin typeface="Arial MT"/>
                <a:cs typeface="Arial MT"/>
              </a:rPr>
              <a:t>1.</a:t>
            </a:r>
            <a:r>
              <a:rPr sz="1300" spc="114" dirty="0">
                <a:latin typeface="Arial MT"/>
                <a:cs typeface="Arial MT"/>
              </a:rPr>
              <a:t> </a:t>
            </a:r>
            <a:r>
              <a:rPr sz="1300" dirty="0">
                <a:latin typeface="Arial MT"/>
                <a:cs typeface="Arial MT"/>
              </a:rPr>
              <a:t>menyampaikan	</a:t>
            </a:r>
            <a:r>
              <a:rPr sz="1300" b="1" dirty="0">
                <a:latin typeface="Arial"/>
                <a:cs typeface="Arial"/>
              </a:rPr>
              <a:t>usulan/rekomendasi	</a:t>
            </a:r>
            <a:r>
              <a:rPr sz="1300" b="1" spc="-5" dirty="0">
                <a:latin typeface="Arial"/>
                <a:cs typeface="Arial"/>
              </a:rPr>
              <a:t>program</a:t>
            </a:r>
            <a:endParaRPr sz="13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50011" y="1302537"/>
            <a:ext cx="1198245" cy="709930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210185">
              <a:lnSpc>
                <a:spcPct val="100000"/>
              </a:lnSpc>
              <a:spcBef>
                <a:spcPts val="340"/>
              </a:spcBef>
            </a:pPr>
            <a:r>
              <a:rPr sz="1300" b="1" spc="-5" dirty="0">
                <a:latin typeface="Arial"/>
                <a:cs typeface="Arial"/>
              </a:rPr>
              <a:t>Pen</a:t>
            </a:r>
            <a:r>
              <a:rPr sz="1300" b="1" dirty="0">
                <a:latin typeface="Arial"/>
                <a:cs typeface="Arial"/>
              </a:rPr>
              <a:t>c</a:t>
            </a:r>
            <a:r>
              <a:rPr sz="1300" b="1" spc="-5" dirty="0">
                <a:latin typeface="Arial"/>
                <a:cs typeface="Arial"/>
              </a:rPr>
              <a:t>e</a:t>
            </a:r>
            <a:r>
              <a:rPr sz="1300" b="1" spc="5" dirty="0">
                <a:latin typeface="Arial"/>
                <a:cs typeface="Arial"/>
              </a:rPr>
              <a:t>ga</a:t>
            </a:r>
            <a:r>
              <a:rPr sz="1300" b="1" spc="-5" dirty="0">
                <a:latin typeface="Arial"/>
                <a:cs typeface="Arial"/>
              </a:rPr>
              <a:t>h</a:t>
            </a:r>
            <a:r>
              <a:rPr sz="1300" b="1" spc="5" dirty="0">
                <a:latin typeface="Arial"/>
                <a:cs typeface="Arial"/>
              </a:rPr>
              <a:t>a</a:t>
            </a:r>
            <a:r>
              <a:rPr sz="1300" b="1" spc="-5" dirty="0">
                <a:latin typeface="Arial"/>
                <a:cs typeface="Arial"/>
              </a:rPr>
              <a:t>n</a:t>
            </a:r>
            <a:endParaRPr sz="1300">
              <a:latin typeface="Arial"/>
              <a:cs typeface="Arial"/>
            </a:endParaRPr>
          </a:p>
          <a:p>
            <a:pPr marL="210185">
              <a:lnSpc>
                <a:spcPct val="100000"/>
              </a:lnSpc>
              <a:spcBef>
                <a:spcPts val="240"/>
              </a:spcBef>
            </a:pPr>
            <a:r>
              <a:rPr sz="1300" spc="-10" dirty="0">
                <a:latin typeface="Arial MT"/>
                <a:cs typeface="Arial MT"/>
              </a:rPr>
              <a:t>pendidikan;</a:t>
            </a:r>
            <a:endParaRPr sz="13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225"/>
              </a:spcBef>
            </a:pPr>
            <a:r>
              <a:rPr sz="1300" spc="-5" dirty="0">
                <a:latin typeface="Arial MT"/>
                <a:cs typeface="Arial MT"/>
              </a:rPr>
              <a:t>2.</a:t>
            </a:r>
            <a:r>
              <a:rPr sz="1300" spc="65" dirty="0">
                <a:latin typeface="Arial MT"/>
                <a:cs typeface="Arial MT"/>
              </a:rPr>
              <a:t> </a:t>
            </a:r>
            <a:r>
              <a:rPr sz="1300" dirty="0">
                <a:latin typeface="Arial MT"/>
                <a:cs typeface="Arial MT"/>
              </a:rPr>
              <a:t>memberikan</a:t>
            </a:r>
            <a:endParaRPr sz="130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638045" y="1333627"/>
            <a:ext cx="2733040" cy="6788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300" b="1" spc="-5" dirty="0">
                <a:latin typeface="Arial"/>
                <a:cs typeface="Arial"/>
              </a:rPr>
              <a:t>Kekerasan</a:t>
            </a:r>
            <a:r>
              <a:rPr sz="1300" b="1" spc="535" dirty="0">
                <a:latin typeface="Arial"/>
                <a:cs typeface="Arial"/>
              </a:rPr>
              <a:t> </a:t>
            </a:r>
            <a:r>
              <a:rPr sz="1300" dirty="0">
                <a:latin typeface="Arial MT"/>
                <a:cs typeface="Arial MT"/>
              </a:rPr>
              <a:t>kepada</a:t>
            </a:r>
            <a:r>
              <a:rPr sz="1300" spc="535" dirty="0">
                <a:latin typeface="Arial MT"/>
                <a:cs typeface="Arial MT"/>
              </a:rPr>
              <a:t> </a:t>
            </a:r>
            <a:r>
              <a:rPr sz="1300" dirty="0">
                <a:latin typeface="Arial MT"/>
                <a:cs typeface="Arial MT"/>
              </a:rPr>
              <a:t>kepala</a:t>
            </a:r>
            <a:r>
              <a:rPr sz="1300" spc="540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satuan</a:t>
            </a:r>
            <a:endParaRPr sz="13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750">
              <a:latin typeface="Arial MT"/>
              <a:cs typeface="Arial MT"/>
            </a:endParaRPr>
          </a:p>
          <a:p>
            <a:pPr marL="48895">
              <a:lnSpc>
                <a:spcPct val="100000"/>
              </a:lnSpc>
              <a:tabLst>
                <a:tab pos="1470660" algn="l"/>
                <a:tab pos="2231390" algn="l"/>
              </a:tabLst>
            </a:pPr>
            <a:r>
              <a:rPr sz="1300" b="1" spc="5" dirty="0">
                <a:latin typeface="Arial"/>
                <a:cs typeface="Arial"/>
              </a:rPr>
              <a:t>m</a:t>
            </a:r>
            <a:r>
              <a:rPr sz="1300" b="1" spc="-5" dirty="0">
                <a:latin typeface="Arial"/>
                <a:cs typeface="Arial"/>
              </a:rPr>
              <a:t>a</a:t>
            </a:r>
            <a:r>
              <a:rPr sz="1300" b="1" dirty="0">
                <a:latin typeface="Arial"/>
                <a:cs typeface="Arial"/>
              </a:rPr>
              <a:t>s</a:t>
            </a:r>
            <a:r>
              <a:rPr sz="1300" b="1" spc="-5" dirty="0">
                <a:latin typeface="Arial"/>
                <a:cs typeface="Arial"/>
              </a:rPr>
              <a:t>uk</a:t>
            </a:r>
            <a:r>
              <a:rPr sz="1300" b="1" dirty="0">
                <a:latin typeface="Arial"/>
                <a:cs typeface="Arial"/>
              </a:rPr>
              <a:t>a</a:t>
            </a:r>
            <a:r>
              <a:rPr sz="1300" b="1" spc="-5" dirty="0">
                <a:latin typeface="Arial"/>
                <a:cs typeface="Arial"/>
              </a:rPr>
              <a:t>n</a:t>
            </a:r>
            <a:r>
              <a:rPr sz="1300" b="1" spc="5" dirty="0">
                <a:latin typeface="Arial"/>
                <a:cs typeface="Arial"/>
              </a:rPr>
              <a:t>/</a:t>
            </a:r>
            <a:r>
              <a:rPr sz="1300" b="1" spc="-5" dirty="0">
                <a:latin typeface="Arial"/>
                <a:cs typeface="Arial"/>
              </a:rPr>
              <a:t>sar</a:t>
            </a:r>
            <a:r>
              <a:rPr sz="1300" b="1" dirty="0">
                <a:latin typeface="Arial"/>
                <a:cs typeface="Arial"/>
              </a:rPr>
              <a:t>a</a:t>
            </a:r>
            <a:r>
              <a:rPr sz="1300" b="1" spc="-5" dirty="0">
                <a:latin typeface="Arial"/>
                <a:cs typeface="Arial"/>
              </a:rPr>
              <a:t>n</a:t>
            </a:r>
            <a:r>
              <a:rPr sz="1300" b="1" dirty="0">
                <a:latin typeface="Arial"/>
                <a:cs typeface="Arial"/>
              </a:rPr>
              <a:t>	</a:t>
            </a:r>
            <a:r>
              <a:rPr sz="1300" spc="5" dirty="0">
                <a:latin typeface="Arial MT"/>
                <a:cs typeface="Arial MT"/>
              </a:rPr>
              <a:t>k</a:t>
            </a:r>
            <a:r>
              <a:rPr sz="1300" spc="-5" dirty="0">
                <a:latin typeface="Arial MT"/>
                <a:cs typeface="Arial MT"/>
              </a:rPr>
              <a:t>e</a:t>
            </a:r>
            <a:r>
              <a:rPr sz="1300" dirty="0">
                <a:latin typeface="Arial MT"/>
                <a:cs typeface="Arial MT"/>
              </a:rPr>
              <a:t>p</a:t>
            </a:r>
            <a:r>
              <a:rPr sz="1300" spc="-5" dirty="0">
                <a:latin typeface="Arial MT"/>
                <a:cs typeface="Arial MT"/>
              </a:rPr>
              <a:t>a</a:t>
            </a:r>
            <a:r>
              <a:rPr sz="1300" dirty="0">
                <a:latin typeface="Arial MT"/>
                <a:cs typeface="Arial MT"/>
              </a:rPr>
              <a:t>d</a:t>
            </a:r>
            <a:r>
              <a:rPr sz="1300" spc="-5" dirty="0">
                <a:latin typeface="Arial MT"/>
                <a:cs typeface="Arial MT"/>
              </a:rPr>
              <a:t>a</a:t>
            </a:r>
            <a:r>
              <a:rPr sz="1300" dirty="0">
                <a:latin typeface="Arial MT"/>
                <a:cs typeface="Arial MT"/>
              </a:rPr>
              <a:t>	</a:t>
            </a:r>
            <a:r>
              <a:rPr sz="1300" spc="-5" dirty="0">
                <a:latin typeface="Arial MT"/>
                <a:cs typeface="Arial MT"/>
              </a:rPr>
              <a:t>k</a:t>
            </a:r>
            <a:r>
              <a:rPr sz="1300" spc="5" dirty="0">
                <a:latin typeface="Arial MT"/>
                <a:cs typeface="Arial MT"/>
              </a:rPr>
              <a:t>e</a:t>
            </a:r>
            <a:r>
              <a:rPr sz="1300" spc="-5" dirty="0">
                <a:latin typeface="Arial MT"/>
                <a:cs typeface="Arial MT"/>
              </a:rPr>
              <a:t>pa</a:t>
            </a:r>
            <a:r>
              <a:rPr sz="1300" spc="5" dirty="0">
                <a:latin typeface="Arial MT"/>
                <a:cs typeface="Arial MT"/>
              </a:rPr>
              <a:t>l</a:t>
            </a:r>
            <a:r>
              <a:rPr sz="1300" spc="-5" dirty="0">
                <a:latin typeface="Arial MT"/>
                <a:cs typeface="Arial MT"/>
              </a:rPr>
              <a:t>a</a:t>
            </a:r>
            <a:endParaRPr sz="130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48131" y="1988083"/>
            <a:ext cx="3822700" cy="4800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700"/>
              </a:lnSpc>
              <a:spcBef>
                <a:spcPts val="100"/>
              </a:spcBef>
            </a:pPr>
            <a:r>
              <a:rPr sz="1300" spc="-5" dirty="0">
                <a:latin typeface="Arial MT"/>
                <a:cs typeface="Arial MT"/>
              </a:rPr>
              <a:t>satuan</a:t>
            </a:r>
            <a:r>
              <a:rPr sz="1300" spc="105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pendidikan</a:t>
            </a:r>
            <a:r>
              <a:rPr sz="1300" spc="95" dirty="0">
                <a:latin typeface="Arial MT"/>
                <a:cs typeface="Arial MT"/>
              </a:rPr>
              <a:t> </a:t>
            </a:r>
            <a:r>
              <a:rPr sz="1300" b="1" dirty="0">
                <a:latin typeface="Arial"/>
                <a:cs typeface="Arial"/>
              </a:rPr>
              <a:t>mengenai</a:t>
            </a:r>
            <a:r>
              <a:rPr sz="1300" b="1" spc="110" dirty="0">
                <a:latin typeface="Arial"/>
                <a:cs typeface="Arial"/>
              </a:rPr>
              <a:t> </a:t>
            </a:r>
            <a:r>
              <a:rPr sz="1300" b="1" dirty="0">
                <a:latin typeface="Arial"/>
                <a:cs typeface="Arial"/>
              </a:rPr>
              <a:t>fasilitas</a:t>
            </a:r>
            <a:r>
              <a:rPr sz="1300" b="1" spc="130" dirty="0">
                <a:latin typeface="Arial"/>
                <a:cs typeface="Arial"/>
              </a:rPr>
              <a:t> </a:t>
            </a:r>
            <a:r>
              <a:rPr sz="1300" b="1" spc="-5" dirty="0">
                <a:latin typeface="Arial"/>
                <a:cs typeface="Arial"/>
              </a:rPr>
              <a:t>yang</a:t>
            </a:r>
            <a:r>
              <a:rPr sz="1300" b="1" spc="105" dirty="0">
                <a:latin typeface="Arial"/>
                <a:cs typeface="Arial"/>
              </a:rPr>
              <a:t> </a:t>
            </a:r>
            <a:r>
              <a:rPr sz="1300" b="1" spc="-5" dirty="0">
                <a:latin typeface="Arial"/>
                <a:cs typeface="Arial"/>
              </a:rPr>
              <a:t>aman </a:t>
            </a:r>
            <a:r>
              <a:rPr sz="1300" b="1" spc="-345" dirty="0">
                <a:latin typeface="Arial"/>
                <a:cs typeface="Arial"/>
              </a:rPr>
              <a:t> </a:t>
            </a:r>
            <a:r>
              <a:rPr sz="1300" b="1" spc="-5" dirty="0">
                <a:latin typeface="Arial"/>
                <a:cs typeface="Arial"/>
              </a:rPr>
              <a:t>dan</a:t>
            </a:r>
            <a:r>
              <a:rPr sz="1300" b="1" spc="15" dirty="0">
                <a:latin typeface="Arial"/>
                <a:cs typeface="Arial"/>
              </a:rPr>
              <a:t> </a:t>
            </a:r>
            <a:r>
              <a:rPr sz="1300" b="1" spc="-10" dirty="0">
                <a:latin typeface="Arial"/>
                <a:cs typeface="Arial"/>
              </a:rPr>
              <a:t>nyaman</a:t>
            </a:r>
            <a:r>
              <a:rPr sz="1300" b="1" spc="70" dirty="0">
                <a:latin typeface="Arial"/>
                <a:cs typeface="Arial"/>
              </a:rPr>
              <a:t> </a:t>
            </a:r>
            <a:r>
              <a:rPr sz="1300" spc="-5" dirty="0">
                <a:latin typeface="Arial MT"/>
                <a:cs typeface="Arial MT"/>
              </a:rPr>
              <a:t>di satuan</a:t>
            </a:r>
            <a:r>
              <a:rPr sz="1300" spc="20" dirty="0">
                <a:latin typeface="Arial MT"/>
                <a:cs typeface="Arial MT"/>
              </a:rPr>
              <a:t> </a:t>
            </a:r>
            <a:r>
              <a:rPr sz="1300" spc="-10" dirty="0">
                <a:latin typeface="Arial MT"/>
                <a:cs typeface="Arial MT"/>
              </a:rPr>
              <a:t>pendidikan;</a:t>
            </a:r>
            <a:endParaRPr sz="130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50011" y="2444267"/>
            <a:ext cx="4020820" cy="23031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10185" marR="5080" indent="-198120" algn="just">
              <a:lnSpc>
                <a:spcPct val="114999"/>
              </a:lnSpc>
              <a:spcBef>
                <a:spcPts val="95"/>
              </a:spcBef>
              <a:buAutoNum type="arabicPeriod" startAt="3"/>
              <a:tabLst>
                <a:tab pos="210820" algn="l"/>
              </a:tabLst>
            </a:pPr>
            <a:r>
              <a:rPr sz="1300" spc="-5" dirty="0">
                <a:latin typeface="Arial MT"/>
                <a:cs typeface="Arial MT"/>
              </a:rPr>
              <a:t>melaksanakan</a:t>
            </a:r>
            <a:r>
              <a:rPr sz="1300" dirty="0">
                <a:latin typeface="Arial MT"/>
                <a:cs typeface="Arial MT"/>
              </a:rPr>
              <a:t> </a:t>
            </a:r>
            <a:r>
              <a:rPr sz="1300" b="1" dirty="0">
                <a:latin typeface="Arial"/>
                <a:cs typeface="Arial"/>
              </a:rPr>
              <a:t>sosialisasi</a:t>
            </a:r>
            <a:r>
              <a:rPr sz="1300" b="1" spc="365" dirty="0">
                <a:latin typeface="Arial"/>
                <a:cs typeface="Arial"/>
              </a:rPr>
              <a:t> </a:t>
            </a:r>
            <a:r>
              <a:rPr sz="1300" b="1" dirty="0">
                <a:latin typeface="Arial"/>
                <a:cs typeface="Arial"/>
              </a:rPr>
              <a:t>kebijakan</a:t>
            </a:r>
            <a:r>
              <a:rPr sz="1300" b="1" spc="365" dirty="0">
                <a:latin typeface="Arial"/>
                <a:cs typeface="Arial"/>
              </a:rPr>
              <a:t> </a:t>
            </a:r>
            <a:r>
              <a:rPr sz="1300" b="1" dirty="0">
                <a:latin typeface="Arial"/>
                <a:cs typeface="Arial"/>
              </a:rPr>
              <a:t>dan </a:t>
            </a:r>
            <a:r>
              <a:rPr sz="1300" b="1" spc="-350" dirty="0">
                <a:latin typeface="Arial"/>
                <a:cs typeface="Arial"/>
              </a:rPr>
              <a:t> </a:t>
            </a:r>
            <a:r>
              <a:rPr sz="1300" b="1" spc="-5" dirty="0">
                <a:latin typeface="Arial"/>
                <a:cs typeface="Arial"/>
              </a:rPr>
              <a:t>program</a:t>
            </a:r>
            <a:r>
              <a:rPr sz="1300" b="1" dirty="0">
                <a:latin typeface="Arial"/>
                <a:cs typeface="Arial"/>
              </a:rPr>
              <a:t> </a:t>
            </a:r>
            <a:r>
              <a:rPr sz="1300" dirty="0">
                <a:latin typeface="Arial MT"/>
                <a:cs typeface="Arial MT"/>
              </a:rPr>
              <a:t>terkait</a:t>
            </a:r>
            <a:r>
              <a:rPr sz="1300" spc="5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Pencegahan</a:t>
            </a:r>
            <a:r>
              <a:rPr sz="1300" dirty="0">
                <a:latin typeface="Arial MT"/>
                <a:cs typeface="Arial MT"/>
              </a:rPr>
              <a:t> dan</a:t>
            </a:r>
            <a:r>
              <a:rPr sz="1300" spc="5" dirty="0">
                <a:latin typeface="Arial MT"/>
                <a:cs typeface="Arial MT"/>
              </a:rPr>
              <a:t> </a:t>
            </a:r>
            <a:r>
              <a:rPr sz="1300" dirty="0">
                <a:latin typeface="Arial MT"/>
                <a:cs typeface="Arial MT"/>
              </a:rPr>
              <a:t>Penanganan </a:t>
            </a:r>
            <a:r>
              <a:rPr sz="1300" spc="5" dirty="0">
                <a:latin typeface="Arial MT"/>
                <a:cs typeface="Arial MT"/>
              </a:rPr>
              <a:t> </a:t>
            </a:r>
            <a:r>
              <a:rPr sz="1300" spc="-10" dirty="0">
                <a:latin typeface="Arial MT"/>
                <a:cs typeface="Arial MT"/>
              </a:rPr>
              <a:t>Kekerasan</a:t>
            </a:r>
            <a:r>
              <a:rPr sz="1300" spc="35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bersama</a:t>
            </a:r>
            <a:r>
              <a:rPr sz="1300" spc="35" dirty="0">
                <a:latin typeface="Arial MT"/>
                <a:cs typeface="Arial MT"/>
              </a:rPr>
              <a:t> </a:t>
            </a:r>
            <a:r>
              <a:rPr sz="1300" spc="-10" dirty="0">
                <a:latin typeface="Arial MT"/>
                <a:cs typeface="Arial MT"/>
              </a:rPr>
              <a:t>dengan</a:t>
            </a:r>
            <a:r>
              <a:rPr sz="1300" spc="30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satuan</a:t>
            </a:r>
            <a:r>
              <a:rPr sz="1300" spc="25" dirty="0">
                <a:latin typeface="Arial MT"/>
                <a:cs typeface="Arial MT"/>
              </a:rPr>
              <a:t> </a:t>
            </a:r>
            <a:r>
              <a:rPr sz="1300" spc="-10" dirty="0">
                <a:latin typeface="Arial MT"/>
                <a:cs typeface="Arial MT"/>
              </a:rPr>
              <a:t>pendidikan;</a:t>
            </a:r>
            <a:endParaRPr sz="1300">
              <a:latin typeface="Arial MT"/>
              <a:cs typeface="Arial MT"/>
            </a:endParaRPr>
          </a:p>
          <a:p>
            <a:pPr marL="210820" marR="5080" indent="-210820" algn="r">
              <a:lnSpc>
                <a:spcPct val="100000"/>
              </a:lnSpc>
              <a:spcBef>
                <a:spcPts val="225"/>
              </a:spcBef>
              <a:buAutoNum type="arabicPeriod" startAt="3"/>
              <a:tabLst>
                <a:tab pos="210820" algn="l"/>
              </a:tabLst>
            </a:pPr>
            <a:r>
              <a:rPr sz="1300" b="1" spc="-5" dirty="0">
                <a:latin typeface="Arial"/>
                <a:cs typeface="Arial"/>
              </a:rPr>
              <a:t>menerima</a:t>
            </a:r>
            <a:r>
              <a:rPr sz="1300" b="1" spc="340" dirty="0">
                <a:latin typeface="Arial"/>
                <a:cs typeface="Arial"/>
              </a:rPr>
              <a:t> </a:t>
            </a:r>
            <a:r>
              <a:rPr sz="1300" b="1" spc="5" dirty="0">
                <a:latin typeface="Arial"/>
                <a:cs typeface="Arial"/>
              </a:rPr>
              <a:t>dan</a:t>
            </a:r>
            <a:r>
              <a:rPr sz="1300" b="1" spc="335" dirty="0">
                <a:latin typeface="Arial"/>
                <a:cs typeface="Arial"/>
              </a:rPr>
              <a:t> </a:t>
            </a:r>
            <a:r>
              <a:rPr sz="1300" b="1" dirty="0">
                <a:latin typeface="Arial"/>
                <a:cs typeface="Arial"/>
              </a:rPr>
              <a:t>menindaklanjuti</a:t>
            </a:r>
            <a:r>
              <a:rPr sz="1300" b="1" spc="340" dirty="0">
                <a:latin typeface="Arial"/>
                <a:cs typeface="Arial"/>
              </a:rPr>
              <a:t> </a:t>
            </a:r>
            <a:r>
              <a:rPr sz="1300" dirty="0">
                <a:latin typeface="Arial MT"/>
                <a:cs typeface="Arial MT"/>
              </a:rPr>
              <a:t>laporan</a:t>
            </a:r>
            <a:r>
              <a:rPr sz="1300" spc="350" dirty="0">
                <a:latin typeface="Arial MT"/>
                <a:cs typeface="Arial MT"/>
              </a:rPr>
              <a:t> </a:t>
            </a:r>
            <a:r>
              <a:rPr sz="1300" dirty="0">
                <a:latin typeface="Arial MT"/>
                <a:cs typeface="Arial MT"/>
              </a:rPr>
              <a:t>dugaan</a:t>
            </a:r>
            <a:endParaRPr sz="1300">
              <a:latin typeface="Arial MT"/>
              <a:cs typeface="Arial MT"/>
            </a:endParaRPr>
          </a:p>
          <a:p>
            <a:pPr marL="210185">
              <a:lnSpc>
                <a:spcPct val="100000"/>
              </a:lnSpc>
              <a:spcBef>
                <a:spcPts val="245"/>
              </a:spcBef>
            </a:pPr>
            <a:r>
              <a:rPr sz="1300" spc="-10" dirty="0">
                <a:latin typeface="Arial MT"/>
                <a:cs typeface="Arial MT"/>
              </a:rPr>
              <a:t>Kekerasan;</a:t>
            </a:r>
            <a:endParaRPr sz="1300">
              <a:latin typeface="Arial MT"/>
              <a:cs typeface="Arial MT"/>
            </a:endParaRPr>
          </a:p>
          <a:p>
            <a:pPr marL="210820" marR="5080" indent="-210820" algn="r">
              <a:lnSpc>
                <a:spcPct val="100000"/>
              </a:lnSpc>
              <a:spcBef>
                <a:spcPts val="225"/>
              </a:spcBef>
              <a:buAutoNum type="arabicPeriod" startAt="5"/>
              <a:tabLst>
                <a:tab pos="210820" algn="l"/>
                <a:tab pos="1273810" algn="l"/>
                <a:tab pos="2484120" algn="l"/>
                <a:tab pos="3408045" algn="l"/>
              </a:tabLst>
            </a:pPr>
            <a:r>
              <a:rPr sz="1300" b="1" spc="-5" dirty="0">
                <a:latin typeface="Arial"/>
                <a:cs typeface="Arial"/>
              </a:rPr>
              <a:t>melakukan	</a:t>
            </a:r>
            <a:r>
              <a:rPr sz="1300" b="1" dirty="0">
                <a:latin typeface="Arial"/>
                <a:cs typeface="Arial"/>
              </a:rPr>
              <a:t>Penanganan	terhadap	</a:t>
            </a:r>
            <a:r>
              <a:rPr sz="1300" b="1" spc="-5" dirty="0">
                <a:latin typeface="Arial"/>
                <a:cs typeface="Arial"/>
              </a:rPr>
              <a:t>temuan</a:t>
            </a:r>
            <a:endParaRPr sz="1300">
              <a:latin typeface="Arial"/>
              <a:cs typeface="Arial"/>
            </a:endParaRPr>
          </a:p>
          <a:p>
            <a:pPr marL="210185" marR="5080">
              <a:lnSpc>
                <a:spcPct val="114599"/>
              </a:lnSpc>
              <a:spcBef>
                <a:spcPts val="15"/>
              </a:spcBef>
            </a:pPr>
            <a:r>
              <a:rPr sz="1300" b="1" spc="-5" dirty="0">
                <a:latin typeface="Arial"/>
                <a:cs typeface="Arial"/>
              </a:rPr>
              <a:t>adanya</a:t>
            </a:r>
            <a:r>
              <a:rPr sz="1300" b="1" spc="240" dirty="0">
                <a:latin typeface="Arial"/>
                <a:cs typeface="Arial"/>
              </a:rPr>
              <a:t> </a:t>
            </a:r>
            <a:r>
              <a:rPr sz="1300" b="1" dirty="0">
                <a:latin typeface="Arial"/>
                <a:cs typeface="Arial"/>
              </a:rPr>
              <a:t>dugaan</a:t>
            </a:r>
            <a:r>
              <a:rPr sz="1300" b="1" spc="229" dirty="0">
                <a:latin typeface="Arial"/>
                <a:cs typeface="Arial"/>
              </a:rPr>
              <a:t> </a:t>
            </a:r>
            <a:r>
              <a:rPr sz="1300" b="1" spc="-5" dirty="0">
                <a:latin typeface="Arial"/>
                <a:cs typeface="Arial"/>
              </a:rPr>
              <a:t>Kekerasan</a:t>
            </a:r>
            <a:r>
              <a:rPr sz="1300" b="1" spc="235" dirty="0">
                <a:latin typeface="Arial"/>
                <a:cs typeface="Arial"/>
              </a:rPr>
              <a:t> </a:t>
            </a:r>
            <a:r>
              <a:rPr sz="1300" spc="-5" dirty="0">
                <a:latin typeface="Arial MT"/>
                <a:cs typeface="Arial MT"/>
              </a:rPr>
              <a:t>di</a:t>
            </a:r>
            <a:r>
              <a:rPr sz="1300" spc="220" dirty="0">
                <a:latin typeface="Arial MT"/>
                <a:cs typeface="Arial MT"/>
              </a:rPr>
              <a:t> </a:t>
            </a:r>
            <a:r>
              <a:rPr sz="1300" dirty="0">
                <a:latin typeface="Arial MT"/>
                <a:cs typeface="Arial MT"/>
              </a:rPr>
              <a:t>lingkungan</a:t>
            </a:r>
            <a:r>
              <a:rPr sz="1300" spc="225" dirty="0">
                <a:latin typeface="Arial MT"/>
                <a:cs typeface="Arial MT"/>
              </a:rPr>
              <a:t> </a:t>
            </a:r>
            <a:r>
              <a:rPr sz="1300" dirty="0">
                <a:latin typeface="Arial MT"/>
                <a:cs typeface="Arial MT"/>
              </a:rPr>
              <a:t>satuan </a:t>
            </a:r>
            <a:r>
              <a:rPr sz="1300" spc="-345" dirty="0">
                <a:latin typeface="Arial MT"/>
                <a:cs typeface="Arial MT"/>
              </a:rPr>
              <a:t> </a:t>
            </a:r>
            <a:r>
              <a:rPr sz="1300" spc="-10" dirty="0">
                <a:latin typeface="Arial MT"/>
                <a:cs typeface="Arial MT"/>
              </a:rPr>
              <a:t>pendidikan;</a:t>
            </a:r>
            <a:endParaRPr sz="1300">
              <a:latin typeface="Arial MT"/>
              <a:cs typeface="Arial MT"/>
            </a:endParaRPr>
          </a:p>
          <a:p>
            <a:pPr marL="210820" marR="5080" indent="-210820" algn="r">
              <a:lnSpc>
                <a:spcPct val="100000"/>
              </a:lnSpc>
              <a:spcBef>
                <a:spcPts val="240"/>
              </a:spcBef>
              <a:buAutoNum type="arabicPeriod" startAt="6"/>
              <a:tabLst>
                <a:tab pos="210820" algn="l"/>
                <a:tab pos="1471930" algn="l"/>
                <a:tab pos="2810510" algn="l"/>
                <a:tab pos="3534410" algn="l"/>
              </a:tabLst>
            </a:pPr>
            <a:r>
              <a:rPr sz="1300" spc="-5" dirty="0">
                <a:latin typeface="Arial MT"/>
                <a:cs typeface="Arial MT"/>
              </a:rPr>
              <a:t>me</a:t>
            </a:r>
            <a:r>
              <a:rPr sz="1300" dirty="0">
                <a:latin typeface="Arial MT"/>
                <a:cs typeface="Arial MT"/>
              </a:rPr>
              <a:t>n</a:t>
            </a:r>
            <a:r>
              <a:rPr sz="1300" spc="-5" dirty="0">
                <a:latin typeface="Arial MT"/>
                <a:cs typeface="Arial MT"/>
              </a:rPr>
              <a:t>y</a:t>
            </a:r>
            <a:r>
              <a:rPr sz="1300" dirty="0">
                <a:latin typeface="Arial MT"/>
                <a:cs typeface="Arial MT"/>
              </a:rPr>
              <a:t>a</a:t>
            </a:r>
            <a:r>
              <a:rPr sz="1300" spc="-5" dirty="0">
                <a:latin typeface="Arial MT"/>
                <a:cs typeface="Arial MT"/>
              </a:rPr>
              <a:t>mp</a:t>
            </a:r>
            <a:r>
              <a:rPr sz="1300" spc="-15" dirty="0">
                <a:latin typeface="Arial MT"/>
                <a:cs typeface="Arial MT"/>
              </a:rPr>
              <a:t>a</a:t>
            </a:r>
            <a:r>
              <a:rPr sz="1300" spc="5" dirty="0">
                <a:latin typeface="Arial MT"/>
                <a:cs typeface="Arial MT"/>
              </a:rPr>
              <a:t>i</a:t>
            </a:r>
            <a:r>
              <a:rPr sz="1300" spc="-5" dirty="0">
                <a:latin typeface="Arial MT"/>
                <a:cs typeface="Arial MT"/>
              </a:rPr>
              <a:t>kan</a:t>
            </a:r>
            <a:r>
              <a:rPr sz="1300" dirty="0">
                <a:latin typeface="Arial MT"/>
                <a:cs typeface="Arial MT"/>
              </a:rPr>
              <a:t>	</a:t>
            </a:r>
            <a:r>
              <a:rPr sz="1300" b="1" spc="-5" dirty="0">
                <a:latin typeface="Arial"/>
                <a:cs typeface="Arial"/>
              </a:rPr>
              <a:t>p</a:t>
            </a:r>
            <a:r>
              <a:rPr sz="1300" b="1" dirty="0">
                <a:latin typeface="Arial"/>
                <a:cs typeface="Arial"/>
              </a:rPr>
              <a:t>e</a:t>
            </a:r>
            <a:r>
              <a:rPr sz="1300" b="1" spc="-5" dirty="0">
                <a:latin typeface="Arial"/>
                <a:cs typeface="Arial"/>
              </a:rPr>
              <a:t>mb</a:t>
            </a:r>
            <a:r>
              <a:rPr sz="1300" b="1" spc="-15" dirty="0">
                <a:latin typeface="Arial"/>
                <a:cs typeface="Arial"/>
              </a:rPr>
              <a:t>e</a:t>
            </a:r>
            <a:r>
              <a:rPr sz="1300" b="1" spc="-5" dirty="0">
                <a:latin typeface="Arial"/>
                <a:cs typeface="Arial"/>
              </a:rPr>
              <a:t>ri</a:t>
            </a:r>
            <a:r>
              <a:rPr sz="1300" b="1" dirty="0">
                <a:latin typeface="Arial"/>
                <a:cs typeface="Arial"/>
              </a:rPr>
              <a:t>t</a:t>
            </a:r>
            <a:r>
              <a:rPr sz="1300" b="1" spc="-5" dirty="0">
                <a:latin typeface="Arial"/>
                <a:cs typeface="Arial"/>
              </a:rPr>
              <a:t>a</a:t>
            </a:r>
            <a:r>
              <a:rPr sz="1300" b="1" dirty="0">
                <a:latin typeface="Arial"/>
                <a:cs typeface="Arial"/>
              </a:rPr>
              <a:t>h</a:t>
            </a:r>
            <a:r>
              <a:rPr sz="1300" b="1" spc="-5" dirty="0">
                <a:latin typeface="Arial"/>
                <a:cs typeface="Arial"/>
              </a:rPr>
              <a:t>u</a:t>
            </a:r>
            <a:r>
              <a:rPr sz="1300" b="1" dirty="0">
                <a:latin typeface="Arial"/>
                <a:cs typeface="Arial"/>
              </a:rPr>
              <a:t>a</a:t>
            </a:r>
            <a:r>
              <a:rPr sz="1300" b="1" spc="-5" dirty="0">
                <a:latin typeface="Arial"/>
                <a:cs typeface="Arial"/>
              </a:rPr>
              <a:t>n</a:t>
            </a:r>
            <a:r>
              <a:rPr sz="1300" b="1" dirty="0">
                <a:latin typeface="Arial"/>
                <a:cs typeface="Arial"/>
              </a:rPr>
              <a:t>	k</a:t>
            </a:r>
            <a:r>
              <a:rPr sz="1300" b="1" spc="-5" dirty="0">
                <a:latin typeface="Arial"/>
                <a:cs typeface="Arial"/>
              </a:rPr>
              <a:t>e</a:t>
            </a:r>
            <a:r>
              <a:rPr sz="1300" b="1" dirty="0">
                <a:latin typeface="Arial"/>
                <a:cs typeface="Arial"/>
              </a:rPr>
              <a:t>pa</a:t>
            </a:r>
            <a:r>
              <a:rPr sz="1300" b="1" spc="-5" dirty="0">
                <a:latin typeface="Arial"/>
                <a:cs typeface="Arial"/>
              </a:rPr>
              <a:t>da</a:t>
            </a:r>
            <a:r>
              <a:rPr sz="1300" b="1" dirty="0">
                <a:latin typeface="Arial"/>
                <a:cs typeface="Arial"/>
              </a:rPr>
              <a:t>	</a:t>
            </a:r>
            <a:r>
              <a:rPr sz="1300" b="1" spc="-5" dirty="0">
                <a:latin typeface="Arial"/>
                <a:cs typeface="Arial"/>
              </a:rPr>
              <a:t>or</a:t>
            </a:r>
            <a:r>
              <a:rPr sz="1300" b="1" dirty="0">
                <a:latin typeface="Arial"/>
                <a:cs typeface="Arial"/>
              </a:rPr>
              <a:t>an</a:t>
            </a:r>
            <a:r>
              <a:rPr sz="1300" b="1" spc="-5" dirty="0">
                <a:latin typeface="Arial"/>
                <a:cs typeface="Arial"/>
              </a:rPr>
              <a:t>g</a:t>
            </a:r>
            <a:endParaRPr sz="1300">
              <a:latin typeface="Arial"/>
              <a:cs typeface="Arial"/>
            </a:endParaRPr>
          </a:p>
          <a:p>
            <a:pPr marL="210185">
              <a:lnSpc>
                <a:spcPct val="100000"/>
              </a:lnSpc>
              <a:spcBef>
                <a:spcPts val="229"/>
              </a:spcBef>
            </a:pPr>
            <a:r>
              <a:rPr sz="1300" b="1" dirty="0">
                <a:latin typeface="Arial"/>
                <a:cs typeface="Arial"/>
              </a:rPr>
              <a:t>tua/wali</a:t>
            </a:r>
            <a:r>
              <a:rPr sz="1300" b="1" spc="15" dirty="0">
                <a:latin typeface="Arial"/>
                <a:cs typeface="Arial"/>
              </a:rPr>
              <a:t> </a:t>
            </a:r>
            <a:r>
              <a:rPr sz="1300" spc="-5" dirty="0">
                <a:latin typeface="Arial MT"/>
                <a:cs typeface="Arial MT"/>
              </a:rPr>
              <a:t>dari</a:t>
            </a:r>
            <a:r>
              <a:rPr sz="1300" spc="25" dirty="0">
                <a:latin typeface="Arial MT"/>
                <a:cs typeface="Arial MT"/>
              </a:rPr>
              <a:t> </a:t>
            </a:r>
            <a:r>
              <a:rPr sz="1300" spc="-10" dirty="0">
                <a:latin typeface="Arial MT"/>
                <a:cs typeface="Arial MT"/>
              </a:rPr>
              <a:t>Peserta</a:t>
            </a:r>
            <a:r>
              <a:rPr sz="1300" spc="30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Didik</a:t>
            </a:r>
            <a:r>
              <a:rPr sz="1300" spc="15" dirty="0">
                <a:latin typeface="Arial MT"/>
                <a:cs typeface="Arial MT"/>
              </a:rPr>
              <a:t> </a:t>
            </a:r>
            <a:r>
              <a:rPr sz="1300" spc="-10" dirty="0">
                <a:latin typeface="Arial MT"/>
                <a:cs typeface="Arial MT"/>
              </a:rPr>
              <a:t>yang</a:t>
            </a:r>
            <a:r>
              <a:rPr sz="1300" spc="25" dirty="0">
                <a:latin typeface="Arial MT"/>
                <a:cs typeface="Arial MT"/>
              </a:rPr>
              <a:t> </a:t>
            </a:r>
            <a:r>
              <a:rPr sz="1300" spc="-10" dirty="0">
                <a:latin typeface="Arial MT"/>
                <a:cs typeface="Arial MT"/>
              </a:rPr>
              <a:t>terlibat</a:t>
            </a:r>
            <a:r>
              <a:rPr sz="1300" spc="45" dirty="0">
                <a:latin typeface="Arial MT"/>
                <a:cs typeface="Arial MT"/>
              </a:rPr>
              <a:t> </a:t>
            </a:r>
            <a:r>
              <a:rPr sz="1300" spc="-10" dirty="0">
                <a:latin typeface="Arial MT"/>
                <a:cs typeface="Arial MT"/>
              </a:rPr>
              <a:t>Kekerasan;</a:t>
            </a:r>
            <a:endParaRPr sz="1300">
              <a:latin typeface="Arial MT"/>
              <a:cs typeface="Arial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758944" y="764819"/>
            <a:ext cx="4074160" cy="3900804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208915" indent="-196850">
              <a:lnSpc>
                <a:spcPct val="100000"/>
              </a:lnSpc>
              <a:spcBef>
                <a:spcPts val="340"/>
              </a:spcBef>
              <a:buAutoNum type="arabicPeriod" startAt="7"/>
              <a:tabLst>
                <a:tab pos="209550" algn="l"/>
              </a:tabLst>
            </a:pPr>
            <a:r>
              <a:rPr sz="1300" b="1" spc="-10" dirty="0">
                <a:latin typeface="Arial"/>
                <a:cs typeface="Arial"/>
              </a:rPr>
              <a:t>memeriksa</a:t>
            </a:r>
            <a:r>
              <a:rPr sz="1300" b="1" spc="10" dirty="0">
                <a:latin typeface="Arial"/>
                <a:cs typeface="Arial"/>
              </a:rPr>
              <a:t> </a:t>
            </a:r>
            <a:r>
              <a:rPr sz="1300" b="1" spc="-10" dirty="0">
                <a:latin typeface="Arial"/>
                <a:cs typeface="Arial"/>
              </a:rPr>
              <a:t>laporan</a:t>
            </a:r>
            <a:r>
              <a:rPr sz="1300" b="1" spc="35" dirty="0">
                <a:latin typeface="Arial"/>
                <a:cs typeface="Arial"/>
              </a:rPr>
              <a:t> </a:t>
            </a:r>
            <a:r>
              <a:rPr sz="1300" spc="-5" dirty="0">
                <a:latin typeface="Arial MT"/>
                <a:cs typeface="Arial MT"/>
              </a:rPr>
              <a:t>dugaan</a:t>
            </a:r>
            <a:r>
              <a:rPr sz="1300" spc="15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Kekerasan;</a:t>
            </a:r>
            <a:endParaRPr sz="1300">
              <a:latin typeface="Arial MT"/>
              <a:cs typeface="Arial MT"/>
            </a:endParaRPr>
          </a:p>
          <a:p>
            <a:pPr marL="208915" indent="-196850">
              <a:lnSpc>
                <a:spcPct val="100000"/>
              </a:lnSpc>
              <a:spcBef>
                <a:spcPts val="240"/>
              </a:spcBef>
              <a:buAutoNum type="arabicPeriod" startAt="7"/>
              <a:tabLst>
                <a:tab pos="209550" algn="l"/>
              </a:tabLst>
            </a:pPr>
            <a:r>
              <a:rPr sz="1300" spc="-5" dirty="0">
                <a:latin typeface="Arial MT"/>
                <a:cs typeface="Arial MT"/>
              </a:rPr>
              <a:t>memberikan</a:t>
            </a:r>
            <a:r>
              <a:rPr sz="1300" spc="45" dirty="0">
                <a:latin typeface="Arial MT"/>
                <a:cs typeface="Arial MT"/>
              </a:rPr>
              <a:t> </a:t>
            </a:r>
            <a:r>
              <a:rPr sz="1300" b="1" spc="-10" dirty="0">
                <a:latin typeface="Arial"/>
                <a:cs typeface="Arial"/>
              </a:rPr>
              <a:t>rekomendasi</a:t>
            </a:r>
            <a:r>
              <a:rPr sz="1300" b="1" spc="45" dirty="0">
                <a:latin typeface="Arial"/>
                <a:cs typeface="Arial"/>
              </a:rPr>
              <a:t> </a:t>
            </a:r>
            <a:r>
              <a:rPr sz="1300" b="1" spc="-10" dirty="0">
                <a:latin typeface="Arial"/>
                <a:cs typeface="Arial"/>
              </a:rPr>
              <a:t>sanksi</a:t>
            </a:r>
            <a:r>
              <a:rPr sz="1300" b="1" spc="40" dirty="0">
                <a:latin typeface="Arial"/>
                <a:cs typeface="Arial"/>
              </a:rPr>
              <a:t> </a:t>
            </a:r>
            <a:r>
              <a:rPr sz="1300" spc="-5" dirty="0">
                <a:latin typeface="Arial MT"/>
                <a:cs typeface="Arial MT"/>
              </a:rPr>
              <a:t>kepada</a:t>
            </a:r>
            <a:r>
              <a:rPr sz="1300" spc="15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kepala</a:t>
            </a:r>
            <a:endParaRPr sz="1300">
              <a:latin typeface="Arial MT"/>
              <a:cs typeface="Arial MT"/>
            </a:endParaRPr>
          </a:p>
          <a:p>
            <a:pPr marL="208915">
              <a:lnSpc>
                <a:spcPct val="100000"/>
              </a:lnSpc>
              <a:spcBef>
                <a:spcPts val="225"/>
              </a:spcBef>
            </a:pPr>
            <a:r>
              <a:rPr sz="1300" spc="-5" dirty="0">
                <a:latin typeface="Arial MT"/>
                <a:cs typeface="Arial MT"/>
              </a:rPr>
              <a:t>satuan</a:t>
            </a:r>
            <a:r>
              <a:rPr sz="1300" spc="10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pendidikan</a:t>
            </a:r>
            <a:r>
              <a:rPr sz="1300" spc="25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berdasarkan</a:t>
            </a:r>
            <a:r>
              <a:rPr sz="1300" spc="55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hasil</a:t>
            </a:r>
            <a:r>
              <a:rPr sz="1300" spc="5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pemeriksaan;</a:t>
            </a:r>
            <a:endParaRPr sz="1300">
              <a:latin typeface="Arial MT"/>
              <a:cs typeface="Arial MT"/>
            </a:endParaRPr>
          </a:p>
          <a:p>
            <a:pPr marL="208915" indent="-196850">
              <a:lnSpc>
                <a:spcPct val="100000"/>
              </a:lnSpc>
              <a:spcBef>
                <a:spcPts val="245"/>
              </a:spcBef>
              <a:buAutoNum type="arabicPeriod" startAt="9"/>
              <a:tabLst>
                <a:tab pos="209550" algn="l"/>
              </a:tabLst>
            </a:pPr>
            <a:r>
              <a:rPr sz="1300" b="1" spc="-10" dirty="0">
                <a:latin typeface="Arial"/>
                <a:cs typeface="Arial"/>
              </a:rPr>
              <a:t>mendampingi</a:t>
            </a:r>
            <a:r>
              <a:rPr sz="1300" b="1" spc="45" dirty="0">
                <a:latin typeface="Arial"/>
                <a:cs typeface="Arial"/>
              </a:rPr>
              <a:t> </a:t>
            </a:r>
            <a:r>
              <a:rPr sz="1300" b="1" spc="-10" dirty="0">
                <a:latin typeface="Arial"/>
                <a:cs typeface="Arial"/>
              </a:rPr>
              <a:t>Korban</a:t>
            </a:r>
            <a:r>
              <a:rPr sz="1300" b="1" spc="30" dirty="0">
                <a:latin typeface="Arial"/>
                <a:cs typeface="Arial"/>
              </a:rPr>
              <a:t> </a:t>
            </a:r>
            <a:r>
              <a:rPr sz="1300" b="1" spc="-10" dirty="0">
                <a:latin typeface="Arial"/>
                <a:cs typeface="Arial"/>
              </a:rPr>
              <a:t>dan/atau</a:t>
            </a:r>
            <a:r>
              <a:rPr sz="1300" b="1" spc="45" dirty="0">
                <a:latin typeface="Arial"/>
                <a:cs typeface="Arial"/>
              </a:rPr>
              <a:t> </a:t>
            </a:r>
            <a:r>
              <a:rPr sz="1300" b="1" spc="-10" dirty="0">
                <a:latin typeface="Arial"/>
                <a:cs typeface="Arial"/>
              </a:rPr>
              <a:t>Pelapor</a:t>
            </a:r>
            <a:endParaRPr sz="1300">
              <a:latin typeface="Arial"/>
              <a:cs typeface="Arial"/>
            </a:endParaRPr>
          </a:p>
          <a:p>
            <a:pPr marL="12700" marR="539115" indent="196215">
              <a:lnSpc>
                <a:spcPts val="1800"/>
              </a:lnSpc>
              <a:spcBef>
                <a:spcPts val="90"/>
              </a:spcBef>
            </a:pPr>
            <a:r>
              <a:rPr sz="1300" spc="-10" dirty="0">
                <a:latin typeface="Arial MT"/>
                <a:cs typeface="Arial MT"/>
              </a:rPr>
              <a:t>Kekerasan</a:t>
            </a:r>
            <a:r>
              <a:rPr sz="1300" spc="30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di</a:t>
            </a:r>
            <a:r>
              <a:rPr sz="1300" spc="10" dirty="0">
                <a:latin typeface="Arial MT"/>
                <a:cs typeface="Arial MT"/>
              </a:rPr>
              <a:t> </a:t>
            </a:r>
            <a:r>
              <a:rPr sz="1300" spc="-10" dirty="0">
                <a:latin typeface="Arial MT"/>
                <a:cs typeface="Arial MT"/>
              </a:rPr>
              <a:t>lingkungan</a:t>
            </a:r>
            <a:r>
              <a:rPr sz="1300" spc="35" dirty="0">
                <a:latin typeface="Arial MT"/>
                <a:cs typeface="Arial MT"/>
              </a:rPr>
              <a:t> </a:t>
            </a:r>
            <a:r>
              <a:rPr sz="1300" spc="-10" dirty="0">
                <a:latin typeface="Arial MT"/>
                <a:cs typeface="Arial MT"/>
              </a:rPr>
              <a:t>satuan</a:t>
            </a:r>
            <a:r>
              <a:rPr sz="1300" spc="20" dirty="0">
                <a:latin typeface="Arial MT"/>
                <a:cs typeface="Arial MT"/>
              </a:rPr>
              <a:t> </a:t>
            </a:r>
            <a:r>
              <a:rPr sz="1300" spc="-10" dirty="0">
                <a:latin typeface="Arial MT"/>
                <a:cs typeface="Arial MT"/>
              </a:rPr>
              <a:t>pendidikan; </a:t>
            </a:r>
            <a:r>
              <a:rPr sz="1300" spc="-5" dirty="0">
                <a:latin typeface="Arial MT"/>
                <a:cs typeface="Arial MT"/>
              </a:rPr>
              <a:t> 10.memfasilitasi</a:t>
            </a:r>
            <a:r>
              <a:rPr sz="1300" spc="35" dirty="0">
                <a:latin typeface="Arial MT"/>
                <a:cs typeface="Arial MT"/>
              </a:rPr>
              <a:t> </a:t>
            </a:r>
            <a:r>
              <a:rPr sz="1300" b="1" spc="-5" dirty="0">
                <a:latin typeface="Arial"/>
                <a:cs typeface="Arial"/>
              </a:rPr>
              <a:t>pendampingan</a:t>
            </a:r>
            <a:r>
              <a:rPr sz="1300" b="1" spc="60" dirty="0">
                <a:latin typeface="Arial"/>
                <a:cs typeface="Arial"/>
              </a:rPr>
              <a:t> </a:t>
            </a:r>
            <a:r>
              <a:rPr sz="1300" b="1" spc="-5" dirty="0">
                <a:latin typeface="Arial"/>
                <a:cs typeface="Arial"/>
              </a:rPr>
              <a:t>oleh</a:t>
            </a:r>
            <a:r>
              <a:rPr sz="1300" b="1" spc="35" dirty="0">
                <a:latin typeface="Arial"/>
                <a:cs typeface="Arial"/>
              </a:rPr>
              <a:t> </a:t>
            </a:r>
            <a:r>
              <a:rPr sz="1300" b="1" spc="-5" dirty="0">
                <a:latin typeface="Arial"/>
                <a:cs typeface="Arial"/>
              </a:rPr>
              <a:t>ahli</a:t>
            </a:r>
            <a:r>
              <a:rPr sz="1300" b="1" spc="10" dirty="0">
                <a:latin typeface="Arial"/>
                <a:cs typeface="Arial"/>
              </a:rPr>
              <a:t> </a:t>
            </a:r>
            <a:r>
              <a:rPr sz="1300" b="1" spc="-5" dirty="0">
                <a:latin typeface="Arial"/>
                <a:cs typeface="Arial"/>
              </a:rPr>
              <a:t>atau</a:t>
            </a:r>
            <a:endParaRPr sz="1300">
              <a:latin typeface="Arial"/>
              <a:cs typeface="Arial"/>
            </a:endParaRPr>
          </a:p>
          <a:p>
            <a:pPr marL="208915">
              <a:lnSpc>
                <a:spcPct val="100000"/>
              </a:lnSpc>
              <a:spcBef>
                <a:spcPts val="125"/>
              </a:spcBef>
            </a:pPr>
            <a:r>
              <a:rPr sz="1300" b="1" spc="-10" dirty="0">
                <a:latin typeface="Arial"/>
                <a:cs typeface="Arial"/>
              </a:rPr>
              <a:t>layanan</a:t>
            </a:r>
            <a:r>
              <a:rPr sz="1300" b="1" spc="60" dirty="0">
                <a:latin typeface="Arial"/>
                <a:cs typeface="Arial"/>
              </a:rPr>
              <a:t> </a:t>
            </a:r>
            <a:r>
              <a:rPr sz="1300" spc="-5" dirty="0">
                <a:latin typeface="Arial MT"/>
                <a:cs typeface="Arial MT"/>
              </a:rPr>
              <a:t>lainnya</a:t>
            </a:r>
            <a:r>
              <a:rPr sz="1300" spc="35" dirty="0">
                <a:latin typeface="Arial MT"/>
                <a:cs typeface="Arial MT"/>
              </a:rPr>
              <a:t> </a:t>
            </a:r>
            <a:r>
              <a:rPr sz="1300" spc="-10" dirty="0">
                <a:latin typeface="Arial MT"/>
                <a:cs typeface="Arial MT"/>
              </a:rPr>
              <a:t>yang</a:t>
            </a:r>
            <a:r>
              <a:rPr sz="1300" spc="35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dibutuhkan</a:t>
            </a:r>
            <a:r>
              <a:rPr sz="1300" spc="30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Korban,</a:t>
            </a:r>
            <a:r>
              <a:rPr sz="1300" spc="35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Pelapor,</a:t>
            </a:r>
            <a:endParaRPr sz="1300">
              <a:latin typeface="Arial MT"/>
              <a:cs typeface="Arial MT"/>
            </a:endParaRPr>
          </a:p>
          <a:p>
            <a:pPr marL="208915">
              <a:lnSpc>
                <a:spcPct val="100000"/>
              </a:lnSpc>
              <a:spcBef>
                <a:spcPts val="240"/>
              </a:spcBef>
            </a:pPr>
            <a:r>
              <a:rPr sz="1300" spc="-10" dirty="0">
                <a:latin typeface="Arial MT"/>
                <a:cs typeface="Arial MT"/>
              </a:rPr>
              <a:t>dan/atau</a:t>
            </a:r>
            <a:r>
              <a:rPr sz="1300" spc="10" dirty="0">
                <a:latin typeface="Arial MT"/>
                <a:cs typeface="Arial MT"/>
              </a:rPr>
              <a:t> </a:t>
            </a:r>
            <a:r>
              <a:rPr sz="1300" spc="-10" dirty="0">
                <a:latin typeface="Arial MT"/>
                <a:cs typeface="Arial MT"/>
              </a:rPr>
              <a:t>Saksi;</a:t>
            </a:r>
            <a:endParaRPr sz="1300">
              <a:latin typeface="Arial MT"/>
              <a:cs typeface="Arial MT"/>
            </a:endParaRPr>
          </a:p>
          <a:p>
            <a:pPr marL="208915" marR="412750" indent="-196850">
              <a:lnSpc>
                <a:spcPts val="1800"/>
              </a:lnSpc>
              <a:spcBef>
                <a:spcPts val="90"/>
              </a:spcBef>
              <a:buSzPct val="92307"/>
              <a:buAutoNum type="arabicPeriod" startAt="11"/>
              <a:tabLst>
                <a:tab pos="243204" algn="l"/>
              </a:tabLst>
            </a:pPr>
            <a:r>
              <a:rPr sz="1300" spc="-5" dirty="0">
                <a:latin typeface="Arial MT"/>
                <a:cs typeface="Arial MT"/>
              </a:rPr>
              <a:t>memberikan</a:t>
            </a:r>
            <a:r>
              <a:rPr sz="1300" spc="40" dirty="0">
                <a:latin typeface="Arial MT"/>
                <a:cs typeface="Arial MT"/>
              </a:rPr>
              <a:t> </a:t>
            </a:r>
            <a:r>
              <a:rPr sz="1300" b="1" spc="-10" dirty="0">
                <a:latin typeface="Arial"/>
                <a:cs typeface="Arial"/>
              </a:rPr>
              <a:t>rujukan</a:t>
            </a:r>
            <a:r>
              <a:rPr sz="1300" b="1" spc="30" dirty="0">
                <a:latin typeface="Arial"/>
                <a:cs typeface="Arial"/>
              </a:rPr>
              <a:t> </a:t>
            </a:r>
            <a:r>
              <a:rPr sz="1300" b="1" spc="-10" dirty="0">
                <a:latin typeface="Arial"/>
                <a:cs typeface="Arial"/>
              </a:rPr>
              <a:t>bagi</a:t>
            </a:r>
            <a:r>
              <a:rPr sz="1300" b="1" spc="20" dirty="0">
                <a:latin typeface="Arial"/>
                <a:cs typeface="Arial"/>
              </a:rPr>
              <a:t> </a:t>
            </a:r>
            <a:r>
              <a:rPr sz="1300" b="1" spc="-10" dirty="0">
                <a:latin typeface="Arial"/>
                <a:cs typeface="Arial"/>
              </a:rPr>
              <a:t>Korban</a:t>
            </a:r>
            <a:r>
              <a:rPr sz="1300" b="1" spc="40" dirty="0">
                <a:latin typeface="Arial"/>
                <a:cs typeface="Arial"/>
              </a:rPr>
              <a:t> </a:t>
            </a:r>
            <a:r>
              <a:rPr sz="1300" spc="-5" dirty="0">
                <a:latin typeface="Arial MT"/>
                <a:cs typeface="Arial MT"/>
              </a:rPr>
              <a:t>ke layanan </a:t>
            </a:r>
            <a:r>
              <a:rPr sz="1300" spc="-350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sesuai</a:t>
            </a:r>
            <a:r>
              <a:rPr sz="1300" spc="15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dengan</a:t>
            </a:r>
            <a:r>
              <a:rPr sz="1300" spc="15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kebutuhan</a:t>
            </a:r>
            <a:r>
              <a:rPr sz="1300" spc="40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Korban</a:t>
            </a:r>
            <a:r>
              <a:rPr sz="1300" spc="15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Kekerasan;</a:t>
            </a:r>
            <a:endParaRPr sz="1300">
              <a:latin typeface="Arial MT"/>
              <a:cs typeface="Arial MT"/>
            </a:endParaRPr>
          </a:p>
          <a:p>
            <a:pPr marL="242570" indent="-230504">
              <a:lnSpc>
                <a:spcPct val="100000"/>
              </a:lnSpc>
              <a:spcBef>
                <a:spcPts val="130"/>
              </a:spcBef>
              <a:buSzPct val="92307"/>
              <a:buAutoNum type="arabicPeriod" startAt="11"/>
              <a:tabLst>
                <a:tab pos="243204" algn="l"/>
              </a:tabLst>
            </a:pPr>
            <a:r>
              <a:rPr sz="1300" spc="-5" dirty="0">
                <a:latin typeface="Arial MT"/>
                <a:cs typeface="Arial MT"/>
              </a:rPr>
              <a:t>memberikan</a:t>
            </a:r>
            <a:r>
              <a:rPr sz="1300" spc="45" dirty="0">
                <a:latin typeface="Arial MT"/>
                <a:cs typeface="Arial MT"/>
              </a:rPr>
              <a:t> </a:t>
            </a:r>
            <a:r>
              <a:rPr sz="1300" b="1" spc="-10" dirty="0">
                <a:latin typeface="Arial"/>
                <a:cs typeface="Arial"/>
              </a:rPr>
              <a:t>rekomendasi</a:t>
            </a:r>
            <a:r>
              <a:rPr sz="1300" b="1" spc="45" dirty="0">
                <a:latin typeface="Arial"/>
                <a:cs typeface="Arial"/>
              </a:rPr>
              <a:t> </a:t>
            </a:r>
            <a:r>
              <a:rPr sz="1300" b="1" spc="-10" dirty="0">
                <a:latin typeface="Arial"/>
                <a:cs typeface="Arial"/>
              </a:rPr>
              <a:t>pendidikan</a:t>
            </a:r>
            <a:r>
              <a:rPr sz="1300" b="1" spc="60" dirty="0">
                <a:latin typeface="Arial"/>
                <a:cs typeface="Arial"/>
              </a:rPr>
              <a:t> </a:t>
            </a:r>
            <a:r>
              <a:rPr sz="1300" b="1" spc="-10" dirty="0">
                <a:latin typeface="Arial"/>
                <a:cs typeface="Arial"/>
              </a:rPr>
              <a:t>anak</a:t>
            </a:r>
            <a:r>
              <a:rPr sz="1300" b="1" spc="30" dirty="0">
                <a:latin typeface="Arial"/>
                <a:cs typeface="Arial"/>
              </a:rPr>
              <a:t> </a:t>
            </a:r>
            <a:r>
              <a:rPr sz="1300" spc="-5" dirty="0">
                <a:latin typeface="Arial MT"/>
                <a:cs typeface="Arial MT"/>
              </a:rPr>
              <a:t>dalam</a:t>
            </a:r>
            <a:endParaRPr sz="1300">
              <a:latin typeface="Arial MT"/>
              <a:cs typeface="Arial MT"/>
            </a:endParaRPr>
          </a:p>
          <a:p>
            <a:pPr marL="208915" marR="42545">
              <a:lnSpc>
                <a:spcPct val="115100"/>
              </a:lnSpc>
              <a:spcBef>
                <a:spcPts val="5"/>
              </a:spcBef>
            </a:pPr>
            <a:r>
              <a:rPr sz="1300" spc="-5" dirty="0">
                <a:latin typeface="Arial MT"/>
                <a:cs typeface="Arial MT"/>
              </a:rPr>
              <a:t>hal</a:t>
            </a:r>
            <a:r>
              <a:rPr sz="1300" spc="5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Peserta</a:t>
            </a:r>
            <a:r>
              <a:rPr sz="1300" spc="15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Didik</a:t>
            </a:r>
            <a:r>
              <a:rPr sz="1300" spc="5" dirty="0">
                <a:latin typeface="Arial MT"/>
                <a:cs typeface="Arial MT"/>
              </a:rPr>
              <a:t> </a:t>
            </a:r>
            <a:r>
              <a:rPr sz="1300" spc="-10" dirty="0">
                <a:latin typeface="Arial MT"/>
                <a:cs typeface="Arial MT"/>
              </a:rPr>
              <a:t>yang</a:t>
            </a:r>
            <a:r>
              <a:rPr sz="1300" spc="30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terlibat</a:t>
            </a:r>
            <a:r>
              <a:rPr sz="1300" spc="15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Kekerasan </a:t>
            </a:r>
            <a:r>
              <a:rPr sz="1300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merupakan</a:t>
            </a:r>
            <a:r>
              <a:rPr sz="1300" spc="40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Anak</a:t>
            </a:r>
            <a:r>
              <a:rPr sz="1300" spc="5" dirty="0">
                <a:latin typeface="Arial MT"/>
                <a:cs typeface="Arial MT"/>
              </a:rPr>
              <a:t> </a:t>
            </a:r>
            <a:r>
              <a:rPr sz="1300" spc="-10" dirty="0">
                <a:latin typeface="Arial MT"/>
                <a:cs typeface="Arial MT"/>
              </a:rPr>
              <a:t>yang</a:t>
            </a:r>
            <a:r>
              <a:rPr sz="1300" spc="30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Berhadapan</a:t>
            </a:r>
            <a:r>
              <a:rPr sz="1300" spc="40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dengan</a:t>
            </a:r>
            <a:r>
              <a:rPr sz="1300" spc="15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Hukum; </a:t>
            </a:r>
            <a:r>
              <a:rPr sz="1300" spc="-345" dirty="0">
                <a:latin typeface="Arial MT"/>
                <a:cs typeface="Arial MT"/>
              </a:rPr>
              <a:t> </a:t>
            </a:r>
            <a:r>
              <a:rPr sz="1300" spc="-10" dirty="0">
                <a:latin typeface="Arial MT"/>
                <a:cs typeface="Arial MT"/>
              </a:rPr>
              <a:t>dan</a:t>
            </a:r>
            <a:endParaRPr sz="1300">
              <a:latin typeface="Arial MT"/>
              <a:cs typeface="Arial MT"/>
            </a:endParaRPr>
          </a:p>
          <a:p>
            <a:pPr marL="208915" marR="83820" indent="-196850">
              <a:lnSpc>
                <a:spcPts val="1800"/>
              </a:lnSpc>
              <a:spcBef>
                <a:spcPts val="85"/>
              </a:spcBef>
              <a:buSzPct val="92307"/>
              <a:buAutoNum type="arabicPeriod" startAt="13"/>
              <a:tabLst>
                <a:tab pos="243204" algn="l"/>
              </a:tabLst>
            </a:pPr>
            <a:r>
              <a:rPr sz="1300" b="1" spc="-5" dirty="0">
                <a:latin typeface="Arial"/>
                <a:cs typeface="Arial"/>
              </a:rPr>
              <a:t>melaporkan</a:t>
            </a:r>
            <a:r>
              <a:rPr sz="1300" b="1" spc="40" dirty="0">
                <a:latin typeface="Arial"/>
                <a:cs typeface="Arial"/>
              </a:rPr>
              <a:t> </a:t>
            </a:r>
            <a:r>
              <a:rPr sz="1300" b="1" spc="-5" dirty="0">
                <a:latin typeface="Arial"/>
                <a:cs typeface="Arial"/>
              </a:rPr>
              <a:t>pelaksanaan</a:t>
            </a:r>
            <a:r>
              <a:rPr sz="1300" b="1" spc="55" dirty="0">
                <a:latin typeface="Arial"/>
                <a:cs typeface="Arial"/>
              </a:rPr>
              <a:t> </a:t>
            </a:r>
            <a:r>
              <a:rPr sz="1300" b="1" spc="-5" dirty="0">
                <a:latin typeface="Arial"/>
                <a:cs typeface="Arial"/>
              </a:rPr>
              <a:t>tugas</a:t>
            </a:r>
            <a:r>
              <a:rPr sz="1300" b="1" spc="35" dirty="0">
                <a:latin typeface="Arial"/>
                <a:cs typeface="Arial"/>
              </a:rPr>
              <a:t> </a:t>
            </a:r>
            <a:r>
              <a:rPr sz="1300" spc="-5" dirty="0">
                <a:latin typeface="Arial MT"/>
                <a:cs typeface="Arial MT"/>
              </a:rPr>
              <a:t>kepada</a:t>
            </a:r>
            <a:r>
              <a:rPr sz="1300" spc="15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Kepala </a:t>
            </a:r>
            <a:r>
              <a:rPr sz="1300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Dinas</a:t>
            </a:r>
            <a:r>
              <a:rPr sz="1300" spc="10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Pendidikan</a:t>
            </a:r>
            <a:r>
              <a:rPr sz="1300" spc="35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melalui</a:t>
            </a:r>
            <a:r>
              <a:rPr sz="1300" spc="25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kepala</a:t>
            </a:r>
            <a:r>
              <a:rPr sz="1300" spc="20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satuan</a:t>
            </a:r>
            <a:r>
              <a:rPr sz="1300" spc="20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pendidikan</a:t>
            </a:r>
            <a:endParaRPr sz="1300">
              <a:latin typeface="Arial MT"/>
              <a:cs typeface="Arial MT"/>
            </a:endParaRPr>
          </a:p>
          <a:p>
            <a:pPr marL="208915">
              <a:lnSpc>
                <a:spcPct val="100000"/>
              </a:lnSpc>
              <a:spcBef>
                <a:spcPts val="130"/>
              </a:spcBef>
            </a:pPr>
            <a:r>
              <a:rPr sz="1300" spc="-5" dirty="0">
                <a:latin typeface="Arial MT"/>
                <a:cs typeface="Arial MT"/>
              </a:rPr>
              <a:t>minimal</a:t>
            </a:r>
            <a:r>
              <a:rPr sz="1300" spc="15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1</a:t>
            </a:r>
            <a:r>
              <a:rPr sz="1300" spc="5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(satu)</a:t>
            </a:r>
            <a:r>
              <a:rPr sz="1300" spc="20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kali</a:t>
            </a:r>
            <a:r>
              <a:rPr sz="1300" spc="5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dalam</a:t>
            </a:r>
            <a:r>
              <a:rPr sz="1300" spc="20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1</a:t>
            </a:r>
            <a:r>
              <a:rPr sz="1300" spc="5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(satu)</a:t>
            </a:r>
            <a:r>
              <a:rPr sz="1300" spc="20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tahun.</a:t>
            </a:r>
            <a:endParaRPr sz="13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94020" y="4797551"/>
            <a:ext cx="414527" cy="29260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61620" y="273761"/>
            <a:ext cx="815149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Fungsi Satuan</a:t>
            </a:r>
            <a:r>
              <a:rPr spc="15" dirty="0"/>
              <a:t> </a:t>
            </a:r>
            <a:r>
              <a:rPr dirty="0"/>
              <a:t>Tugas</a:t>
            </a:r>
            <a:r>
              <a:rPr spc="-5" dirty="0"/>
              <a:t> </a:t>
            </a:r>
            <a:r>
              <a:rPr dirty="0"/>
              <a:t>di</a:t>
            </a:r>
            <a:r>
              <a:rPr spc="10" dirty="0"/>
              <a:t> </a:t>
            </a:r>
            <a:r>
              <a:rPr spc="-5" dirty="0"/>
              <a:t>Pemerintah</a:t>
            </a:r>
            <a:r>
              <a:rPr spc="30" dirty="0"/>
              <a:t> </a:t>
            </a:r>
            <a:r>
              <a:rPr spc="-10" dirty="0"/>
              <a:t>Daerah</a:t>
            </a:r>
            <a:r>
              <a:rPr spc="35" dirty="0"/>
              <a:t> </a:t>
            </a:r>
            <a:r>
              <a:rPr spc="-10" dirty="0"/>
              <a:t>(Provinsi</a:t>
            </a:r>
            <a:r>
              <a:rPr spc="40" dirty="0"/>
              <a:t> </a:t>
            </a:r>
            <a:r>
              <a:rPr dirty="0"/>
              <a:t>dan</a:t>
            </a:r>
            <a:r>
              <a:rPr spc="5" dirty="0"/>
              <a:t> </a:t>
            </a:r>
            <a:r>
              <a:rPr spc="-5" dirty="0"/>
              <a:t>Kabupaten/Kota)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304901" y="4873707"/>
            <a:ext cx="1337310" cy="153670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900" spc="-5" dirty="0">
                <a:solidFill>
                  <a:srgbClr val="FFFFFF"/>
                </a:solidFill>
                <a:latin typeface="Arial MT"/>
                <a:cs typeface="Arial MT"/>
              </a:rPr>
              <a:t>#MerdekaBeragamSetara</a:t>
            </a:r>
            <a:endParaRPr sz="900">
              <a:latin typeface="Arial MT"/>
              <a:cs typeface="Arial M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970270" y="4880782"/>
            <a:ext cx="2730500" cy="139700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Kementerian 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Pendidikan,</a:t>
            </a:r>
            <a:r>
              <a:rPr sz="8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Kebudayaan,</a:t>
            </a:r>
            <a:r>
              <a:rPr sz="800" spc="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Riset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 dan</a:t>
            </a:r>
            <a:r>
              <a:rPr sz="8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Teknologi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874506" y="4878039"/>
            <a:ext cx="228600" cy="1492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76835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25</a:t>
            </a:fld>
            <a:endParaRPr sz="80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61620" y="1034237"/>
            <a:ext cx="2229485" cy="223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300" spc="-5" dirty="0">
                <a:latin typeface="Arial MT"/>
                <a:cs typeface="Arial MT"/>
              </a:rPr>
              <a:t>Satuan</a:t>
            </a:r>
            <a:r>
              <a:rPr sz="1300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Tugas memiliki</a:t>
            </a:r>
            <a:r>
              <a:rPr sz="1300" spc="5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fungsi:</a:t>
            </a:r>
            <a:endParaRPr sz="1300">
              <a:latin typeface="Arial MT"/>
              <a:cs typeface="Arial MT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08915" marR="5080" indent="-196850" algn="just">
              <a:lnSpc>
                <a:spcPct val="114999"/>
              </a:lnSpc>
              <a:spcBef>
                <a:spcPts val="105"/>
              </a:spcBef>
              <a:buAutoNum type="arabicPeriod"/>
              <a:tabLst>
                <a:tab pos="209550" algn="l"/>
              </a:tabLst>
            </a:pPr>
            <a:r>
              <a:rPr spc="-5" dirty="0"/>
              <a:t>melakukan </a:t>
            </a:r>
            <a:r>
              <a:rPr b="1" dirty="0">
                <a:latin typeface="Arial"/>
                <a:cs typeface="Arial"/>
              </a:rPr>
              <a:t>Pencegahan dan Penanganan kasus </a:t>
            </a:r>
            <a:r>
              <a:rPr b="1" spc="5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Kekerasan</a:t>
            </a:r>
            <a:r>
              <a:rPr b="1" dirty="0">
                <a:latin typeface="Arial"/>
                <a:cs typeface="Arial"/>
              </a:rPr>
              <a:t> </a:t>
            </a:r>
            <a:r>
              <a:rPr spc="-5" dirty="0"/>
              <a:t>pada</a:t>
            </a:r>
            <a:r>
              <a:rPr dirty="0"/>
              <a:t> satuan</a:t>
            </a:r>
            <a:r>
              <a:rPr spc="5" dirty="0"/>
              <a:t> </a:t>
            </a:r>
            <a:r>
              <a:rPr spc="-5" dirty="0"/>
              <a:t>pendidikan</a:t>
            </a:r>
            <a:r>
              <a:rPr dirty="0"/>
              <a:t> </a:t>
            </a:r>
            <a:r>
              <a:rPr spc="-5" dirty="0"/>
              <a:t>di</a:t>
            </a:r>
            <a:r>
              <a:rPr dirty="0"/>
              <a:t> </a:t>
            </a:r>
            <a:r>
              <a:rPr spc="-5" dirty="0"/>
              <a:t>wilayah </a:t>
            </a:r>
            <a:r>
              <a:rPr spc="-350" dirty="0"/>
              <a:t> </a:t>
            </a:r>
            <a:r>
              <a:rPr spc="-5" dirty="0"/>
              <a:t>sesuai</a:t>
            </a:r>
            <a:r>
              <a:rPr spc="15" dirty="0"/>
              <a:t> </a:t>
            </a:r>
            <a:r>
              <a:rPr spc="-5" dirty="0"/>
              <a:t>kewenangannya;</a:t>
            </a:r>
          </a:p>
          <a:p>
            <a:pPr marL="208915" indent="-196850">
              <a:lnSpc>
                <a:spcPct val="100000"/>
              </a:lnSpc>
              <a:spcBef>
                <a:spcPts val="240"/>
              </a:spcBef>
              <a:buAutoNum type="arabicPeriod"/>
              <a:tabLst>
                <a:tab pos="209550" algn="l"/>
              </a:tabLst>
            </a:pPr>
            <a:r>
              <a:rPr b="1" spc="-10" dirty="0">
                <a:latin typeface="Arial"/>
                <a:cs typeface="Arial"/>
              </a:rPr>
              <a:t>membina,</a:t>
            </a:r>
            <a:r>
              <a:rPr b="1" spc="20" dirty="0">
                <a:latin typeface="Arial"/>
                <a:cs typeface="Arial"/>
              </a:rPr>
              <a:t> </a:t>
            </a:r>
            <a:r>
              <a:rPr b="1" spc="-10" dirty="0">
                <a:latin typeface="Arial"/>
                <a:cs typeface="Arial"/>
              </a:rPr>
              <a:t>mendampingi,</a:t>
            </a:r>
            <a:r>
              <a:rPr b="1" spc="60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dan</a:t>
            </a:r>
            <a:r>
              <a:rPr b="1" spc="25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mengawasi</a:t>
            </a:r>
            <a:r>
              <a:rPr b="1" spc="30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TPPK;</a:t>
            </a:r>
          </a:p>
          <a:p>
            <a:pPr marL="208915" indent="-196850">
              <a:lnSpc>
                <a:spcPct val="100000"/>
              </a:lnSpc>
              <a:spcBef>
                <a:spcPts val="229"/>
              </a:spcBef>
              <a:buAutoNum type="arabicPeriod"/>
              <a:tabLst>
                <a:tab pos="209550" algn="l"/>
              </a:tabLst>
            </a:pPr>
            <a:r>
              <a:rPr b="1" spc="-10" dirty="0">
                <a:latin typeface="Arial"/>
                <a:cs typeface="Arial"/>
              </a:rPr>
              <a:t>memfasilitasi</a:t>
            </a:r>
            <a:r>
              <a:rPr b="1" spc="50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TPPK</a:t>
            </a:r>
            <a:r>
              <a:rPr b="1" dirty="0">
                <a:latin typeface="Arial"/>
                <a:cs typeface="Arial"/>
              </a:rPr>
              <a:t> </a:t>
            </a:r>
            <a:r>
              <a:rPr spc="-10" dirty="0"/>
              <a:t>untuk</a:t>
            </a:r>
            <a:r>
              <a:rPr spc="30" dirty="0"/>
              <a:t> </a:t>
            </a:r>
            <a:r>
              <a:rPr spc="-5" dirty="0"/>
              <a:t>berkoordinasi</a:t>
            </a:r>
            <a:r>
              <a:rPr spc="60" dirty="0"/>
              <a:t> </a:t>
            </a:r>
            <a:r>
              <a:rPr spc="-10" dirty="0"/>
              <a:t>dengan: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78612" y="2500655"/>
            <a:ext cx="1581785" cy="935355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266700" indent="-254635">
              <a:lnSpc>
                <a:spcPct val="100000"/>
              </a:lnSpc>
              <a:spcBef>
                <a:spcPts val="325"/>
              </a:spcBef>
              <a:buAutoNum type="alphaLcPeriod"/>
              <a:tabLst>
                <a:tab pos="267335" algn="l"/>
              </a:tabLst>
            </a:pPr>
            <a:r>
              <a:rPr sz="1300" spc="-10" dirty="0">
                <a:latin typeface="Arial MT"/>
                <a:cs typeface="Arial MT"/>
              </a:rPr>
              <a:t>dinas</a:t>
            </a:r>
            <a:r>
              <a:rPr sz="1300" spc="5" dirty="0">
                <a:latin typeface="Arial MT"/>
                <a:cs typeface="Arial MT"/>
              </a:rPr>
              <a:t> </a:t>
            </a:r>
            <a:r>
              <a:rPr sz="1300" spc="-10" dirty="0">
                <a:latin typeface="Arial MT"/>
                <a:cs typeface="Arial MT"/>
              </a:rPr>
              <a:t>terkait;</a:t>
            </a:r>
            <a:endParaRPr sz="1300">
              <a:latin typeface="Arial MT"/>
              <a:cs typeface="Arial MT"/>
            </a:endParaRPr>
          </a:p>
          <a:p>
            <a:pPr marL="266700" indent="-254635">
              <a:lnSpc>
                <a:spcPct val="100000"/>
              </a:lnSpc>
              <a:spcBef>
                <a:spcPts val="229"/>
              </a:spcBef>
              <a:buAutoNum type="alphaLcPeriod"/>
              <a:tabLst>
                <a:tab pos="267335" algn="l"/>
              </a:tabLst>
            </a:pPr>
            <a:r>
              <a:rPr sz="1300" spc="-5" dirty="0">
                <a:latin typeface="Arial MT"/>
                <a:cs typeface="Arial MT"/>
              </a:rPr>
              <a:t>lembaga</a:t>
            </a:r>
            <a:r>
              <a:rPr sz="1300" spc="-30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layanan;</a:t>
            </a:r>
            <a:endParaRPr sz="1300">
              <a:latin typeface="Arial MT"/>
              <a:cs typeface="Arial MT"/>
            </a:endParaRPr>
          </a:p>
          <a:p>
            <a:pPr marL="266700" indent="-254635">
              <a:lnSpc>
                <a:spcPct val="100000"/>
              </a:lnSpc>
              <a:spcBef>
                <a:spcPts val="240"/>
              </a:spcBef>
              <a:buAutoNum type="alphaLcPeriod"/>
              <a:tabLst>
                <a:tab pos="267335" algn="l"/>
              </a:tabLst>
            </a:pPr>
            <a:r>
              <a:rPr sz="1300" spc="-5" dirty="0">
                <a:latin typeface="Arial MT"/>
                <a:cs typeface="Arial MT"/>
              </a:rPr>
              <a:t>ahli;</a:t>
            </a:r>
            <a:r>
              <a:rPr sz="1300" spc="-30" dirty="0">
                <a:latin typeface="Arial MT"/>
                <a:cs typeface="Arial MT"/>
              </a:rPr>
              <a:t> </a:t>
            </a:r>
            <a:r>
              <a:rPr sz="1300" spc="-10" dirty="0">
                <a:latin typeface="Arial MT"/>
                <a:cs typeface="Arial MT"/>
              </a:rPr>
              <a:t>atau</a:t>
            </a:r>
            <a:endParaRPr sz="1300">
              <a:latin typeface="Arial MT"/>
              <a:cs typeface="Arial MT"/>
            </a:endParaRPr>
          </a:p>
          <a:p>
            <a:pPr marL="266700" indent="-254635">
              <a:lnSpc>
                <a:spcPct val="100000"/>
              </a:lnSpc>
              <a:spcBef>
                <a:spcPts val="229"/>
              </a:spcBef>
              <a:buAutoNum type="alphaLcPeriod"/>
              <a:tabLst>
                <a:tab pos="267335" algn="l"/>
              </a:tabLst>
            </a:pPr>
            <a:r>
              <a:rPr sz="1300" spc="-5" dirty="0">
                <a:latin typeface="Arial MT"/>
                <a:cs typeface="Arial MT"/>
              </a:rPr>
              <a:t>pihak </a:t>
            </a:r>
            <a:r>
              <a:rPr sz="1300" spc="-10" dirty="0">
                <a:latin typeface="Arial MT"/>
                <a:cs typeface="Arial MT"/>
              </a:rPr>
              <a:t>terkait,</a:t>
            </a:r>
            <a:endParaRPr sz="130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61620" y="3412388"/>
            <a:ext cx="4107179" cy="4800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599"/>
              </a:lnSpc>
              <a:spcBef>
                <a:spcPts val="100"/>
              </a:spcBef>
            </a:pPr>
            <a:r>
              <a:rPr sz="1300" spc="-5" dirty="0">
                <a:latin typeface="Arial MT"/>
                <a:cs typeface="Arial MT"/>
              </a:rPr>
              <a:t>yang</a:t>
            </a:r>
            <a:r>
              <a:rPr sz="1300" spc="160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dibutuhkan</a:t>
            </a:r>
            <a:r>
              <a:rPr sz="1300" spc="155" dirty="0">
                <a:latin typeface="Arial MT"/>
                <a:cs typeface="Arial MT"/>
              </a:rPr>
              <a:t> </a:t>
            </a:r>
            <a:r>
              <a:rPr sz="1300" dirty="0">
                <a:latin typeface="Arial MT"/>
                <a:cs typeface="Arial MT"/>
              </a:rPr>
              <a:t>dalam</a:t>
            </a:r>
            <a:r>
              <a:rPr sz="1300" spc="160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Pencegahan</a:t>
            </a:r>
            <a:r>
              <a:rPr sz="1300" spc="165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dan</a:t>
            </a:r>
            <a:r>
              <a:rPr sz="1300" spc="160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Penanganan </a:t>
            </a:r>
            <a:r>
              <a:rPr sz="1300" spc="-345" dirty="0">
                <a:latin typeface="Arial MT"/>
                <a:cs typeface="Arial MT"/>
              </a:rPr>
              <a:t> </a:t>
            </a:r>
            <a:r>
              <a:rPr sz="1300" spc="-10" dirty="0">
                <a:latin typeface="Arial MT"/>
                <a:cs typeface="Arial MT"/>
              </a:rPr>
              <a:t>Kekerasan</a:t>
            </a:r>
            <a:r>
              <a:rPr sz="1300" spc="35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di</a:t>
            </a:r>
            <a:r>
              <a:rPr sz="1300" spc="10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lingkungan</a:t>
            </a:r>
            <a:r>
              <a:rPr sz="1300" spc="30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satuan</a:t>
            </a:r>
            <a:r>
              <a:rPr sz="1300" spc="20" dirty="0">
                <a:latin typeface="Arial MT"/>
                <a:cs typeface="Arial MT"/>
              </a:rPr>
              <a:t> </a:t>
            </a:r>
            <a:r>
              <a:rPr sz="1300" spc="-10" dirty="0">
                <a:latin typeface="Arial MT"/>
                <a:cs typeface="Arial MT"/>
              </a:rPr>
              <a:t>pendidikan;</a:t>
            </a:r>
            <a:endParaRPr sz="130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758944" y="999876"/>
            <a:ext cx="4037329" cy="29889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6700" marR="264160" indent="-254635">
              <a:lnSpc>
                <a:spcPct val="115100"/>
              </a:lnSpc>
              <a:spcBef>
                <a:spcPts val="100"/>
              </a:spcBef>
              <a:buAutoNum type="arabicPeriod" startAt="4"/>
              <a:tabLst>
                <a:tab pos="267335" algn="l"/>
              </a:tabLst>
            </a:pPr>
            <a:r>
              <a:rPr sz="1300" spc="-5" dirty="0">
                <a:latin typeface="Arial MT"/>
                <a:cs typeface="Arial MT"/>
              </a:rPr>
              <a:t>memastikan</a:t>
            </a:r>
            <a:r>
              <a:rPr sz="1300" spc="40" dirty="0">
                <a:latin typeface="Arial MT"/>
                <a:cs typeface="Arial MT"/>
              </a:rPr>
              <a:t> </a:t>
            </a:r>
            <a:r>
              <a:rPr sz="1300" b="1" spc="-5" dirty="0">
                <a:latin typeface="Arial"/>
                <a:cs typeface="Arial"/>
              </a:rPr>
              <a:t>pemenuhan</a:t>
            </a:r>
            <a:r>
              <a:rPr sz="1300" b="1" spc="35" dirty="0">
                <a:latin typeface="Arial"/>
                <a:cs typeface="Arial"/>
              </a:rPr>
              <a:t> </a:t>
            </a:r>
            <a:r>
              <a:rPr sz="1300" b="1" spc="-5" dirty="0">
                <a:latin typeface="Arial"/>
                <a:cs typeface="Arial"/>
              </a:rPr>
              <a:t>hak</a:t>
            </a:r>
            <a:r>
              <a:rPr sz="1300" b="1" spc="20" dirty="0">
                <a:latin typeface="Arial"/>
                <a:cs typeface="Arial"/>
              </a:rPr>
              <a:t> </a:t>
            </a:r>
            <a:r>
              <a:rPr sz="1300" b="1" spc="-5" dirty="0">
                <a:latin typeface="Arial"/>
                <a:cs typeface="Arial"/>
              </a:rPr>
              <a:t>pendidikan</a:t>
            </a:r>
            <a:r>
              <a:rPr sz="1300" b="1" spc="55" dirty="0">
                <a:latin typeface="Arial"/>
                <a:cs typeface="Arial"/>
              </a:rPr>
              <a:t> </a:t>
            </a:r>
            <a:r>
              <a:rPr sz="1300" b="1" spc="-5" dirty="0">
                <a:latin typeface="Arial"/>
                <a:cs typeface="Arial"/>
              </a:rPr>
              <a:t>atas </a:t>
            </a:r>
            <a:r>
              <a:rPr sz="1300" b="1" spc="-345" dirty="0">
                <a:latin typeface="Arial"/>
                <a:cs typeface="Arial"/>
              </a:rPr>
              <a:t> </a:t>
            </a:r>
            <a:r>
              <a:rPr sz="1300" b="1" spc="-5" dirty="0">
                <a:latin typeface="Arial"/>
                <a:cs typeface="Arial"/>
              </a:rPr>
              <a:t>Peserta</a:t>
            </a:r>
            <a:r>
              <a:rPr sz="1300" b="1" spc="10" dirty="0">
                <a:latin typeface="Arial"/>
                <a:cs typeface="Arial"/>
              </a:rPr>
              <a:t> </a:t>
            </a:r>
            <a:r>
              <a:rPr sz="1300" b="1" spc="-5" dirty="0">
                <a:latin typeface="Arial"/>
                <a:cs typeface="Arial"/>
              </a:rPr>
              <a:t>Didik</a:t>
            </a:r>
            <a:r>
              <a:rPr sz="1300" b="1" spc="25" dirty="0">
                <a:latin typeface="Arial"/>
                <a:cs typeface="Arial"/>
              </a:rPr>
              <a:t> </a:t>
            </a:r>
            <a:r>
              <a:rPr sz="1300" spc="-5" dirty="0">
                <a:latin typeface="Arial MT"/>
                <a:cs typeface="Arial MT"/>
              </a:rPr>
              <a:t>yang</a:t>
            </a:r>
            <a:r>
              <a:rPr sz="1300" spc="15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terlibat</a:t>
            </a:r>
            <a:r>
              <a:rPr sz="1300" spc="25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Kekerasan</a:t>
            </a:r>
            <a:r>
              <a:rPr sz="1300" spc="25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dalam </a:t>
            </a:r>
            <a:r>
              <a:rPr sz="1300" dirty="0">
                <a:latin typeface="Arial MT"/>
                <a:cs typeface="Arial MT"/>
              </a:rPr>
              <a:t> </a:t>
            </a:r>
            <a:r>
              <a:rPr sz="1300" spc="-10" dirty="0">
                <a:latin typeface="Arial MT"/>
                <a:cs typeface="Arial MT"/>
              </a:rPr>
              <a:t>wilayah</a:t>
            </a:r>
            <a:r>
              <a:rPr sz="1300" spc="35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kerja</a:t>
            </a:r>
            <a:r>
              <a:rPr sz="1300" spc="5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Satuan</a:t>
            </a:r>
            <a:r>
              <a:rPr sz="1300" spc="15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Tugas;</a:t>
            </a:r>
            <a:endParaRPr sz="1300">
              <a:latin typeface="Arial MT"/>
              <a:cs typeface="Arial MT"/>
            </a:endParaRPr>
          </a:p>
          <a:p>
            <a:pPr marL="266700" marR="218440" indent="-254635">
              <a:lnSpc>
                <a:spcPct val="114599"/>
              </a:lnSpc>
              <a:spcBef>
                <a:spcPts val="15"/>
              </a:spcBef>
              <a:buAutoNum type="arabicPeriod" startAt="4"/>
              <a:tabLst>
                <a:tab pos="267335" algn="l"/>
              </a:tabLst>
            </a:pPr>
            <a:r>
              <a:rPr sz="1300" spc="-5" dirty="0">
                <a:latin typeface="Arial MT"/>
                <a:cs typeface="Arial MT"/>
              </a:rPr>
              <a:t>memfasilitasi</a:t>
            </a:r>
            <a:r>
              <a:rPr sz="1300" spc="30" dirty="0">
                <a:latin typeface="Arial MT"/>
                <a:cs typeface="Arial MT"/>
              </a:rPr>
              <a:t> </a:t>
            </a:r>
            <a:r>
              <a:rPr sz="1300" b="1" spc="-5" dirty="0">
                <a:latin typeface="Arial"/>
                <a:cs typeface="Arial"/>
              </a:rPr>
              <a:t>pemenuhan</a:t>
            </a:r>
            <a:r>
              <a:rPr sz="1300" b="1" spc="60" dirty="0">
                <a:latin typeface="Arial"/>
                <a:cs typeface="Arial"/>
              </a:rPr>
              <a:t> </a:t>
            </a:r>
            <a:r>
              <a:rPr sz="1300" b="1" spc="-5" dirty="0">
                <a:latin typeface="Arial"/>
                <a:cs typeface="Arial"/>
              </a:rPr>
              <a:t>hak</a:t>
            </a:r>
            <a:r>
              <a:rPr sz="1300" b="1" spc="20" dirty="0">
                <a:latin typeface="Arial"/>
                <a:cs typeface="Arial"/>
              </a:rPr>
              <a:t> </a:t>
            </a:r>
            <a:r>
              <a:rPr sz="1300" b="1" spc="-5" dirty="0">
                <a:latin typeface="Arial"/>
                <a:cs typeface="Arial"/>
              </a:rPr>
              <a:t>pendidikan</a:t>
            </a:r>
            <a:r>
              <a:rPr sz="1300" b="1" spc="65" dirty="0">
                <a:latin typeface="Arial"/>
                <a:cs typeface="Arial"/>
              </a:rPr>
              <a:t> </a:t>
            </a:r>
            <a:r>
              <a:rPr sz="1300" spc="-10" dirty="0">
                <a:latin typeface="Arial MT"/>
                <a:cs typeface="Arial MT"/>
              </a:rPr>
              <a:t>atas </a:t>
            </a:r>
            <a:r>
              <a:rPr sz="1300" spc="-345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anak</a:t>
            </a:r>
            <a:r>
              <a:rPr sz="1300" spc="10" dirty="0">
                <a:latin typeface="Arial MT"/>
                <a:cs typeface="Arial MT"/>
              </a:rPr>
              <a:t> </a:t>
            </a:r>
            <a:r>
              <a:rPr sz="1300" spc="-10" dirty="0">
                <a:latin typeface="Arial MT"/>
                <a:cs typeface="Arial MT"/>
              </a:rPr>
              <a:t>yang</a:t>
            </a:r>
            <a:r>
              <a:rPr sz="1300" spc="15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berhadapan</a:t>
            </a:r>
            <a:r>
              <a:rPr sz="1300" spc="55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dengan</a:t>
            </a:r>
            <a:r>
              <a:rPr sz="1300" spc="15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hukum;</a:t>
            </a:r>
            <a:endParaRPr sz="1300">
              <a:latin typeface="Arial MT"/>
              <a:cs typeface="Arial MT"/>
            </a:endParaRPr>
          </a:p>
          <a:p>
            <a:pPr marL="266700" marR="359410" indent="-254635">
              <a:lnSpc>
                <a:spcPct val="114900"/>
              </a:lnSpc>
              <a:spcBef>
                <a:spcPts val="5"/>
              </a:spcBef>
              <a:buAutoNum type="arabicPeriod" startAt="4"/>
              <a:tabLst>
                <a:tab pos="267335" algn="l"/>
              </a:tabLst>
            </a:pPr>
            <a:r>
              <a:rPr sz="1300" spc="-5" dirty="0">
                <a:latin typeface="Arial MT"/>
                <a:cs typeface="Arial MT"/>
              </a:rPr>
              <a:t>melakukan</a:t>
            </a:r>
            <a:r>
              <a:rPr sz="1300" spc="25" dirty="0">
                <a:latin typeface="Arial MT"/>
                <a:cs typeface="Arial MT"/>
              </a:rPr>
              <a:t> </a:t>
            </a:r>
            <a:r>
              <a:rPr sz="1300" b="1" spc="-5" dirty="0">
                <a:latin typeface="Arial"/>
                <a:cs typeface="Arial"/>
              </a:rPr>
              <a:t>pemantauan</a:t>
            </a:r>
            <a:r>
              <a:rPr sz="1300" b="1" spc="55" dirty="0">
                <a:latin typeface="Arial"/>
                <a:cs typeface="Arial"/>
              </a:rPr>
              <a:t> </a:t>
            </a:r>
            <a:r>
              <a:rPr sz="1300" b="1" spc="-5" dirty="0">
                <a:latin typeface="Arial"/>
                <a:cs typeface="Arial"/>
              </a:rPr>
              <a:t>dan</a:t>
            </a:r>
            <a:r>
              <a:rPr sz="1300" b="1" spc="20" dirty="0">
                <a:latin typeface="Arial"/>
                <a:cs typeface="Arial"/>
              </a:rPr>
              <a:t> </a:t>
            </a:r>
            <a:r>
              <a:rPr sz="1300" b="1" spc="-10" dirty="0">
                <a:latin typeface="Arial"/>
                <a:cs typeface="Arial"/>
              </a:rPr>
              <a:t>evaluasi </a:t>
            </a:r>
            <a:r>
              <a:rPr sz="1300" b="1" spc="-5" dirty="0">
                <a:latin typeface="Arial"/>
                <a:cs typeface="Arial"/>
              </a:rPr>
              <a:t> </a:t>
            </a:r>
            <a:r>
              <a:rPr sz="1300" b="1" spc="-10" dirty="0">
                <a:latin typeface="Arial"/>
                <a:cs typeface="Arial"/>
              </a:rPr>
              <a:t>pelaksanaan</a:t>
            </a:r>
            <a:r>
              <a:rPr sz="1300" b="1" spc="60" dirty="0">
                <a:latin typeface="Arial"/>
                <a:cs typeface="Arial"/>
              </a:rPr>
              <a:t> </a:t>
            </a:r>
            <a:r>
              <a:rPr sz="1300" b="1" spc="-10" dirty="0">
                <a:latin typeface="Arial"/>
                <a:cs typeface="Arial"/>
              </a:rPr>
              <a:t>Pencegahan</a:t>
            </a:r>
            <a:r>
              <a:rPr sz="1300" b="1" spc="60" dirty="0">
                <a:latin typeface="Arial"/>
                <a:cs typeface="Arial"/>
              </a:rPr>
              <a:t> </a:t>
            </a:r>
            <a:r>
              <a:rPr sz="1300" b="1" spc="-5" dirty="0">
                <a:latin typeface="Arial"/>
                <a:cs typeface="Arial"/>
              </a:rPr>
              <a:t>dan</a:t>
            </a:r>
            <a:r>
              <a:rPr sz="1300" b="1" spc="25" dirty="0">
                <a:latin typeface="Arial"/>
                <a:cs typeface="Arial"/>
              </a:rPr>
              <a:t> </a:t>
            </a:r>
            <a:r>
              <a:rPr sz="1300" b="1" spc="-10" dirty="0">
                <a:latin typeface="Arial"/>
                <a:cs typeface="Arial"/>
              </a:rPr>
              <a:t>Penanganan </a:t>
            </a:r>
            <a:r>
              <a:rPr sz="1300" b="1" spc="-350" dirty="0">
                <a:latin typeface="Arial"/>
                <a:cs typeface="Arial"/>
              </a:rPr>
              <a:t> </a:t>
            </a:r>
            <a:r>
              <a:rPr sz="1300" b="1" spc="-5" dirty="0">
                <a:latin typeface="Arial"/>
                <a:cs typeface="Arial"/>
              </a:rPr>
              <a:t>Kekerasan</a:t>
            </a:r>
            <a:r>
              <a:rPr sz="1300" b="1" spc="35" dirty="0">
                <a:latin typeface="Arial"/>
                <a:cs typeface="Arial"/>
              </a:rPr>
              <a:t> </a:t>
            </a:r>
            <a:r>
              <a:rPr sz="1300" spc="-5" dirty="0">
                <a:latin typeface="Arial MT"/>
                <a:cs typeface="Arial MT"/>
              </a:rPr>
              <a:t>di</a:t>
            </a:r>
            <a:r>
              <a:rPr sz="1300" spc="5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lingkungan</a:t>
            </a:r>
            <a:r>
              <a:rPr sz="1300" spc="25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satuan</a:t>
            </a:r>
            <a:r>
              <a:rPr sz="1300" spc="15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pendidikan </a:t>
            </a:r>
            <a:r>
              <a:rPr sz="1300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minimal</a:t>
            </a:r>
            <a:r>
              <a:rPr sz="1300" spc="20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1</a:t>
            </a:r>
            <a:r>
              <a:rPr sz="1300" spc="5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(satu)</a:t>
            </a:r>
            <a:r>
              <a:rPr sz="1300" spc="25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kali</a:t>
            </a:r>
            <a:r>
              <a:rPr sz="1300" spc="5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dalam</a:t>
            </a:r>
            <a:r>
              <a:rPr sz="1300" spc="25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1</a:t>
            </a:r>
            <a:r>
              <a:rPr sz="1300" spc="5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(satu)</a:t>
            </a:r>
            <a:r>
              <a:rPr sz="1300" spc="25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tahun;</a:t>
            </a:r>
            <a:r>
              <a:rPr sz="1300" spc="15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dan</a:t>
            </a:r>
            <a:endParaRPr sz="1300">
              <a:latin typeface="Arial MT"/>
              <a:cs typeface="Arial MT"/>
            </a:endParaRPr>
          </a:p>
          <a:p>
            <a:pPr marL="266700" marR="5080" indent="-254635">
              <a:lnSpc>
                <a:spcPct val="114900"/>
              </a:lnSpc>
              <a:spcBef>
                <a:spcPts val="10"/>
              </a:spcBef>
              <a:buAutoNum type="arabicPeriod" startAt="4"/>
              <a:tabLst>
                <a:tab pos="267335" algn="l"/>
              </a:tabLst>
            </a:pPr>
            <a:r>
              <a:rPr sz="1300" b="1" spc="-5" dirty="0">
                <a:latin typeface="Arial"/>
                <a:cs typeface="Arial"/>
              </a:rPr>
              <a:t>melaporkan</a:t>
            </a:r>
            <a:r>
              <a:rPr sz="1300" b="1" spc="45" dirty="0">
                <a:latin typeface="Arial"/>
                <a:cs typeface="Arial"/>
              </a:rPr>
              <a:t> </a:t>
            </a:r>
            <a:r>
              <a:rPr sz="1300" b="1" spc="-5" dirty="0">
                <a:latin typeface="Arial"/>
                <a:cs typeface="Arial"/>
              </a:rPr>
              <a:t>hasil</a:t>
            </a:r>
            <a:r>
              <a:rPr sz="1300" b="1" spc="15" dirty="0">
                <a:latin typeface="Arial"/>
                <a:cs typeface="Arial"/>
              </a:rPr>
              <a:t> </a:t>
            </a:r>
            <a:r>
              <a:rPr sz="1300" b="1" spc="-5" dirty="0">
                <a:latin typeface="Arial"/>
                <a:cs typeface="Arial"/>
              </a:rPr>
              <a:t>pemantauan</a:t>
            </a:r>
            <a:r>
              <a:rPr sz="1300" b="1" spc="55" dirty="0">
                <a:latin typeface="Arial"/>
                <a:cs typeface="Arial"/>
              </a:rPr>
              <a:t> </a:t>
            </a:r>
            <a:r>
              <a:rPr sz="1300" b="1" spc="-5" dirty="0">
                <a:latin typeface="Arial"/>
                <a:cs typeface="Arial"/>
              </a:rPr>
              <a:t>dan</a:t>
            </a:r>
            <a:r>
              <a:rPr sz="1300" b="1" spc="25" dirty="0">
                <a:latin typeface="Arial"/>
                <a:cs typeface="Arial"/>
              </a:rPr>
              <a:t> </a:t>
            </a:r>
            <a:r>
              <a:rPr sz="1300" b="1" spc="-10" dirty="0">
                <a:latin typeface="Arial"/>
                <a:cs typeface="Arial"/>
              </a:rPr>
              <a:t>evaluasi </a:t>
            </a:r>
            <a:r>
              <a:rPr sz="1300" b="1" spc="-5" dirty="0">
                <a:latin typeface="Arial"/>
                <a:cs typeface="Arial"/>
              </a:rPr>
              <a:t> </a:t>
            </a:r>
            <a:r>
              <a:rPr sz="1300" spc="-5" dirty="0">
                <a:latin typeface="Arial MT"/>
                <a:cs typeface="Arial MT"/>
              </a:rPr>
              <a:t>kepada</a:t>
            </a:r>
            <a:r>
              <a:rPr sz="1300" spc="15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Dinas</a:t>
            </a:r>
            <a:r>
              <a:rPr sz="1300" spc="25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Pendidikan</a:t>
            </a:r>
            <a:r>
              <a:rPr sz="1300" spc="20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setiap</a:t>
            </a:r>
            <a:r>
              <a:rPr sz="1300" spc="15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1</a:t>
            </a:r>
            <a:r>
              <a:rPr sz="1300" spc="10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(satu)</a:t>
            </a:r>
            <a:r>
              <a:rPr sz="1300" spc="25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kali</a:t>
            </a:r>
            <a:r>
              <a:rPr sz="1300" spc="10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dalam </a:t>
            </a:r>
            <a:r>
              <a:rPr sz="1300" spc="-350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1</a:t>
            </a:r>
            <a:r>
              <a:rPr sz="1300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(satu)</a:t>
            </a:r>
            <a:r>
              <a:rPr sz="1300" spc="20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tahun</a:t>
            </a:r>
            <a:r>
              <a:rPr sz="1300" spc="15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atau</a:t>
            </a:r>
            <a:r>
              <a:rPr sz="1300" spc="15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sewaktu-waktu</a:t>
            </a:r>
            <a:r>
              <a:rPr sz="1300" spc="60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apabila </a:t>
            </a:r>
            <a:r>
              <a:rPr sz="1300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diperlukan.</a:t>
            </a:r>
            <a:endParaRPr sz="13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94020" y="4797551"/>
            <a:ext cx="414527" cy="292606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272795" y="1031747"/>
            <a:ext cx="4215765" cy="487680"/>
          </a:xfrm>
          <a:custGeom>
            <a:avLst/>
            <a:gdLst/>
            <a:ahLst/>
            <a:cxnLst/>
            <a:rect l="l" t="t" r="r" b="b"/>
            <a:pathLst>
              <a:path w="4215765" h="487680">
                <a:moveTo>
                  <a:pt x="4215384" y="0"/>
                </a:moveTo>
                <a:lnTo>
                  <a:pt x="0" y="0"/>
                </a:lnTo>
                <a:lnTo>
                  <a:pt x="0" y="487679"/>
                </a:lnTo>
                <a:lnTo>
                  <a:pt x="4215384" y="487679"/>
                </a:lnTo>
                <a:lnTo>
                  <a:pt x="4215384" y="0"/>
                </a:lnTo>
                <a:close/>
              </a:path>
            </a:pathLst>
          </a:custGeom>
          <a:solidFill>
            <a:srgbClr val="002E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821436" y="1060196"/>
            <a:ext cx="3246120" cy="4216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95"/>
              </a:spcBef>
            </a:pPr>
            <a:r>
              <a:rPr sz="1300" b="1" spc="-10" dirty="0">
                <a:solidFill>
                  <a:srgbClr val="FFFFFF"/>
                </a:solidFill>
                <a:latin typeface="Arial"/>
                <a:cs typeface="Arial"/>
              </a:rPr>
              <a:t>Pembentukan</a:t>
            </a:r>
            <a:r>
              <a:rPr sz="1300" b="1" spc="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10" dirty="0">
                <a:solidFill>
                  <a:srgbClr val="FFFFFF"/>
                </a:solidFill>
                <a:latin typeface="Arial"/>
                <a:cs typeface="Arial"/>
              </a:rPr>
              <a:t>Satuan</a:t>
            </a:r>
            <a:r>
              <a:rPr sz="1300" b="1" spc="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10" dirty="0">
                <a:solidFill>
                  <a:srgbClr val="FFFFFF"/>
                </a:solidFill>
                <a:latin typeface="Arial"/>
                <a:cs typeface="Arial"/>
              </a:rPr>
              <a:t>Tugas</a:t>
            </a:r>
            <a:r>
              <a:rPr sz="1300" b="1" spc="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10" dirty="0">
                <a:solidFill>
                  <a:srgbClr val="FFFFFF"/>
                </a:solidFill>
                <a:latin typeface="Arial"/>
                <a:cs typeface="Arial"/>
              </a:rPr>
              <a:t>Pencegahan </a:t>
            </a:r>
            <a:r>
              <a:rPr sz="1300" b="1" spc="-3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dan</a:t>
            </a:r>
            <a:r>
              <a:rPr sz="1300" b="1" spc="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Penanganan</a:t>
            </a:r>
            <a:r>
              <a:rPr sz="1300" b="1" spc="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Kekerasan</a:t>
            </a:r>
            <a:r>
              <a:rPr sz="1300" b="1" spc="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di</a:t>
            </a:r>
            <a:r>
              <a:rPr sz="1300" b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Pemda</a:t>
            </a:r>
            <a:endParaRPr sz="13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10134" y="1116330"/>
            <a:ext cx="297180" cy="321945"/>
          </a:xfrm>
          <a:custGeom>
            <a:avLst/>
            <a:gdLst/>
            <a:ahLst/>
            <a:cxnLst/>
            <a:rect l="l" t="t" r="r" b="b"/>
            <a:pathLst>
              <a:path w="297180" h="321944">
                <a:moveTo>
                  <a:pt x="0" y="321563"/>
                </a:moveTo>
                <a:lnTo>
                  <a:pt x="297180" y="321563"/>
                </a:lnTo>
                <a:lnTo>
                  <a:pt x="297180" y="0"/>
                </a:lnTo>
                <a:lnTo>
                  <a:pt x="0" y="0"/>
                </a:lnTo>
                <a:lnTo>
                  <a:pt x="0" y="321563"/>
                </a:lnTo>
                <a:close/>
              </a:path>
            </a:pathLst>
          </a:custGeom>
          <a:ln w="190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07822" y="1151382"/>
            <a:ext cx="11239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1400"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43764" rIns="0" bIns="0" rtlCol="0">
            <a:spAutoFit/>
          </a:bodyPr>
          <a:lstStyle/>
          <a:p>
            <a:pPr marL="74930" marR="5080">
              <a:lnSpc>
                <a:spcPct val="100000"/>
              </a:lnSpc>
              <a:spcBef>
                <a:spcPts val="95"/>
              </a:spcBef>
            </a:pPr>
            <a:r>
              <a:rPr sz="1900" spc="-5" dirty="0">
                <a:solidFill>
                  <a:srgbClr val="001F5F"/>
                </a:solidFill>
              </a:rPr>
              <a:t>Peran</a:t>
            </a:r>
            <a:r>
              <a:rPr sz="1900" spc="20" dirty="0">
                <a:solidFill>
                  <a:srgbClr val="001F5F"/>
                </a:solidFill>
              </a:rPr>
              <a:t> </a:t>
            </a:r>
            <a:r>
              <a:rPr sz="1900" spc="-5" dirty="0">
                <a:solidFill>
                  <a:srgbClr val="001F5F"/>
                </a:solidFill>
              </a:rPr>
              <a:t>UPT</a:t>
            </a:r>
            <a:r>
              <a:rPr sz="1900" spc="20" dirty="0">
                <a:solidFill>
                  <a:srgbClr val="001F5F"/>
                </a:solidFill>
              </a:rPr>
              <a:t> </a:t>
            </a:r>
            <a:r>
              <a:rPr sz="1900" spc="-5" dirty="0">
                <a:solidFill>
                  <a:srgbClr val="001F5F"/>
                </a:solidFill>
              </a:rPr>
              <a:t>Kemendikbudristek</a:t>
            </a:r>
            <a:r>
              <a:rPr sz="1900" spc="45" dirty="0">
                <a:solidFill>
                  <a:srgbClr val="001F5F"/>
                </a:solidFill>
              </a:rPr>
              <a:t> </a:t>
            </a:r>
            <a:r>
              <a:rPr sz="1900" spc="-5" dirty="0">
                <a:solidFill>
                  <a:srgbClr val="001F5F"/>
                </a:solidFill>
              </a:rPr>
              <a:t>dengan</a:t>
            </a:r>
            <a:r>
              <a:rPr sz="1900" spc="25" dirty="0">
                <a:solidFill>
                  <a:srgbClr val="001F5F"/>
                </a:solidFill>
              </a:rPr>
              <a:t> </a:t>
            </a:r>
            <a:r>
              <a:rPr sz="1900" spc="-5" dirty="0">
                <a:solidFill>
                  <a:srgbClr val="001F5F"/>
                </a:solidFill>
              </a:rPr>
              <a:t>mengadvokasi</a:t>
            </a:r>
            <a:r>
              <a:rPr sz="1900" spc="70" dirty="0">
                <a:solidFill>
                  <a:srgbClr val="001F5F"/>
                </a:solidFill>
              </a:rPr>
              <a:t> </a:t>
            </a:r>
            <a:r>
              <a:rPr sz="1900" spc="-5" dirty="0">
                <a:solidFill>
                  <a:srgbClr val="001F5F"/>
                </a:solidFill>
              </a:rPr>
              <a:t>dinas</a:t>
            </a:r>
            <a:r>
              <a:rPr sz="1900" spc="5" dirty="0">
                <a:solidFill>
                  <a:srgbClr val="001F5F"/>
                </a:solidFill>
              </a:rPr>
              <a:t> </a:t>
            </a:r>
            <a:r>
              <a:rPr sz="1900" spc="-5" dirty="0">
                <a:solidFill>
                  <a:srgbClr val="001F5F"/>
                </a:solidFill>
              </a:rPr>
              <a:t>pendidikan </a:t>
            </a:r>
            <a:r>
              <a:rPr sz="1900" dirty="0">
                <a:solidFill>
                  <a:srgbClr val="001F5F"/>
                </a:solidFill>
              </a:rPr>
              <a:t> </a:t>
            </a:r>
            <a:r>
              <a:rPr sz="1900" spc="-5" dirty="0">
                <a:solidFill>
                  <a:srgbClr val="001F5F"/>
                </a:solidFill>
              </a:rPr>
              <a:t>untuk</a:t>
            </a:r>
            <a:r>
              <a:rPr sz="1900" spc="5" dirty="0">
                <a:solidFill>
                  <a:srgbClr val="001F5F"/>
                </a:solidFill>
              </a:rPr>
              <a:t> </a:t>
            </a:r>
            <a:r>
              <a:rPr sz="1900" spc="-5" dirty="0">
                <a:solidFill>
                  <a:srgbClr val="001F5F"/>
                </a:solidFill>
              </a:rPr>
              <a:t>mempercepat</a:t>
            </a:r>
            <a:r>
              <a:rPr sz="1900" spc="65" dirty="0">
                <a:solidFill>
                  <a:srgbClr val="001F5F"/>
                </a:solidFill>
              </a:rPr>
              <a:t> </a:t>
            </a:r>
            <a:r>
              <a:rPr sz="1900" spc="-5" dirty="0">
                <a:solidFill>
                  <a:srgbClr val="001F5F"/>
                </a:solidFill>
              </a:rPr>
              <a:t>implementasi</a:t>
            </a:r>
            <a:r>
              <a:rPr sz="1900" spc="40" dirty="0">
                <a:solidFill>
                  <a:srgbClr val="001F5F"/>
                </a:solidFill>
              </a:rPr>
              <a:t> </a:t>
            </a:r>
            <a:r>
              <a:rPr sz="1900" spc="-5" dirty="0">
                <a:solidFill>
                  <a:srgbClr val="001F5F"/>
                </a:solidFill>
              </a:rPr>
              <a:t>Permendikbudristek</a:t>
            </a:r>
            <a:r>
              <a:rPr sz="1900" spc="65" dirty="0">
                <a:solidFill>
                  <a:srgbClr val="001F5F"/>
                </a:solidFill>
              </a:rPr>
              <a:t> </a:t>
            </a:r>
            <a:r>
              <a:rPr sz="1900" spc="-5" dirty="0">
                <a:solidFill>
                  <a:srgbClr val="001F5F"/>
                </a:solidFill>
              </a:rPr>
              <a:t>46/2023</a:t>
            </a:r>
            <a:r>
              <a:rPr sz="1900" spc="50" dirty="0">
                <a:solidFill>
                  <a:srgbClr val="001F5F"/>
                </a:solidFill>
              </a:rPr>
              <a:t> </a:t>
            </a:r>
            <a:r>
              <a:rPr sz="1900" spc="-5" dirty="0">
                <a:solidFill>
                  <a:srgbClr val="001F5F"/>
                </a:solidFill>
              </a:rPr>
              <a:t>(PPKSP):</a:t>
            </a:r>
            <a:endParaRPr sz="1900"/>
          </a:p>
        </p:txBody>
      </p:sp>
      <p:sp>
        <p:nvSpPr>
          <p:cNvPr id="8" name="object 8"/>
          <p:cNvSpPr txBox="1"/>
          <p:nvPr/>
        </p:nvSpPr>
        <p:spPr>
          <a:xfrm>
            <a:off x="316484" y="1623186"/>
            <a:ext cx="4182110" cy="8178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1300" dirty="0">
                <a:latin typeface="Arial MT"/>
                <a:cs typeface="Arial MT"/>
              </a:rPr>
              <a:t>Meminta</a:t>
            </a:r>
            <a:r>
              <a:rPr sz="1300" spc="5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dinas</a:t>
            </a:r>
            <a:r>
              <a:rPr sz="1300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pendidikan</a:t>
            </a:r>
            <a:r>
              <a:rPr sz="1300" dirty="0">
                <a:latin typeface="Arial MT"/>
                <a:cs typeface="Arial MT"/>
              </a:rPr>
              <a:t> </a:t>
            </a:r>
            <a:r>
              <a:rPr sz="1300" b="1" dirty="0">
                <a:latin typeface="Arial"/>
                <a:cs typeface="Arial"/>
              </a:rPr>
              <a:t>tingkat</a:t>
            </a:r>
            <a:r>
              <a:rPr sz="1300" b="1" spc="5" dirty="0">
                <a:latin typeface="Arial"/>
                <a:cs typeface="Arial"/>
              </a:rPr>
              <a:t> </a:t>
            </a:r>
            <a:r>
              <a:rPr sz="1300" b="1" dirty="0">
                <a:latin typeface="Arial"/>
                <a:cs typeface="Arial"/>
              </a:rPr>
              <a:t>provinsi</a:t>
            </a:r>
            <a:r>
              <a:rPr sz="1300" b="1" spc="5" dirty="0">
                <a:latin typeface="Arial"/>
                <a:cs typeface="Arial"/>
              </a:rPr>
              <a:t> </a:t>
            </a:r>
            <a:r>
              <a:rPr sz="1300" b="1" dirty="0">
                <a:latin typeface="Arial"/>
                <a:cs typeface="Arial"/>
              </a:rPr>
              <a:t>dan </a:t>
            </a:r>
            <a:r>
              <a:rPr sz="1300" b="1" spc="5" dirty="0">
                <a:latin typeface="Arial"/>
                <a:cs typeface="Arial"/>
              </a:rPr>
              <a:t> </a:t>
            </a:r>
            <a:r>
              <a:rPr sz="1300" b="1" dirty="0">
                <a:latin typeface="Arial"/>
                <a:cs typeface="Arial"/>
              </a:rPr>
              <a:t>kabupaten/kota</a:t>
            </a:r>
            <a:r>
              <a:rPr sz="1300" b="1" spc="5" dirty="0">
                <a:latin typeface="Arial"/>
                <a:cs typeface="Arial"/>
              </a:rPr>
              <a:t> </a:t>
            </a:r>
            <a:r>
              <a:rPr sz="1300" dirty="0">
                <a:latin typeface="Arial MT"/>
                <a:cs typeface="Arial MT"/>
              </a:rPr>
              <a:t>untuk</a:t>
            </a:r>
            <a:r>
              <a:rPr sz="1300" spc="5" dirty="0">
                <a:latin typeface="Arial MT"/>
                <a:cs typeface="Arial MT"/>
              </a:rPr>
              <a:t> </a:t>
            </a:r>
            <a:r>
              <a:rPr sz="1300" dirty="0">
                <a:latin typeface="Arial MT"/>
                <a:cs typeface="Arial MT"/>
              </a:rPr>
              <a:t>mengkomunikasikan</a:t>
            </a:r>
            <a:r>
              <a:rPr sz="1300" spc="5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ke</a:t>
            </a:r>
            <a:r>
              <a:rPr sz="1300" dirty="0">
                <a:latin typeface="Arial MT"/>
                <a:cs typeface="Arial MT"/>
              </a:rPr>
              <a:t> kepala </a:t>
            </a:r>
            <a:r>
              <a:rPr sz="1300" spc="-355" dirty="0">
                <a:latin typeface="Arial MT"/>
                <a:cs typeface="Arial MT"/>
              </a:rPr>
              <a:t> </a:t>
            </a:r>
            <a:r>
              <a:rPr sz="1300" dirty="0">
                <a:latin typeface="Arial MT"/>
                <a:cs typeface="Arial MT"/>
              </a:rPr>
              <a:t>daerah</a:t>
            </a:r>
            <a:r>
              <a:rPr sz="1300" spc="5" dirty="0">
                <a:latin typeface="Arial MT"/>
                <a:cs typeface="Arial MT"/>
              </a:rPr>
              <a:t> </a:t>
            </a:r>
            <a:r>
              <a:rPr sz="1300" dirty="0">
                <a:latin typeface="Arial MT"/>
                <a:cs typeface="Arial MT"/>
              </a:rPr>
              <a:t>tentang</a:t>
            </a:r>
            <a:r>
              <a:rPr sz="1300" spc="5" dirty="0">
                <a:latin typeface="Arial MT"/>
                <a:cs typeface="Arial MT"/>
              </a:rPr>
              <a:t> </a:t>
            </a:r>
            <a:r>
              <a:rPr sz="1300" b="1" dirty="0">
                <a:latin typeface="Arial"/>
                <a:cs typeface="Arial"/>
              </a:rPr>
              <a:t>pembentukan</a:t>
            </a:r>
            <a:r>
              <a:rPr sz="1300" b="1" spc="5" dirty="0">
                <a:latin typeface="Arial"/>
                <a:cs typeface="Arial"/>
              </a:rPr>
              <a:t> </a:t>
            </a:r>
            <a:r>
              <a:rPr sz="1300" b="1" dirty="0">
                <a:latin typeface="Arial"/>
                <a:cs typeface="Arial"/>
              </a:rPr>
              <a:t>Satuan</a:t>
            </a:r>
            <a:r>
              <a:rPr sz="1300" b="1" spc="5" dirty="0">
                <a:latin typeface="Arial"/>
                <a:cs typeface="Arial"/>
              </a:rPr>
              <a:t> </a:t>
            </a:r>
            <a:r>
              <a:rPr sz="1300" b="1" dirty="0">
                <a:latin typeface="Arial"/>
                <a:cs typeface="Arial"/>
              </a:rPr>
              <a:t>Tugas</a:t>
            </a:r>
            <a:r>
              <a:rPr sz="1300" b="1" spc="5" dirty="0">
                <a:latin typeface="Arial"/>
                <a:cs typeface="Arial"/>
              </a:rPr>
              <a:t> </a:t>
            </a:r>
            <a:r>
              <a:rPr sz="1300" b="1" spc="-5" dirty="0">
                <a:latin typeface="Arial"/>
                <a:cs typeface="Arial"/>
              </a:rPr>
              <a:t>yang </a:t>
            </a:r>
            <a:r>
              <a:rPr sz="1300" b="1" dirty="0">
                <a:latin typeface="Arial"/>
                <a:cs typeface="Arial"/>
              </a:rPr>
              <a:t> </a:t>
            </a:r>
            <a:r>
              <a:rPr sz="1300" b="1" spc="-5" dirty="0">
                <a:latin typeface="Arial"/>
                <a:cs typeface="Arial"/>
              </a:rPr>
              <a:t>berisi</a:t>
            </a:r>
            <a:r>
              <a:rPr sz="1300" b="1" spc="15" dirty="0">
                <a:latin typeface="Arial"/>
                <a:cs typeface="Arial"/>
              </a:rPr>
              <a:t> </a:t>
            </a:r>
            <a:r>
              <a:rPr sz="1300" b="1" spc="-5" dirty="0">
                <a:latin typeface="Arial"/>
                <a:cs typeface="Arial"/>
              </a:rPr>
              <a:t>dari</a:t>
            </a:r>
            <a:r>
              <a:rPr sz="1300" b="1" spc="10" dirty="0">
                <a:latin typeface="Arial"/>
                <a:cs typeface="Arial"/>
              </a:rPr>
              <a:t> </a:t>
            </a:r>
            <a:r>
              <a:rPr sz="1300" b="1" spc="-10" dirty="0">
                <a:latin typeface="Arial"/>
                <a:cs typeface="Arial"/>
              </a:rPr>
              <a:t>lintas</a:t>
            </a:r>
            <a:r>
              <a:rPr sz="1300" b="1" spc="30" dirty="0">
                <a:latin typeface="Arial"/>
                <a:cs typeface="Arial"/>
              </a:rPr>
              <a:t> </a:t>
            </a:r>
            <a:r>
              <a:rPr sz="1300" b="1" spc="-5" dirty="0">
                <a:latin typeface="Arial"/>
                <a:cs typeface="Arial"/>
              </a:rPr>
              <a:t>dinas.</a:t>
            </a:r>
            <a:endParaRPr sz="13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88137" y="3212083"/>
            <a:ext cx="4183379" cy="619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1300" dirty="0">
                <a:latin typeface="Arial MT"/>
                <a:cs typeface="Arial MT"/>
              </a:rPr>
              <a:t>Meminta</a:t>
            </a:r>
            <a:r>
              <a:rPr sz="1300" spc="5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dinas</a:t>
            </a:r>
            <a:r>
              <a:rPr sz="1300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pendidikan</a:t>
            </a:r>
            <a:r>
              <a:rPr sz="1300" dirty="0">
                <a:latin typeface="Arial MT"/>
                <a:cs typeface="Arial MT"/>
              </a:rPr>
              <a:t> untuk</a:t>
            </a:r>
            <a:r>
              <a:rPr sz="1300" spc="5" dirty="0">
                <a:latin typeface="Arial MT"/>
                <a:cs typeface="Arial MT"/>
              </a:rPr>
              <a:t> </a:t>
            </a:r>
            <a:r>
              <a:rPr sz="1300" dirty="0">
                <a:latin typeface="Arial MT"/>
                <a:cs typeface="Arial MT"/>
              </a:rPr>
              <a:t>memastikan</a:t>
            </a:r>
            <a:r>
              <a:rPr sz="1300" spc="5" dirty="0">
                <a:latin typeface="Arial MT"/>
                <a:cs typeface="Arial MT"/>
              </a:rPr>
              <a:t> </a:t>
            </a:r>
            <a:r>
              <a:rPr sz="1300" b="1" dirty="0">
                <a:latin typeface="Arial"/>
                <a:cs typeface="Arial"/>
              </a:rPr>
              <a:t>satuan </a:t>
            </a:r>
            <a:r>
              <a:rPr sz="1300" b="1" spc="5" dirty="0">
                <a:latin typeface="Arial"/>
                <a:cs typeface="Arial"/>
              </a:rPr>
              <a:t> </a:t>
            </a:r>
            <a:r>
              <a:rPr sz="1300" b="1" dirty="0">
                <a:latin typeface="Arial"/>
                <a:cs typeface="Arial"/>
              </a:rPr>
              <a:t>pendidikan</a:t>
            </a:r>
            <a:r>
              <a:rPr sz="1300" b="1" spc="5" dirty="0">
                <a:latin typeface="Arial"/>
                <a:cs typeface="Arial"/>
              </a:rPr>
              <a:t> </a:t>
            </a:r>
            <a:r>
              <a:rPr sz="1300" spc="-5" dirty="0">
                <a:latin typeface="Arial MT"/>
                <a:cs typeface="Arial MT"/>
              </a:rPr>
              <a:t>di</a:t>
            </a:r>
            <a:r>
              <a:rPr sz="1300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bawah</a:t>
            </a:r>
            <a:r>
              <a:rPr sz="1300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kewenangannya</a:t>
            </a:r>
            <a:r>
              <a:rPr sz="1300" dirty="0">
                <a:latin typeface="Arial MT"/>
                <a:cs typeface="Arial MT"/>
              </a:rPr>
              <a:t> untuk </a:t>
            </a:r>
            <a:r>
              <a:rPr sz="1300" spc="5" dirty="0">
                <a:latin typeface="Arial MT"/>
                <a:cs typeface="Arial MT"/>
              </a:rPr>
              <a:t> </a:t>
            </a:r>
            <a:r>
              <a:rPr sz="1300" b="1" spc="-10" dirty="0">
                <a:latin typeface="Arial"/>
                <a:cs typeface="Arial"/>
              </a:rPr>
              <a:t>membentuk</a:t>
            </a:r>
            <a:r>
              <a:rPr sz="1300" b="1" spc="40" dirty="0">
                <a:latin typeface="Arial"/>
                <a:cs typeface="Arial"/>
              </a:rPr>
              <a:t> </a:t>
            </a:r>
            <a:r>
              <a:rPr sz="1300" b="1" spc="-5" dirty="0">
                <a:latin typeface="Arial"/>
                <a:cs typeface="Arial"/>
              </a:rPr>
              <a:t>TPPK.</a:t>
            </a:r>
            <a:endParaRPr sz="130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4718303" y="1021080"/>
            <a:ext cx="4215765" cy="489584"/>
            <a:chOff x="4718303" y="1021080"/>
            <a:chExt cx="4215765" cy="489584"/>
          </a:xfrm>
        </p:grpSpPr>
        <p:sp>
          <p:nvSpPr>
            <p:cNvPr id="11" name="object 11"/>
            <p:cNvSpPr/>
            <p:nvPr/>
          </p:nvSpPr>
          <p:spPr>
            <a:xfrm>
              <a:off x="4718303" y="1021080"/>
              <a:ext cx="4215765" cy="489584"/>
            </a:xfrm>
            <a:custGeom>
              <a:avLst/>
              <a:gdLst/>
              <a:ahLst/>
              <a:cxnLst/>
              <a:rect l="l" t="t" r="r" b="b"/>
              <a:pathLst>
                <a:path w="4215765" h="489584">
                  <a:moveTo>
                    <a:pt x="4215384" y="0"/>
                  </a:moveTo>
                  <a:lnTo>
                    <a:pt x="0" y="0"/>
                  </a:lnTo>
                  <a:lnTo>
                    <a:pt x="0" y="489203"/>
                  </a:lnTo>
                  <a:lnTo>
                    <a:pt x="4215384" y="489203"/>
                  </a:lnTo>
                  <a:lnTo>
                    <a:pt x="4215384" y="0"/>
                  </a:lnTo>
                  <a:close/>
                </a:path>
              </a:pathLst>
            </a:custGeom>
            <a:solidFill>
              <a:srgbClr val="002E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755641" y="1105662"/>
              <a:ext cx="297180" cy="323215"/>
            </a:xfrm>
            <a:custGeom>
              <a:avLst/>
              <a:gdLst/>
              <a:ahLst/>
              <a:cxnLst/>
              <a:rect l="l" t="t" r="r" b="b"/>
              <a:pathLst>
                <a:path w="297179" h="323215">
                  <a:moveTo>
                    <a:pt x="0" y="323088"/>
                  </a:moveTo>
                  <a:lnTo>
                    <a:pt x="297179" y="323088"/>
                  </a:lnTo>
                  <a:lnTo>
                    <a:pt x="297179" y="0"/>
                  </a:lnTo>
                  <a:lnTo>
                    <a:pt x="0" y="0"/>
                  </a:lnTo>
                  <a:lnTo>
                    <a:pt x="0" y="323088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4718303" y="1021080"/>
            <a:ext cx="4215765" cy="489584"/>
          </a:xfrm>
          <a:prstGeom prst="rect">
            <a:avLst/>
          </a:prstGeom>
        </p:spPr>
        <p:txBody>
          <a:bodyPr vert="horz" wrap="square" lIns="0" tIns="133350" rIns="0" bIns="0" rtlCol="0">
            <a:spAutoFit/>
          </a:bodyPr>
          <a:lstStyle/>
          <a:p>
            <a:pPr marL="135255">
              <a:lnSpc>
                <a:spcPct val="100000"/>
              </a:lnSpc>
              <a:spcBef>
                <a:spcPts val="1050"/>
              </a:spcBef>
              <a:tabLst>
                <a:tab pos="548640" algn="l"/>
              </a:tabLst>
            </a:pP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3	</a:t>
            </a:r>
            <a:r>
              <a:rPr sz="1950" b="1" spc="-15" baseline="2136" dirty="0">
                <a:solidFill>
                  <a:srgbClr val="FFFFFF"/>
                </a:solidFill>
                <a:latin typeface="Arial"/>
                <a:cs typeface="Arial"/>
              </a:rPr>
              <a:t>Edukasi</a:t>
            </a:r>
            <a:r>
              <a:rPr sz="1950" b="1" baseline="2136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950" b="1" spc="-15" baseline="2136" dirty="0">
                <a:solidFill>
                  <a:srgbClr val="FFFFFF"/>
                </a:solidFill>
                <a:latin typeface="Arial"/>
                <a:cs typeface="Arial"/>
              </a:rPr>
              <a:t>PPKSP</a:t>
            </a:r>
            <a:endParaRPr sz="1950" baseline="2136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733925" y="1623186"/>
            <a:ext cx="4182110" cy="619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1300" b="1" spc="-5" dirty="0">
                <a:latin typeface="Arial"/>
                <a:cs typeface="Arial"/>
              </a:rPr>
              <a:t>Materi</a:t>
            </a:r>
            <a:r>
              <a:rPr sz="1300" b="1" dirty="0">
                <a:latin typeface="Arial"/>
                <a:cs typeface="Arial"/>
              </a:rPr>
              <a:t> </a:t>
            </a:r>
            <a:r>
              <a:rPr sz="1300" spc="-5" dirty="0">
                <a:latin typeface="Arial MT"/>
                <a:cs typeface="Arial MT"/>
              </a:rPr>
              <a:t>pencegahan</a:t>
            </a:r>
            <a:r>
              <a:rPr sz="1300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dan</a:t>
            </a:r>
            <a:r>
              <a:rPr sz="1300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penanganan</a:t>
            </a:r>
            <a:r>
              <a:rPr sz="1300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kekerasan</a:t>
            </a:r>
            <a:r>
              <a:rPr sz="1300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dari </a:t>
            </a:r>
            <a:r>
              <a:rPr sz="1300" dirty="0">
                <a:latin typeface="Arial MT"/>
                <a:cs typeface="Arial MT"/>
              </a:rPr>
              <a:t> Kemendikbudristek</a:t>
            </a:r>
            <a:r>
              <a:rPr sz="1300" spc="5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dapat</a:t>
            </a:r>
            <a:r>
              <a:rPr sz="1300" dirty="0">
                <a:latin typeface="Arial MT"/>
                <a:cs typeface="Arial MT"/>
              </a:rPr>
              <a:t> digunakan</a:t>
            </a:r>
            <a:r>
              <a:rPr sz="1300" spc="5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untuk</a:t>
            </a:r>
            <a:r>
              <a:rPr sz="1300" spc="350" dirty="0">
                <a:latin typeface="Arial MT"/>
                <a:cs typeface="Arial MT"/>
              </a:rPr>
              <a:t> </a:t>
            </a:r>
            <a:r>
              <a:rPr sz="1300" b="1" spc="-5" dirty="0">
                <a:latin typeface="Arial"/>
                <a:cs typeface="Arial"/>
              </a:rPr>
              <a:t>kampanye </a:t>
            </a:r>
            <a:r>
              <a:rPr sz="1300" b="1" spc="-355" dirty="0">
                <a:latin typeface="Arial"/>
                <a:cs typeface="Arial"/>
              </a:rPr>
              <a:t> </a:t>
            </a:r>
            <a:r>
              <a:rPr sz="1300" b="1" spc="-5" dirty="0">
                <a:latin typeface="Arial"/>
                <a:cs typeface="Arial"/>
              </a:rPr>
              <a:t>ke</a:t>
            </a:r>
            <a:r>
              <a:rPr sz="1300" b="1" spc="5" dirty="0">
                <a:latin typeface="Arial"/>
                <a:cs typeface="Arial"/>
              </a:rPr>
              <a:t> </a:t>
            </a:r>
            <a:r>
              <a:rPr sz="1300" b="1" spc="-5" dirty="0">
                <a:latin typeface="Arial"/>
                <a:cs typeface="Arial"/>
              </a:rPr>
              <a:t>publik.</a:t>
            </a:r>
            <a:endParaRPr sz="1300">
              <a:latin typeface="Arial"/>
              <a:cs typeface="Arial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272795" y="2619755"/>
            <a:ext cx="4215765" cy="487680"/>
            <a:chOff x="272795" y="2619755"/>
            <a:chExt cx="4215765" cy="487680"/>
          </a:xfrm>
        </p:grpSpPr>
        <p:sp>
          <p:nvSpPr>
            <p:cNvPr id="16" name="object 16"/>
            <p:cNvSpPr/>
            <p:nvPr/>
          </p:nvSpPr>
          <p:spPr>
            <a:xfrm>
              <a:off x="272795" y="2619755"/>
              <a:ext cx="4215765" cy="487680"/>
            </a:xfrm>
            <a:custGeom>
              <a:avLst/>
              <a:gdLst/>
              <a:ahLst/>
              <a:cxnLst/>
              <a:rect l="l" t="t" r="r" b="b"/>
              <a:pathLst>
                <a:path w="4215765" h="487680">
                  <a:moveTo>
                    <a:pt x="4215384" y="0"/>
                  </a:moveTo>
                  <a:lnTo>
                    <a:pt x="0" y="0"/>
                  </a:lnTo>
                  <a:lnTo>
                    <a:pt x="0" y="487680"/>
                  </a:lnTo>
                  <a:lnTo>
                    <a:pt x="4215384" y="487680"/>
                  </a:lnTo>
                  <a:lnTo>
                    <a:pt x="4215384" y="0"/>
                  </a:lnTo>
                  <a:close/>
                </a:path>
              </a:pathLst>
            </a:custGeom>
            <a:solidFill>
              <a:srgbClr val="002E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10133" y="2704337"/>
              <a:ext cx="297180" cy="323215"/>
            </a:xfrm>
            <a:custGeom>
              <a:avLst/>
              <a:gdLst/>
              <a:ahLst/>
              <a:cxnLst/>
              <a:rect l="l" t="t" r="r" b="b"/>
              <a:pathLst>
                <a:path w="297180" h="323214">
                  <a:moveTo>
                    <a:pt x="0" y="323088"/>
                  </a:moveTo>
                  <a:lnTo>
                    <a:pt x="297180" y="323088"/>
                  </a:lnTo>
                  <a:lnTo>
                    <a:pt x="297180" y="0"/>
                  </a:lnTo>
                  <a:lnTo>
                    <a:pt x="0" y="0"/>
                  </a:lnTo>
                  <a:lnTo>
                    <a:pt x="0" y="323088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272795" y="2619755"/>
            <a:ext cx="4215765" cy="487680"/>
          </a:xfrm>
          <a:prstGeom prst="rect">
            <a:avLst/>
          </a:prstGeom>
        </p:spPr>
        <p:txBody>
          <a:bodyPr vert="horz" wrap="square" lIns="0" tIns="133350" rIns="0" bIns="0" rtlCol="0">
            <a:spAutoFit/>
          </a:bodyPr>
          <a:lstStyle/>
          <a:p>
            <a:pPr marL="134620">
              <a:lnSpc>
                <a:spcPct val="100000"/>
              </a:lnSpc>
              <a:spcBef>
                <a:spcPts val="1050"/>
              </a:spcBef>
              <a:tabLst>
                <a:tab pos="548005" algn="l"/>
              </a:tabLst>
            </a:pP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2	</a:t>
            </a:r>
            <a:r>
              <a:rPr sz="1950" b="1" spc="-15" baseline="2136" dirty="0">
                <a:solidFill>
                  <a:srgbClr val="FFFFFF"/>
                </a:solidFill>
                <a:latin typeface="Arial"/>
                <a:cs typeface="Arial"/>
              </a:rPr>
              <a:t>Pembentukan</a:t>
            </a:r>
            <a:r>
              <a:rPr sz="1950" b="1" spc="89" baseline="2136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950" b="1" spc="-15" baseline="2136" dirty="0">
                <a:solidFill>
                  <a:srgbClr val="FFFFFF"/>
                </a:solidFill>
                <a:latin typeface="Arial"/>
                <a:cs typeface="Arial"/>
              </a:rPr>
              <a:t>TPPK</a:t>
            </a:r>
            <a:r>
              <a:rPr sz="1950" b="1" spc="-7" baseline="2136" dirty="0">
                <a:solidFill>
                  <a:srgbClr val="FFFFFF"/>
                </a:solidFill>
                <a:latin typeface="Arial"/>
                <a:cs typeface="Arial"/>
              </a:rPr>
              <a:t> di</a:t>
            </a:r>
            <a:r>
              <a:rPr sz="1950" b="1" spc="30" baseline="2136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950" b="1" spc="-15" baseline="2136" dirty="0">
                <a:solidFill>
                  <a:srgbClr val="FFFFFF"/>
                </a:solidFill>
                <a:latin typeface="Arial"/>
                <a:cs typeface="Arial"/>
              </a:rPr>
              <a:t>Satuan</a:t>
            </a:r>
            <a:r>
              <a:rPr sz="1950" b="1" spc="30" baseline="2136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950" b="1" spc="-15" baseline="2136" dirty="0">
                <a:solidFill>
                  <a:srgbClr val="FFFFFF"/>
                </a:solidFill>
                <a:latin typeface="Arial"/>
                <a:cs typeface="Arial"/>
              </a:rPr>
              <a:t>Pendidikan</a:t>
            </a:r>
            <a:endParaRPr sz="1950" baseline="2136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970270" y="4880782"/>
            <a:ext cx="2730500" cy="139700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Kementerian 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Pendidikan,</a:t>
            </a:r>
            <a:r>
              <a:rPr sz="8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Kebudayaan,</a:t>
            </a:r>
            <a:r>
              <a:rPr sz="800" spc="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Riset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 dan</a:t>
            </a:r>
            <a:r>
              <a:rPr sz="8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Teknologi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20" name="object 2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/>
              <a:t>26</a:t>
            </a:fld>
            <a:endParaRPr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6350" y="4760721"/>
            <a:ext cx="9156700" cy="389255"/>
            <a:chOff x="-6350" y="4760721"/>
            <a:chExt cx="9156700" cy="389255"/>
          </a:xfrm>
        </p:grpSpPr>
        <p:sp>
          <p:nvSpPr>
            <p:cNvPr id="3" name="object 3"/>
            <p:cNvSpPr/>
            <p:nvPr/>
          </p:nvSpPr>
          <p:spPr>
            <a:xfrm>
              <a:off x="0" y="4767071"/>
              <a:ext cx="9144000" cy="376555"/>
            </a:xfrm>
            <a:custGeom>
              <a:avLst/>
              <a:gdLst/>
              <a:ahLst/>
              <a:cxnLst/>
              <a:rect l="l" t="t" r="r" b="b"/>
              <a:pathLst>
                <a:path w="9144000" h="376554">
                  <a:moveTo>
                    <a:pt x="9144000" y="0"/>
                  </a:moveTo>
                  <a:lnTo>
                    <a:pt x="0" y="0"/>
                  </a:lnTo>
                  <a:lnTo>
                    <a:pt x="0" y="376428"/>
                  </a:lnTo>
                  <a:lnTo>
                    <a:pt x="9144000" y="376428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7376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4767071"/>
              <a:ext cx="9144000" cy="376555"/>
            </a:xfrm>
            <a:custGeom>
              <a:avLst/>
              <a:gdLst/>
              <a:ahLst/>
              <a:cxnLst/>
              <a:rect l="l" t="t" r="r" b="b"/>
              <a:pathLst>
                <a:path w="9144000" h="376554">
                  <a:moveTo>
                    <a:pt x="0" y="376428"/>
                  </a:moveTo>
                  <a:lnTo>
                    <a:pt x="9144000" y="376428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376428"/>
                  </a:lnTo>
                  <a:close/>
                </a:path>
              </a:pathLst>
            </a:custGeom>
            <a:ln w="12700">
              <a:solidFill>
                <a:srgbClr val="07376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91328" y="4808218"/>
              <a:ext cx="416051" cy="294132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5726684" y="4866233"/>
            <a:ext cx="329311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900" dirty="0">
                <a:solidFill>
                  <a:srgbClr val="FFFFFF"/>
                </a:solidFill>
                <a:latin typeface="Arial MT"/>
                <a:cs typeface="Arial MT"/>
              </a:rPr>
              <a:t>Kementerian</a:t>
            </a:r>
            <a:r>
              <a:rPr sz="900" spc="-3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900" dirty="0">
                <a:solidFill>
                  <a:srgbClr val="FFFFFF"/>
                </a:solidFill>
                <a:latin typeface="Arial MT"/>
                <a:cs typeface="Arial MT"/>
              </a:rPr>
              <a:t>Pendidikan,</a:t>
            </a:r>
            <a:r>
              <a:rPr sz="900" spc="-4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900" spc="-5" dirty="0">
                <a:solidFill>
                  <a:srgbClr val="FFFFFF"/>
                </a:solidFill>
                <a:latin typeface="Arial MT"/>
                <a:cs typeface="Arial MT"/>
              </a:rPr>
              <a:t>Kebudayaan,</a:t>
            </a:r>
            <a:r>
              <a:rPr sz="900" spc="-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900" dirty="0">
                <a:solidFill>
                  <a:srgbClr val="FFFFFF"/>
                </a:solidFill>
                <a:latin typeface="Arial MT"/>
                <a:cs typeface="Arial MT"/>
              </a:rPr>
              <a:t>Riset,</a:t>
            </a:r>
            <a:r>
              <a:rPr sz="900" spc="-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900" spc="-5" dirty="0">
                <a:solidFill>
                  <a:srgbClr val="FFFFFF"/>
                </a:solidFill>
                <a:latin typeface="Arial MT"/>
                <a:cs typeface="Arial MT"/>
              </a:rPr>
              <a:t>dan Teknologi</a:t>
            </a:r>
            <a:r>
              <a:rPr sz="900" spc="3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Arial MT"/>
                <a:cs typeface="Arial MT"/>
              </a:rPr>
              <a:t>32</a:t>
            </a:r>
            <a:endParaRPr sz="1000">
              <a:latin typeface="Arial MT"/>
              <a:cs typeface="Arial MT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1830609"/>
              </p:ext>
            </p:extLst>
          </p:nvPr>
        </p:nvGraphicFramePr>
        <p:xfrm>
          <a:off x="774268" y="1128078"/>
          <a:ext cx="7748270" cy="202793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9149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25678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937513">
                <a:tc>
                  <a:txBody>
                    <a:bodyPr/>
                    <a:lstStyle/>
                    <a:p>
                      <a:pPr marR="128905" algn="r">
                        <a:lnSpc>
                          <a:spcPct val="100000"/>
                        </a:lnSpc>
                        <a:spcBef>
                          <a:spcPts val="805"/>
                        </a:spcBef>
                      </a:pPr>
                      <a:r>
                        <a:rPr lang="en-US" sz="1800" b="1" dirty="0">
                          <a:solidFill>
                            <a:srgbClr val="CCCCCC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1800" dirty="0">
                        <a:latin typeface="Arial"/>
                        <a:cs typeface="Arial"/>
                      </a:endParaRPr>
                    </a:p>
                  </a:txBody>
                  <a:tcPr marL="0" marR="0" marT="102235" marB="0"/>
                </a:tc>
                <a:tc>
                  <a:txBody>
                    <a:bodyPr/>
                    <a:lstStyle/>
                    <a:p>
                      <a:pPr marL="135890" marR="20320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sz="1800" b="1" spc="-5" dirty="0">
                          <a:solidFill>
                            <a:srgbClr val="CCCCCC"/>
                          </a:solidFill>
                          <a:latin typeface="Arial"/>
                          <a:cs typeface="Arial"/>
                        </a:rPr>
                        <a:t>Gambaran</a:t>
                      </a:r>
                      <a:r>
                        <a:rPr sz="1800" b="1" spc="5" dirty="0">
                          <a:solidFill>
                            <a:srgbClr val="CCCCC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dirty="0">
                          <a:solidFill>
                            <a:srgbClr val="CCCCCC"/>
                          </a:solidFill>
                          <a:latin typeface="Arial"/>
                          <a:cs typeface="Arial"/>
                        </a:rPr>
                        <a:t>umum</a:t>
                      </a:r>
                      <a:r>
                        <a:rPr sz="1800" b="1" spc="5" dirty="0">
                          <a:solidFill>
                            <a:srgbClr val="CCCCC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CCCCCC"/>
                          </a:solidFill>
                          <a:latin typeface="Arial"/>
                          <a:cs typeface="Arial"/>
                        </a:rPr>
                        <a:t>Permendikbudristek</a:t>
                      </a:r>
                      <a:r>
                        <a:rPr sz="1800" b="1" spc="5" dirty="0">
                          <a:solidFill>
                            <a:srgbClr val="CCCCC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CCCCCC"/>
                          </a:solidFill>
                          <a:latin typeface="Arial"/>
                          <a:cs typeface="Arial"/>
                        </a:rPr>
                        <a:t>46/2023</a:t>
                      </a:r>
                      <a:r>
                        <a:rPr sz="1800" b="1" spc="25" dirty="0">
                          <a:solidFill>
                            <a:srgbClr val="CCCCC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CCCCCC"/>
                          </a:solidFill>
                          <a:latin typeface="Arial"/>
                          <a:cs typeface="Arial"/>
                        </a:rPr>
                        <a:t>Pencegahan</a:t>
                      </a:r>
                      <a:r>
                        <a:rPr sz="1800" b="1" spc="10" dirty="0">
                          <a:solidFill>
                            <a:srgbClr val="CCCCC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dirty="0">
                          <a:solidFill>
                            <a:srgbClr val="CCCCCC"/>
                          </a:solidFill>
                          <a:latin typeface="Arial"/>
                          <a:cs typeface="Arial"/>
                        </a:rPr>
                        <a:t>dan </a:t>
                      </a:r>
                      <a:r>
                        <a:rPr sz="1800" b="1" spc="-484" dirty="0">
                          <a:solidFill>
                            <a:srgbClr val="CCCCC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CCCCCC"/>
                          </a:solidFill>
                          <a:latin typeface="Arial"/>
                          <a:cs typeface="Arial"/>
                        </a:rPr>
                        <a:t>Penanganan</a:t>
                      </a:r>
                      <a:r>
                        <a:rPr sz="1800" b="1" dirty="0">
                          <a:solidFill>
                            <a:srgbClr val="CCCCC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CCCCCC"/>
                          </a:solidFill>
                          <a:latin typeface="Arial"/>
                          <a:cs typeface="Arial"/>
                        </a:rPr>
                        <a:t>Kekerasan</a:t>
                      </a:r>
                      <a:r>
                        <a:rPr sz="1800" b="1" spc="25" dirty="0">
                          <a:solidFill>
                            <a:srgbClr val="CCCCC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dirty="0">
                          <a:solidFill>
                            <a:srgbClr val="CCCCCC"/>
                          </a:solidFill>
                          <a:latin typeface="Arial"/>
                          <a:cs typeface="Arial"/>
                        </a:rPr>
                        <a:t>di</a:t>
                      </a:r>
                      <a:r>
                        <a:rPr sz="1800" b="1" spc="-5" dirty="0">
                          <a:solidFill>
                            <a:srgbClr val="CCCCC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dirty="0">
                          <a:solidFill>
                            <a:srgbClr val="CCCCCC"/>
                          </a:solidFill>
                          <a:latin typeface="Arial"/>
                          <a:cs typeface="Arial"/>
                        </a:rPr>
                        <a:t>Lingkungan</a:t>
                      </a:r>
                      <a:r>
                        <a:rPr sz="1800" b="1" spc="-25" dirty="0">
                          <a:solidFill>
                            <a:srgbClr val="CCCCC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CCCCCC"/>
                          </a:solidFill>
                          <a:latin typeface="Arial"/>
                          <a:cs typeface="Arial"/>
                        </a:rPr>
                        <a:t>Satuan</a:t>
                      </a:r>
                      <a:r>
                        <a:rPr sz="1800" b="1" spc="10" dirty="0">
                          <a:solidFill>
                            <a:srgbClr val="CCCCC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CCCCCC"/>
                          </a:solidFill>
                          <a:latin typeface="Arial"/>
                          <a:cs typeface="Arial"/>
                        </a:rPr>
                        <a:t>Pendidikan </a:t>
                      </a:r>
                      <a:r>
                        <a:rPr sz="1800" b="1" dirty="0">
                          <a:solidFill>
                            <a:srgbClr val="CCCCCC"/>
                          </a:solidFill>
                          <a:latin typeface="Arial"/>
                          <a:cs typeface="Arial"/>
                        </a:rPr>
                        <a:t> (PPKSP)</a:t>
                      </a:r>
                      <a:endParaRPr sz="1800" dirty="0">
                        <a:latin typeface="Arial"/>
                        <a:cs typeface="Arial"/>
                      </a:endParaRPr>
                    </a:p>
                  </a:txBody>
                  <a:tcPr marL="0" marR="0" marT="56515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33250">
                <a:tc>
                  <a:txBody>
                    <a:bodyPr/>
                    <a:lstStyle/>
                    <a:p>
                      <a:pPr marR="128905" algn="r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lang="en-US" sz="1800" b="1" dirty="0">
                          <a:solidFill>
                            <a:srgbClr val="CCCCCC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sz="1800" dirty="0">
                        <a:latin typeface="Arial"/>
                        <a:cs typeface="Arial"/>
                      </a:endParaRPr>
                    </a:p>
                  </a:txBody>
                  <a:tcPr marL="0" marR="0" marT="79375" marB="0"/>
                </a:tc>
                <a:tc>
                  <a:txBody>
                    <a:bodyPr/>
                    <a:lstStyle/>
                    <a:p>
                      <a:pPr marL="135890" marR="26733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b="1" spc="-5" dirty="0">
                          <a:solidFill>
                            <a:srgbClr val="CCCCCC"/>
                          </a:solidFill>
                          <a:latin typeface="Arial"/>
                          <a:cs typeface="Arial"/>
                        </a:rPr>
                        <a:t>Pembentukan</a:t>
                      </a:r>
                      <a:r>
                        <a:rPr sz="1800" b="1" dirty="0">
                          <a:solidFill>
                            <a:srgbClr val="CCCCCC"/>
                          </a:solidFill>
                          <a:latin typeface="Arial"/>
                          <a:cs typeface="Arial"/>
                        </a:rPr>
                        <a:t> TPPK</a:t>
                      </a:r>
                      <a:r>
                        <a:rPr sz="1800" b="1" spc="5" dirty="0">
                          <a:solidFill>
                            <a:srgbClr val="CCCCC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dirty="0">
                          <a:solidFill>
                            <a:srgbClr val="CCCCCC"/>
                          </a:solidFill>
                          <a:latin typeface="Arial"/>
                          <a:cs typeface="Arial"/>
                        </a:rPr>
                        <a:t>dan</a:t>
                      </a:r>
                      <a:r>
                        <a:rPr sz="1800" b="1" spc="-10" dirty="0">
                          <a:solidFill>
                            <a:srgbClr val="CCCCC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CCCCCC"/>
                          </a:solidFill>
                          <a:latin typeface="Arial"/>
                          <a:cs typeface="Arial"/>
                        </a:rPr>
                        <a:t>Satgas,</a:t>
                      </a:r>
                      <a:r>
                        <a:rPr sz="1800" b="1" spc="5" dirty="0">
                          <a:solidFill>
                            <a:srgbClr val="CCCCC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CCCCCC"/>
                          </a:solidFill>
                          <a:latin typeface="Arial"/>
                          <a:cs typeface="Arial"/>
                        </a:rPr>
                        <a:t>Peran</a:t>
                      </a:r>
                      <a:r>
                        <a:rPr sz="1800" b="1" dirty="0">
                          <a:solidFill>
                            <a:srgbClr val="CCCCCC"/>
                          </a:solidFill>
                          <a:latin typeface="Arial"/>
                          <a:cs typeface="Arial"/>
                        </a:rPr>
                        <a:t> UPT,</a:t>
                      </a:r>
                      <a:r>
                        <a:rPr sz="1800" b="1" spc="10" dirty="0">
                          <a:solidFill>
                            <a:srgbClr val="CCCCC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CCCCCC"/>
                          </a:solidFill>
                          <a:latin typeface="Arial"/>
                          <a:cs typeface="Arial"/>
                        </a:rPr>
                        <a:t>Peran</a:t>
                      </a:r>
                      <a:r>
                        <a:rPr sz="1800" b="1" spc="5" dirty="0">
                          <a:solidFill>
                            <a:srgbClr val="CCCCC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CCCCCC"/>
                          </a:solidFill>
                          <a:latin typeface="Arial"/>
                          <a:cs typeface="Arial"/>
                        </a:rPr>
                        <a:t>Pemda,</a:t>
                      </a:r>
                      <a:r>
                        <a:rPr sz="1800" b="1" spc="5" dirty="0">
                          <a:solidFill>
                            <a:srgbClr val="CCCCC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dirty="0">
                          <a:solidFill>
                            <a:srgbClr val="CCCCCC"/>
                          </a:solidFill>
                          <a:latin typeface="Arial"/>
                          <a:cs typeface="Arial"/>
                        </a:rPr>
                        <a:t>dan </a:t>
                      </a:r>
                      <a:r>
                        <a:rPr sz="1800" b="1" spc="-484" dirty="0">
                          <a:solidFill>
                            <a:srgbClr val="CCCCC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CCCCCC"/>
                          </a:solidFill>
                          <a:latin typeface="Arial"/>
                          <a:cs typeface="Arial"/>
                        </a:rPr>
                        <a:t>Satpen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3655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57174">
                <a:tc>
                  <a:txBody>
                    <a:bodyPr/>
                    <a:lstStyle/>
                    <a:p>
                      <a:pPr marR="128270" algn="r">
                        <a:lnSpc>
                          <a:spcPct val="100000"/>
                        </a:lnSpc>
                        <a:spcBef>
                          <a:spcPts val="675"/>
                        </a:spcBef>
                      </a:pPr>
                      <a:r>
                        <a:rPr lang="en-US" sz="1800" b="1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1800" dirty="0">
                        <a:latin typeface="Arial"/>
                        <a:cs typeface="Arial"/>
                      </a:endParaRPr>
                    </a:p>
                  </a:txBody>
                  <a:tcPr marL="0" marR="0" marT="85725" marB="0"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marL="13589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b="1" spc="-5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Perangkat</a:t>
                      </a:r>
                      <a:r>
                        <a:rPr sz="1800" b="1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Implementasi</a:t>
                      </a:r>
                      <a:r>
                        <a:rPr sz="1800" b="1" spc="-1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PPKSP</a:t>
                      </a:r>
                      <a:endParaRPr sz="1800" dirty="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8" name="object 8"/>
          <p:cNvSpPr txBox="1"/>
          <p:nvPr/>
        </p:nvSpPr>
        <p:spPr>
          <a:xfrm>
            <a:off x="232359" y="164972"/>
            <a:ext cx="8578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60" dirty="0">
                <a:solidFill>
                  <a:srgbClr val="073762"/>
                </a:solidFill>
                <a:latin typeface="Arial"/>
                <a:cs typeface="Arial"/>
              </a:rPr>
              <a:t>A</a:t>
            </a:r>
            <a:r>
              <a:rPr sz="1800" b="1" dirty="0">
                <a:solidFill>
                  <a:srgbClr val="073762"/>
                </a:solidFill>
                <a:latin typeface="Arial"/>
                <a:cs typeface="Arial"/>
              </a:rPr>
              <a:t>gen</a:t>
            </a:r>
            <a:r>
              <a:rPr sz="1800" b="1" spc="5" dirty="0">
                <a:solidFill>
                  <a:srgbClr val="073762"/>
                </a:solidFill>
                <a:latin typeface="Arial"/>
                <a:cs typeface="Arial"/>
              </a:rPr>
              <a:t>d</a:t>
            </a:r>
            <a:r>
              <a:rPr sz="1800" b="1" spc="-5" dirty="0">
                <a:solidFill>
                  <a:srgbClr val="073762"/>
                </a:solidFill>
                <a:latin typeface="Arial"/>
                <a:cs typeface="Arial"/>
              </a:rPr>
              <a:t>a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982970" y="4893482"/>
            <a:ext cx="2705100" cy="114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90"/>
              </a:lnSpc>
            </a:pP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Kementerian 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Pendidikan,</a:t>
            </a:r>
            <a:r>
              <a:rPr sz="8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Kebudayaan,</a:t>
            </a:r>
            <a:r>
              <a:rPr sz="800" spc="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Riset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 dan</a:t>
            </a:r>
            <a:r>
              <a:rPr sz="8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Teknologi</a:t>
            </a:r>
            <a:endParaRPr sz="800">
              <a:latin typeface="Arial MT"/>
              <a:cs typeface="Arial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9150350" cy="5146040"/>
            <a:chOff x="0" y="0"/>
            <a:chExt cx="9150350" cy="514604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576014" y="4801919"/>
              <a:ext cx="282425" cy="28387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9144000" cy="5143499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4268723" y="4571"/>
              <a:ext cx="4875530" cy="5133340"/>
            </a:xfrm>
            <a:custGeom>
              <a:avLst/>
              <a:gdLst/>
              <a:ahLst/>
              <a:cxnLst/>
              <a:rect l="l" t="t" r="r" b="b"/>
              <a:pathLst>
                <a:path w="4875530" h="5133340">
                  <a:moveTo>
                    <a:pt x="4875276" y="0"/>
                  </a:moveTo>
                  <a:lnTo>
                    <a:pt x="0" y="0"/>
                  </a:lnTo>
                  <a:lnTo>
                    <a:pt x="0" y="5132832"/>
                  </a:lnTo>
                  <a:lnTo>
                    <a:pt x="4875276" y="5132832"/>
                  </a:lnTo>
                  <a:lnTo>
                    <a:pt x="487527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268723" y="4571"/>
              <a:ext cx="4875530" cy="5133340"/>
            </a:xfrm>
            <a:custGeom>
              <a:avLst/>
              <a:gdLst/>
              <a:ahLst/>
              <a:cxnLst/>
              <a:rect l="l" t="t" r="r" b="b"/>
              <a:pathLst>
                <a:path w="4875530" h="5133340">
                  <a:moveTo>
                    <a:pt x="0" y="5132832"/>
                  </a:moveTo>
                  <a:lnTo>
                    <a:pt x="4875276" y="5132832"/>
                  </a:lnTo>
                  <a:lnTo>
                    <a:pt x="4875276" y="0"/>
                  </a:lnTo>
                  <a:lnTo>
                    <a:pt x="0" y="0"/>
                  </a:lnTo>
                  <a:lnTo>
                    <a:pt x="0" y="5132832"/>
                  </a:lnTo>
                  <a:close/>
                </a:path>
              </a:pathLst>
            </a:custGeom>
            <a:ln w="126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172419" y="4571"/>
              <a:ext cx="1096645" cy="5139055"/>
            </a:xfrm>
            <a:custGeom>
              <a:avLst/>
              <a:gdLst/>
              <a:ahLst/>
              <a:cxnLst/>
              <a:rect l="l" t="t" r="r" b="b"/>
              <a:pathLst>
                <a:path w="1096645" h="5139055">
                  <a:moveTo>
                    <a:pt x="1096304" y="0"/>
                  </a:moveTo>
                  <a:lnTo>
                    <a:pt x="0" y="5138926"/>
                  </a:lnTo>
                  <a:lnTo>
                    <a:pt x="1096304" y="5138926"/>
                  </a:lnTo>
                  <a:lnTo>
                    <a:pt x="10963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4046346" y="1621282"/>
            <a:ext cx="483933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24965" marR="5080" indent="-1612900">
              <a:lnSpc>
                <a:spcPct val="100000"/>
              </a:lnSpc>
              <a:spcBef>
                <a:spcPts val="100"/>
              </a:spcBef>
            </a:pPr>
            <a:r>
              <a:rPr sz="1500" b="1" spc="-5" dirty="0">
                <a:solidFill>
                  <a:srgbClr val="001F5F"/>
                </a:solidFill>
                <a:latin typeface="Arial"/>
                <a:cs typeface="Arial"/>
              </a:rPr>
              <a:t>KEMENTERIAN</a:t>
            </a:r>
            <a:r>
              <a:rPr sz="1500" b="1" spc="2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500" b="1" spc="-5" dirty="0">
                <a:solidFill>
                  <a:srgbClr val="001F5F"/>
                </a:solidFill>
                <a:latin typeface="Arial"/>
                <a:cs typeface="Arial"/>
              </a:rPr>
              <a:t>PENDIDIKAN,</a:t>
            </a:r>
            <a:r>
              <a:rPr sz="1500" b="1" spc="2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500" b="1" spc="-5" dirty="0">
                <a:solidFill>
                  <a:srgbClr val="001F5F"/>
                </a:solidFill>
                <a:latin typeface="Arial"/>
                <a:cs typeface="Arial"/>
              </a:rPr>
              <a:t>KEBUDAYAAN,</a:t>
            </a:r>
            <a:r>
              <a:rPr sz="1500" b="1" spc="1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500" b="1" spc="-10" dirty="0">
                <a:solidFill>
                  <a:srgbClr val="001F5F"/>
                </a:solidFill>
                <a:latin typeface="Arial"/>
                <a:cs typeface="Arial"/>
              </a:rPr>
              <a:t>RISET, </a:t>
            </a:r>
            <a:r>
              <a:rPr sz="1500" b="1" spc="-40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500" b="1" spc="-20" dirty="0">
                <a:solidFill>
                  <a:srgbClr val="001F5F"/>
                </a:solidFill>
                <a:latin typeface="Arial"/>
                <a:cs typeface="Arial"/>
              </a:rPr>
              <a:t>DAN</a:t>
            </a:r>
            <a:r>
              <a:rPr sz="1500" b="1" spc="4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500" b="1" spc="-10" dirty="0">
                <a:solidFill>
                  <a:srgbClr val="001F5F"/>
                </a:solidFill>
                <a:latin typeface="Arial"/>
                <a:cs typeface="Arial"/>
              </a:rPr>
              <a:t>TEKNOLOGI</a:t>
            </a:r>
            <a:endParaRPr sz="1500"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958840" y="772668"/>
            <a:ext cx="1097280" cy="830579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3955541" y="2614041"/>
            <a:ext cx="4879340" cy="192424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 marR="5080" indent="-635" algn="ctr">
              <a:lnSpc>
                <a:spcPct val="90000"/>
              </a:lnSpc>
              <a:spcBef>
                <a:spcPts val="425"/>
              </a:spcBef>
            </a:pPr>
            <a:r>
              <a:rPr sz="2700" b="1" spc="-5" dirty="0">
                <a:solidFill>
                  <a:srgbClr val="001F5F"/>
                </a:solidFill>
                <a:latin typeface="Arial"/>
                <a:cs typeface="Arial"/>
              </a:rPr>
              <a:t>Permendikbudristek</a:t>
            </a:r>
            <a:r>
              <a:rPr sz="2700" b="1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700" b="1" spc="-5" dirty="0">
                <a:solidFill>
                  <a:srgbClr val="001F5F"/>
                </a:solidFill>
                <a:latin typeface="Arial"/>
                <a:cs typeface="Arial"/>
              </a:rPr>
              <a:t>46/2023: </a:t>
            </a:r>
            <a:r>
              <a:rPr sz="2700" b="1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700" b="1" spc="-5" dirty="0">
                <a:solidFill>
                  <a:srgbClr val="001F5F"/>
                </a:solidFill>
                <a:latin typeface="Arial"/>
                <a:cs typeface="Arial"/>
              </a:rPr>
              <a:t>Materi </a:t>
            </a:r>
            <a:r>
              <a:rPr sz="2700" b="1" dirty="0">
                <a:solidFill>
                  <a:srgbClr val="001F5F"/>
                </a:solidFill>
                <a:latin typeface="Arial"/>
                <a:cs typeface="Arial"/>
              </a:rPr>
              <a:t>Implementasi </a:t>
            </a:r>
            <a:r>
              <a:rPr sz="2700" b="1" spc="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700" b="1" spc="-5" dirty="0">
                <a:solidFill>
                  <a:srgbClr val="001F5F"/>
                </a:solidFill>
                <a:latin typeface="Arial"/>
                <a:cs typeface="Arial"/>
              </a:rPr>
              <a:t>Pencegahan</a:t>
            </a:r>
            <a:r>
              <a:rPr sz="2700" b="1" spc="-2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700" b="1" spc="-5" dirty="0">
                <a:solidFill>
                  <a:srgbClr val="001F5F"/>
                </a:solidFill>
                <a:latin typeface="Arial"/>
                <a:cs typeface="Arial"/>
              </a:rPr>
              <a:t>dan</a:t>
            </a:r>
            <a:r>
              <a:rPr sz="2700" b="1" spc="-3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700" b="1" spc="-5" dirty="0">
                <a:solidFill>
                  <a:srgbClr val="001F5F"/>
                </a:solidFill>
                <a:latin typeface="Arial"/>
                <a:cs typeface="Arial"/>
              </a:rPr>
              <a:t>Penanganan </a:t>
            </a:r>
            <a:r>
              <a:rPr sz="2700" b="1" spc="-73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700" b="1" spc="-5" dirty="0">
                <a:solidFill>
                  <a:srgbClr val="001F5F"/>
                </a:solidFill>
                <a:latin typeface="Arial"/>
                <a:cs typeface="Arial"/>
              </a:rPr>
              <a:t>Kekerasan </a:t>
            </a:r>
            <a:r>
              <a:rPr sz="2700" b="1" dirty="0">
                <a:solidFill>
                  <a:srgbClr val="001F5F"/>
                </a:solidFill>
                <a:latin typeface="Arial"/>
                <a:cs typeface="Arial"/>
              </a:rPr>
              <a:t>di </a:t>
            </a:r>
            <a:r>
              <a:rPr sz="2700" b="1" dirty="0" err="1">
                <a:solidFill>
                  <a:srgbClr val="001F5F"/>
                </a:solidFill>
                <a:latin typeface="Arial"/>
                <a:cs typeface="Arial"/>
              </a:rPr>
              <a:t>Satuan</a:t>
            </a:r>
            <a:r>
              <a:rPr sz="2700" b="1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700" b="1" spc="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700" b="1" spc="-5" dirty="0">
                <a:solidFill>
                  <a:srgbClr val="001F5F"/>
                </a:solidFill>
                <a:latin typeface="Arial"/>
                <a:cs typeface="Arial"/>
              </a:rPr>
              <a:t>Pendidikan</a:t>
            </a:r>
            <a:endParaRPr sz="27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6350" y="4760721"/>
            <a:ext cx="9156700" cy="389255"/>
            <a:chOff x="-6350" y="4760721"/>
            <a:chExt cx="9156700" cy="389255"/>
          </a:xfrm>
        </p:grpSpPr>
        <p:sp>
          <p:nvSpPr>
            <p:cNvPr id="3" name="object 3"/>
            <p:cNvSpPr/>
            <p:nvPr/>
          </p:nvSpPr>
          <p:spPr>
            <a:xfrm>
              <a:off x="0" y="4767071"/>
              <a:ext cx="9144000" cy="376555"/>
            </a:xfrm>
            <a:custGeom>
              <a:avLst/>
              <a:gdLst/>
              <a:ahLst/>
              <a:cxnLst/>
              <a:rect l="l" t="t" r="r" b="b"/>
              <a:pathLst>
                <a:path w="9144000" h="376554">
                  <a:moveTo>
                    <a:pt x="0" y="376428"/>
                  </a:moveTo>
                  <a:lnTo>
                    <a:pt x="9144000" y="376428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376428"/>
                  </a:lnTo>
                  <a:close/>
                </a:path>
              </a:pathLst>
            </a:custGeom>
            <a:ln w="12700">
              <a:solidFill>
                <a:srgbClr val="1F386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576014" y="4801919"/>
              <a:ext cx="282425" cy="28387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4760974"/>
              <a:ext cx="9143999" cy="34747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4760974"/>
              <a:ext cx="9144000" cy="384048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42494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900" spc="-5" dirty="0">
                <a:solidFill>
                  <a:srgbClr val="001F5F"/>
                </a:solidFill>
              </a:rPr>
              <a:t>TPPK</a:t>
            </a:r>
            <a:r>
              <a:rPr sz="1900" spc="5" dirty="0">
                <a:solidFill>
                  <a:srgbClr val="001F5F"/>
                </a:solidFill>
              </a:rPr>
              <a:t> </a:t>
            </a:r>
            <a:r>
              <a:rPr sz="1900" spc="-5" dirty="0">
                <a:solidFill>
                  <a:srgbClr val="001F5F"/>
                </a:solidFill>
              </a:rPr>
              <a:t>dan</a:t>
            </a:r>
            <a:r>
              <a:rPr sz="1900" spc="10" dirty="0">
                <a:solidFill>
                  <a:srgbClr val="001F5F"/>
                </a:solidFill>
              </a:rPr>
              <a:t> </a:t>
            </a:r>
            <a:r>
              <a:rPr sz="1900" spc="-5" dirty="0">
                <a:solidFill>
                  <a:srgbClr val="001F5F"/>
                </a:solidFill>
              </a:rPr>
              <a:t>Satuan</a:t>
            </a:r>
            <a:r>
              <a:rPr sz="1900" spc="25" dirty="0">
                <a:solidFill>
                  <a:srgbClr val="001F5F"/>
                </a:solidFill>
              </a:rPr>
              <a:t> </a:t>
            </a:r>
            <a:r>
              <a:rPr sz="1900" spc="-5" dirty="0">
                <a:solidFill>
                  <a:srgbClr val="001F5F"/>
                </a:solidFill>
              </a:rPr>
              <a:t>Tugas</a:t>
            </a:r>
            <a:r>
              <a:rPr sz="1900" spc="5" dirty="0">
                <a:solidFill>
                  <a:srgbClr val="001F5F"/>
                </a:solidFill>
              </a:rPr>
              <a:t> </a:t>
            </a:r>
            <a:r>
              <a:rPr sz="1900" spc="-5" dirty="0">
                <a:solidFill>
                  <a:srgbClr val="001F5F"/>
                </a:solidFill>
              </a:rPr>
              <a:t>perlu</a:t>
            </a:r>
            <a:r>
              <a:rPr sz="1900" spc="5" dirty="0">
                <a:solidFill>
                  <a:srgbClr val="001F5F"/>
                </a:solidFill>
              </a:rPr>
              <a:t> </a:t>
            </a:r>
            <a:r>
              <a:rPr sz="1900" spc="-5" dirty="0">
                <a:solidFill>
                  <a:srgbClr val="001F5F"/>
                </a:solidFill>
              </a:rPr>
              <a:t>dibentuk</a:t>
            </a:r>
            <a:r>
              <a:rPr sz="1900" spc="15" dirty="0">
                <a:solidFill>
                  <a:srgbClr val="001F5F"/>
                </a:solidFill>
              </a:rPr>
              <a:t> </a:t>
            </a:r>
            <a:r>
              <a:rPr sz="1900" spc="-5" dirty="0">
                <a:solidFill>
                  <a:srgbClr val="001F5F"/>
                </a:solidFill>
              </a:rPr>
              <a:t>dalam</a:t>
            </a:r>
            <a:r>
              <a:rPr sz="1900" spc="5" dirty="0">
                <a:solidFill>
                  <a:srgbClr val="001F5F"/>
                </a:solidFill>
              </a:rPr>
              <a:t> waktu</a:t>
            </a:r>
            <a:r>
              <a:rPr sz="1900" spc="-25" dirty="0">
                <a:solidFill>
                  <a:srgbClr val="001F5F"/>
                </a:solidFill>
              </a:rPr>
              <a:t> </a:t>
            </a:r>
            <a:r>
              <a:rPr sz="1900" spc="-5" dirty="0">
                <a:solidFill>
                  <a:srgbClr val="001F5F"/>
                </a:solidFill>
              </a:rPr>
              <a:t>6</a:t>
            </a:r>
            <a:r>
              <a:rPr sz="1900" spc="65" dirty="0">
                <a:solidFill>
                  <a:srgbClr val="001F5F"/>
                </a:solidFill>
              </a:rPr>
              <a:t> </a:t>
            </a:r>
            <a:r>
              <a:rPr sz="1900" spc="-5" dirty="0">
                <a:solidFill>
                  <a:srgbClr val="001F5F"/>
                </a:solidFill>
              </a:rPr>
              <a:t>-</a:t>
            </a:r>
            <a:r>
              <a:rPr sz="1900" spc="10" dirty="0">
                <a:solidFill>
                  <a:srgbClr val="001F5F"/>
                </a:solidFill>
              </a:rPr>
              <a:t> </a:t>
            </a:r>
            <a:r>
              <a:rPr sz="1900" spc="-5" dirty="0">
                <a:solidFill>
                  <a:srgbClr val="001F5F"/>
                </a:solidFill>
              </a:rPr>
              <a:t>12</a:t>
            </a:r>
            <a:r>
              <a:rPr sz="1900" spc="5" dirty="0">
                <a:solidFill>
                  <a:srgbClr val="001F5F"/>
                </a:solidFill>
              </a:rPr>
              <a:t> </a:t>
            </a:r>
            <a:r>
              <a:rPr sz="1900" spc="-5" dirty="0">
                <a:solidFill>
                  <a:srgbClr val="001F5F"/>
                </a:solidFill>
              </a:rPr>
              <a:t>bulan</a:t>
            </a:r>
            <a:r>
              <a:rPr sz="1900" spc="5" dirty="0">
                <a:solidFill>
                  <a:srgbClr val="001F5F"/>
                </a:solidFill>
              </a:rPr>
              <a:t> </a:t>
            </a:r>
            <a:r>
              <a:rPr sz="1900" spc="-5" dirty="0">
                <a:solidFill>
                  <a:srgbClr val="001F5F"/>
                </a:solidFill>
              </a:rPr>
              <a:t>sejak </a:t>
            </a:r>
            <a:r>
              <a:rPr sz="1900" spc="-509" dirty="0">
                <a:solidFill>
                  <a:srgbClr val="001F5F"/>
                </a:solidFill>
              </a:rPr>
              <a:t> </a:t>
            </a:r>
            <a:r>
              <a:rPr sz="1900" spc="-5" dirty="0">
                <a:solidFill>
                  <a:srgbClr val="001F5F"/>
                </a:solidFill>
              </a:rPr>
              <a:t>peraturan</a:t>
            </a:r>
            <a:r>
              <a:rPr sz="1900" spc="15" dirty="0">
                <a:solidFill>
                  <a:srgbClr val="001F5F"/>
                </a:solidFill>
              </a:rPr>
              <a:t> </a:t>
            </a:r>
            <a:r>
              <a:rPr sz="1900" spc="-5" dirty="0">
                <a:solidFill>
                  <a:srgbClr val="001F5F"/>
                </a:solidFill>
              </a:rPr>
              <a:t>ini</a:t>
            </a:r>
            <a:r>
              <a:rPr sz="1900" spc="-15" dirty="0">
                <a:solidFill>
                  <a:srgbClr val="001F5F"/>
                </a:solidFill>
              </a:rPr>
              <a:t> </a:t>
            </a:r>
            <a:r>
              <a:rPr sz="1900" spc="-5" dirty="0">
                <a:solidFill>
                  <a:srgbClr val="001F5F"/>
                </a:solidFill>
              </a:rPr>
              <a:t>disahkan</a:t>
            </a:r>
            <a:endParaRPr sz="1900"/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194094" y="1089278"/>
          <a:ext cx="8746488" cy="319918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113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33985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4431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16458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4506595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534924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Pembuat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190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82550" marR="82550" indent="261620">
                        <a:lnSpc>
                          <a:spcPts val="1300"/>
                        </a:lnSpc>
                        <a:spcBef>
                          <a:spcPts val="790"/>
                        </a:spcBef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Target </a:t>
                      </a:r>
                      <a:r>
                        <a:rPr sz="1200" b="1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pemben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ukan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10033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1981835" marR="78105" indent="-1906905">
                        <a:lnSpc>
                          <a:spcPts val="1300"/>
                        </a:lnSpc>
                        <a:spcBef>
                          <a:spcPts val="790"/>
                        </a:spcBef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Keanggotaan</a:t>
                      </a:r>
                      <a:r>
                        <a:rPr sz="1200" b="1" spc="-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untuk 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pendidikan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formal</a:t>
                      </a:r>
                      <a:r>
                        <a:rPr sz="1200" b="1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termasuk</a:t>
                      </a:r>
                      <a:r>
                        <a:rPr sz="1200" b="1" spc="-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pendidikan </a:t>
                      </a:r>
                      <a:r>
                        <a:rPr sz="1200" b="1" spc="-3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khusus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10033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36880">
                <a:tc>
                  <a:txBody>
                    <a:bodyPr/>
                    <a:lstStyle/>
                    <a:p>
                      <a:pPr marL="13335">
                        <a:lnSpc>
                          <a:spcPct val="100000"/>
                        </a:lnSpc>
                        <a:spcBef>
                          <a:spcPts val="915"/>
                        </a:spcBef>
                      </a:pPr>
                      <a:r>
                        <a:rPr sz="11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116205" marB="0">
                    <a:lnL w="19050">
                      <a:solidFill>
                        <a:srgbClr val="FFFFFF"/>
                      </a:solidFill>
                      <a:prstDash val="solid"/>
                    </a:lnL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001F5F"/>
                    </a:solidFill>
                  </a:tcPr>
                </a:tc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895"/>
                        </a:spcBef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TPPK</a:t>
                      </a:r>
                      <a:r>
                        <a:rPr sz="1200" b="1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di</a:t>
                      </a:r>
                      <a:r>
                        <a:rPr sz="1200" b="1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PAUD*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113665" marB="0"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001F5F"/>
                    </a:solidFill>
                  </a:tcPr>
                </a:tc>
                <a:tc>
                  <a:txBody>
                    <a:bodyPr/>
                    <a:lstStyle/>
                    <a:p>
                      <a:pPr marR="46355" algn="ctr">
                        <a:lnSpc>
                          <a:spcPct val="100000"/>
                        </a:lnSpc>
                        <a:spcBef>
                          <a:spcPts val="895"/>
                        </a:spcBef>
                      </a:pPr>
                      <a:r>
                        <a:rPr sz="1200" dirty="0">
                          <a:latin typeface="Arial MT"/>
                          <a:cs typeface="Arial MT"/>
                        </a:rPr>
                        <a:t>Satuan</a:t>
                      </a:r>
                      <a:r>
                        <a:rPr sz="1200" spc="-5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spc="-5" dirty="0">
                          <a:latin typeface="Arial MT"/>
                          <a:cs typeface="Arial MT"/>
                        </a:rPr>
                        <a:t>pendidikan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T="11366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DD3EA"/>
                    </a:solidFill>
                  </a:tcPr>
                </a:tc>
                <a:tc>
                  <a:txBody>
                    <a:bodyPr/>
                    <a:lstStyle/>
                    <a:p>
                      <a:pPr marL="65405">
                        <a:lnSpc>
                          <a:spcPts val="1370"/>
                        </a:lnSpc>
                        <a:spcBef>
                          <a:spcPts val="245"/>
                        </a:spcBef>
                      </a:pPr>
                      <a:r>
                        <a:rPr sz="1200" dirty="0">
                          <a:latin typeface="Arial MT"/>
                          <a:cs typeface="Arial MT"/>
                        </a:rPr>
                        <a:t>1</a:t>
                      </a:r>
                      <a:r>
                        <a:rPr sz="1200" spc="-5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tahun</a:t>
                      </a:r>
                      <a:r>
                        <a:rPr sz="1200" spc="-8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(maks.</a:t>
                      </a:r>
                      <a:endParaRPr sz="1200">
                        <a:latin typeface="Arial MT"/>
                        <a:cs typeface="Arial MT"/>
                      </a:endParaRPr>
                    </a:p>
                    <a:p>
                      <a:pPr marL="78105">
                        <a:lnSpc>
                          <a:spcPts val="1370"/>
                        </a:lnSpc>
                      </a:pPr>
                      <a:r>
                        <a:rPr sz="1200" spc="-5" dirty="0">
                          <a:latin typeface="Arial MT"/>
                          <a:cs typeface="Arial MT"/>
                        </a:rPr>
                        <a:t>Agustus</a:t>
                      </a:r>
                      <a:r>
                        <a:rPr sz="1200" spc="-7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spc="-5" dirty="0">
                          <a:latin typeface="Arial MT"/>
                          <a:cs typeface="Arial MT"/>
                        </a:rPr>
                        <a:t>2024)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T="3111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DD3EA"/>
                    </a:solidFill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  <a:p>
                      <a:pPr marL="343535" indent="-190500">
                        <a:lnSpc>
                          <a:spcPct val="100000"/>
                        </a:lnSpc>
                        <a:buAutoNum type="arabicPeriod"/>
                        <a:tabLst>
                          <a:tab pos="343535" algn="l"/>
                        </a:tabLst>
                      </a:pPr>
                      <a:r>
                        <a:rPr sz="1200" spc="-5" dirty="0">
                          <a:latin typeface="Arial MT"/>
                          <a:cs typeface="Arial MT"/>
                        </a:rPr>
                        <a:t>Perwakilan</a:t>
                      </a:r>
                      <a:r>
                        <a:rPr sz="12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spc="-5" dirty="0">
                          <a:latin typeface="Arial MT"/>
                          <a:cs typeface="Arial MT"/>
                        </a:rPr>
                        <a:t>pendidik, selain</a:t>
                      </a:r>
                      <a:r>
                        <a:rPr sz="12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spc="-5" dirty="0">
                          <a:latin typeface="Arial MT"/>
                          <a:cs typeface="Arial MT"/>
                        </a:rPr>
                        <a:t>kepala</a:t>
                      </a:r>
                      <a:r>
                        <a:rPr sz="12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satuan</a:t>
                      </a:r>
                      <a:r>
                        <a:rPr sz="12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spc="-5" dirty="0">
                          <a:latin typeface="Arial MT"/>
                          <a:cs typeface="Arial MT"/>
                        </a:rPr>
                        <a:t>pendidikan</a:t>
                      </a:r>
                      <a:endParaRPr sz="1200">
                        <a:latin typeface="Arial MT"/>
                        <a:cs typeface="Arial MT"/>
                      </a:endParaRPr>
                    </a:p>
                    <a:p>
                      <a:pPr marL="343535" indent="-190500">
                        <a:lnSpc>
                          <a:spcPct val="100000"/>
                        </a:lnSpc>
                        <a:buAutoNum type="arabicPeriod"/>
                        <a:tabLst>
                          <a:tab pos="343535" algn="l"/>
                        </a:tabLst>
                      </a:pPr>
                      <a:r>
                        <a:rPr sz="1200" spc="-5" dirty="0">
                          <a:latin typeface="Arial MT"/>
                          <a:cs typeface="Arial MT"/>
                        </a:rPr>
                        <a:t>Perwakilan</a:t>
                      </a:r>
                      <a:r>
                        <a:rPr sz="12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komite</a:t>
                      </a:r>
                      <a:r>
                        <a:rPr sz="12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spc="-5" dirty="0">
                          <a:latin typeface="Arial MT"/>
                          <a:cs typeface="Arial MT"/>
                        </a:rPr>
                        <a:t>sekolah/orang</a:t>
                      </a:r>
                      <a:r>
                        <a:rPr sz="12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spc="-5" dirty="0">
                          <a:latin typeface="Arial MT"/>
                          <a:cs typeface="Arial MT"/>
                        </a:rPr>
                        <a:t>tua/wali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DD3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01599">
                <a:tc>
                  <a:txBody>
                    <a:bodyPr/>
                    <a:lstStyle/>
                    <a:p>
                      <a:pPr marL="10160">
                        <a:lnSpc>
                          <a:spcPct val="100000"/>
                        </a:lnSpc>
                        <a:spcBef>
                          <a:spcPts val="925"/>
                        </a:spcBef>
                      </a:pPr>
                      <a:r>
                        <a:rPr sz="11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</a:t>
                      </a:r>
                      <a:endParaRPr sz="11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13335">
                        <a:lnSpc>
                          <a:spcPts val="675"/>
                        </a:lnSpc>
                      </a:pPr>
                      <a:r>
                        <a:rPr sz="11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117475" marB="0">
                    <a:lnL w="19050">
                      <a:solidFill>
                        <a:srgbClr val="FFFFFF"/>
                      </a:solidFill>
                      <a:prstDash val="solid"/>
                    </a:lnL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001F5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94615">
                        <a:lnSpc>
                          <a:spcPct val="100000"/>
                        </a:lnSpc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TPPK</a:t>
                      </a:r>
                      <a:r>
                        <a:rPr sz="1200" b="1" spc="-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di</a:t>
                      </a:r>
                      <a:r>
                        <a:rPr sz="1200" b="1" spc="-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SD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6350" marB="0"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001F5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R="47625" algn="ctr">
                        <a:lnSpc>
                          <a:spcPct val="100000"/>
                        </a:lnSpc>
                      </a:pPr>
                      <a:r>
                        <a:rPr sz="1200" dirty="0">
                          <a:latin typeface="Arial MT"/>
                          <a:cs typeface="Arial MT"/>
                        </a:rPr>
                        <a:t>Satuan</a:t>
                      </a:r>
                      <a:r>
                        <a:rPr sz="1200" spc="-6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spc="-5" dirty="0">
                          <a:latin typeface="Arial MT"/>
                          <a:cs typeface="Arial MT"/>
                        </a:rPr>
                        <a:t>pendidikan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T="635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8EBF5"/>
                    </a:solidFill>
                  </a:tcPr>
                </a:tc>
                <a:tc>
                  <a:txBody>
                    <a:bodyPr/>
                    <a:lstStyle/>
                    <a:p>
                      <a:pPr marR="15240" algn="ctr">
                        <a:lnSpc>
                          <a:spcPts val="1370"/>
                        </a:lnSpc>
                        <a:spcBef>
                          <a:spcPts val="245"/>
                        </a:spcBef>
                      </a:pPr>
                      <a:r>
                        <a:rPr sz="1200" dirty="0">
                          <a:latin typeface="Arial MT"/>
                          <a:cs typeface="Arial MT"/>
                        </a:rPr>
                        <a:t>6</a:t>
                      </a:r>
                      <a:r>
                        <a:rPr sz="12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bulan**</a:t>
                      </a:r>
                      <a:endParaRPr sz="1200">
                        <a:latin typeface="Arial MT"/>
                        <a:cs typeface="Arial MT"/>
                      </a:endParaRPr>
                    </a:p>
                    <a:p>
                      <a:pPr marR="18415" algn="ctr">
                        <a:lnSpc>
                          <a:spcPts val="1295"/>
                        </a:lnSpc>
                      </a:pPr>
                      <a:r>
                        <a:rPr sz="1200" dirty="0">
                          <a:latin typeface="Arial MT"/>
                          <a:cs typeface="Arial MT"/>
                        </a:rPr>
                        <a:t>(maks.</a:t>
                      </a:r>
                      <a:endParaRPr sz="1200">
                        <a:latin typeface="Arial MT"/>
                        <a:cs typeface="Arial MT"/>
                      </a:endParaRPr>
                    </a:p>
                    <a:p>
                      <a:pPr marR="16510" algn="ctr">
                        <a:lnSpc>
                          <a:spcPts val="1370"/>
                        </a:lnSpc>
                      </a:pPr>
                      <a:r>
                        <a:rPr sz="1200" spc="-5" dirty="0">
                          <a:latin typeface="Arial MT"/>
                          <a:cs typeface="Arial MT"/>
                        </a:rPr>
                        <a:t>Februari</a:t>
                      </a:r>
                      <a:r>
                        <a:rPr sz="12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spc="-5" dirty="0">
                          <a:latin typeface="Arial MT"/>
                          <a:cs typeface="Arial MT"/>
                        </a:rPr>
                        <a:t>2024)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T="3111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8EBF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DD3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5646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10160">
                        <a:lnSpc>
                          <a:spcPct val="100000"/>
                        </a:lnSpc>
                      </a:pPr>
                      <a:r>
                        <a:rPr sz="11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001F5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94615" marR="161290">
                        <a:lnSpc>
                          <a:spcPts val="1300"/>
                        </a:lnSpc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TPPK di 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SMP, 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SMA,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dan</a:t>
                      </a:r>
                      <a:r>
                        <a:rPr sz="1200" b="1" spc="-3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SMK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1270" marB="0"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001F5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R="4762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dirty="0">
                          <a:latin typeface="Arial MT"/>
                          <a:cs typeface="Arial MT"/>
                        </a:rPr>
                        <a:t>Satuan</a:t>
                      </a:r>
                      <a:r>
                        <a:rPr sz="1200" spc="-6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spc="-5" dirty="0">
                          <a:latin typeface="Arial MT"/>
                          <a:cs typeface="Arial MT"/>
                        </a:rPr>
                        <a:t>pendidikan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T="444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DD3EA"/>
                    </a:solidFill>
                  </a:tcPr>
                </a:tc>
                <a:tc>
                  <a:txBody>
                    <a:bodyPr/>
                    <a:lstStyle/>
                    <a:p>
                      <a:pPr marL="281940" marR="255270" algn="ctr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sz="1200" dirty="0">
                          <a:latin typeface="Arial MT"/>
                          <a:cs typeface="Arial MT"/>
                        </a:rPr>
                        <a:t>6</a:t>
                      </a:r>
                      <a:r>
                        <a:rPr sz="12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bula</a:t>
                      </a:r>
                      <a:r>
                        <a:rPr sz="1200" spc="5" dirty="0">
                          <a:latin typeface="Arial MT"/>
                          <a:cs typeface="Arial MT"/>
                        </a:rPr>
                        <a:t>n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**  (maks.</a:t>
                      </a:r>
                      <a:endParaRPr sz="1200">
                        <a:latin typeface="Arial MT"/>
                        <a:cs typeface="Arial MT"/>
                      </a:endParaRPr>
                    </a:p>
                    <a:p>
                      <a:pPr marR="16510" algn="ctr">
                        <a:lnSpc>
                          <a:spcPct val="100000"/>
                        </a:lnSpc>
                      </a:pPr>
                      <a:r>
                        <a:rPr sz="1200" spc="-5" dirty="0">
                          <a:latin typeface="Arial MT"/>
                          <a:cs typeface="Arial MT"/>
                        </a:rPr>
                        <a:t>Februari</a:t>
                      </a:r>
                      <a:r>
                        <a:rPr sz="12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spc="-5" dirty="0">
                          <a:latin typeface="Arial MT"/>
                          <a:cs typeface="Arial MT"/>
                        </a:rPr>
                        <a:t>2024)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T="5016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DD3E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DD3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953630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marL="286385">
                        <a:lnSpc>
                          <a:spcPct val="100000"/>
                        </a:lnSpc>
                      </a:pPr>
                      <a:r>
                        <a:rPr sz="12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Satuan</a:t>
                      </a:r>
                      <a:r>
                        <a:rPr sz="1200" b="1" spc="-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Tugas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001F5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4300" marR="128270">
                        <a:lnSpc>
                          <a:spcPts val="1300"/>
                        </a:lnSpc>
                        <a:spcBef>
                          <a:spcPts val="1150"/>
                        </a:spcBef>
                      </a:pPr>
                      <a:r>
                        <a:rPr sz="1200" spc="-5" dirty="0">
                          <a:latin typeface="Arial MT"/>
                          <a:cs typeface="Arial MT"/>
                        </a:rPr>
                        <a:t>Pemerintah</a:t>
                      </a:r>
                      <a:r>
                        <a:rPr sz="1200" spc="-7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spc="-5" dirty="0">
                          <a:latin typeface="Arial MT"/>
                          <a:cs typeface="Arial MT"/>
                        </a:rPr>
                        <a:t>daerah </a:t>
                      </a:r>
                      <a:r>
                        <a:rPr sz="1200" spc="-3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melalui dinas </a:t>
                      </a:r>
                      <a:r>
                        <a:rPr sz="12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spc="-5" dirty="0">
                          <a:latin typeface="Arial MT"/>
                          <a:cs typeface="Arial MT"/>
                        </a:rPr>
                        <a:t>pendidikan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T="14605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8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550">
                        <a:latin typeface="Times New Roman"/>
                        <a:cs typeface="Times New Roman"/>
                      </a:endParaRPr>
                    </a:p>
                    <a:p>
                      <a:pPr marL="339725" marR="316865" algn="ctr">
                        <a:lnSpc>
                          <a:spcPts val="1300"/>
                        </a:lnSpc>
                      </a:pPr>
                      <a:r>
                        <a:rPr sz="1200" spc="-5" dirty="0">
                          <a:latin typeface="Arial MT"/>
                          <a:cs typeface="Arial MT"/>
                        </a:rPr>
                        <a:t>6</a:t>
                      </a:r>
                      <a:r>
                        <a:rPr sz="1200" spc="-8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spc="-5" dirty="0">
                          <a:latin typeface="Arial MT"/>
                          <a:cs typeface="Arial MT"/>
                        </a:rPr>
                        <a:t>bulan </a:t>
                      </a:r>
                      <a:r>
                        <a:rPr sz="1200" spc="-3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(maks.</a:t>
                      </a:r>
                      <a:endParaRPr sz="1200">
                        <a:latin typeface="Arial MT"/>
                        <a:cs typeface="Arial MT"/>
                      </a:endParaRPr>
                    </a:p>
                    <a:p>
                      <a:pPr marR="16510" algn="ctr">
                        <a:lnSpc>
                          <a:spcPts val="1270"/>
                        </a:lnSpc>
                      </a:pPr>
                      <a:r>
                        <a:rPr sz="1200" spc="-5" dirty="0">
                          <a:latin typeface="Arial MT"/>
                          <a:cs typeface="Arial MT"/>
                        </a:rPr>
                        <a:t>Februari</a:t>
                      </a:r>
                      <a:r>
                        <a:rPr sz="12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spc="-5" dirty="0">
                          <a:latin typeface="Arial MT"/>
                          <a:cs typeface="Arial MT"/>
                        </a:rPr>
                        <a:t>2024)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T="190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8EBF5"/>
                    </a:solidFill>
                  </a:tcPr>
                </a:tc>
                <a:tc>
                  <a:txBody>
                    <a:bodyPr/>
                    <a:lstStyle/>
                    <a:p>
                      <a:pPr marL="343535" indent="-190500">
                        <a:lnSpc>
                          <a:spcPct val="100000"/>
                        </a:lnSpc>
                        <a:spcBef>
                          <a:spcPts val="844"/>
                        </a:spcBef>
                        <a:buAutoNum type="arabicPeriod"/>
                        <a:tabLst>
                          <a:tab pos="343535" algn="l"/>
                        </a:tabLst>
                      </a:pPr>
                      <a:r>
                        <a:rPr sz="1200" spc="-5" dirty="0">
                          <a:latin typeface="Arial MT"/>
                          <a:cs typeface="Arial MT"/>
                        </a:rPr>
                        <a:t>Dinas</a:t>
                      </a:r>
                      <a:r>
                        <a:rPr sz="12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bidang</a:t>
                      </a:r>
                      <a:r>
                        <a:rPr sz="1200" spc="-6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spc="-5" dirty="0">
                          <a:latin typeface="Arial MT"/>
                          <a:cs typeface="Arial MT"/>
                        </a:rPr>
                        <a:t>pendidikan</a:t>
                      </a:r>
                      <a:endParaRPr sz="1200">
                        <a:latin typeface="Arial MT"/>
                        <a:cs typeface="Arial MT"/>
                      </a:endParaRPr>
                    </a:p>
                    <a:p>
                      <a:pPr marL="343535" indent="-190500">
                        <a:lnSpc>
                          <a:spcPct val="100000"/>
                        </a:lnSpc>
                        <a:buAutoNum type="arabicPeriod"/>
                        <a:tabLst>
                          <a:tab pos="343535" algn="l"/>
                        </a:tabLst>
                      </a:pPr>
                      <a:r>
                        <a:rPr sz="1200" spc="-5" dirty="0">
                          <a:latin typeface="Arial MT"/>
                          <a:cs typeface="Arial MT"/>
                        </a:rPr>
                        <a:t>Dinas</a:t>
                      </a:r>
                      <a:r>
                        <a:rPr sz="12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bidang</a:t>
                      </a:r>
                      <a:r>
                        <a:rPr sz="1200" spc="-5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spc="-5" dirty="0">
                          <a:latin typeface="Arial MT"/>
                          <a:cs typeface="Arial MT"/>
                        </a:rPr>
                        <a:t>perlindungan</a:t>
                      </a:r>
                      <a:r>
                        <a:rPr sz="12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spc="-5" dirty="0">
                          <a:latin typeface="Arial MT"/>
                          <a:cs typeface="Arial MT"/>
                        </a:rPr>
                        <a:t>anak</a:t>
                      </a:r>
                      <a:endParaRPr sz="1200">
                        <a:latin typeface="Arial MT"/>
                        <a:cs typeface="Arial MT"/>
                      </a:endParaRPr>
                    </a:p>
                    <a:p>
                      <a:pPr marL="343535" indent="-190500">
                        <a:lnSpc>
                          <a:spcPct val="100000"/>
                        </a:lnSpc>
                        <a:buAutoNum type="arabicPeriod"/>
                        <a:tabLst>
                          <a:tab pos="343535" algn="l"/>
                        </a:tabLst>
                      </a:pPr>
                      <a:r>
                        <a:rPr sz="1200" spc="-5" dirty="0">
                          <a:latin typeface="Arial MT"/>
                          <a:cs typeface="Arial MT"/>
                        </a:rPr>
                        <a:t>Dinas</a:t>
                      </a:r>
                      <a:r>
                        <a:rPr sz="12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bidang</a:t>
                      </a:r>
                      <a:r>
                        <a:rPr sz="1200" spc="-6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spc="-5" dirty="0">
                          <a:latin typeface="Arial MT"/>
                          <a:cs typeface="Arial MT"/>
                        </a:rPr>
                        <a:t>sosial</a:t>
                      </a:r>
                      <a:endParaRPr sz="1200">
                        <a:latin typeface="Arial MT"/>
                        <a:cs typeface="Arial MT"/>
                      </a:endParaRPr>
                    </a:p>
                    <a:p>
                      <a:pPr marL="343535" indent="-190500">
                        <a:lnSpc>
                          <a:spcPct val="100000"/>
                        </a:lnSpc>
                        <a:buAutoNum type="arabicPeriod"/>
                        <a:tabLst>
                          <a:tab pos="343535" algn="l"/>
                        </a:tabLst>
                      </a:pPr>
                      <a:r>
                        <a:rPr sz="1200" spc="-5" dirty="0">
                          <a:latin typeface="Arial MT"/>
                          <a:cs typeface="Arial MT"/>
                        </a:rPr>
                        <a:t>Organisasi</a:t>
                      </a:r>
                      <a:r>
                        <a:rPr sz="12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atau</a:t>
                      </a:r>
                      <a:r>
                        <a:rPr sz="12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bidang</a:t>
                      </a:r>
                      <a:r>
                        <a:rPr sz="12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profesi</a:t>
                      </a:r>
                      <a:r>
                        <a:rPr sz="12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spc="-5" dirty="0">
                          <a:latin typeface="Arial MT"/>
                          <a:cs typeface="Arial MT"/>
                        </a:rPr>
                        <a:t>yang</a:t>
                      </a:r>
                      <a:r>
                        <a:rPr sz="12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terkait</a:t>
                      </a:r>
                      <a:r>
                        <a:rPr sz="12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spc="-5" dirty="0">
                          <a:latin typeface="Arial MT"/>
                          <a:cs typeface="Arial MT"/>
                        </a:rPr>
                        <a:t>dengan</a:t>
                      </a:r>
                      <a:r>
                        <a:rPr sz="12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spc="-5" dirty="0">
                          <a:latin typeface="Arial MT"/>
                          <a:cs typeface="Arial MT"/>
                        </a:rPr>
                        <a:t>anak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T="107314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8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grpSp>
        <p:nvGrpSpPr>
          <p:cNvPr id="9" name="object 9"/>
          <p:cNvGrpSpPr/>
          <p:nvPr/>
        </p:nvGrpSpPr>
        <p:grpSpPr>
          <a:xfrm>
            <a:off x="105346" y="2955226"/>
            <a:ext cx="304800" cy="313690"/>
            <a:chOff x="105346" y="2955226"/>
            <a:chExt cx="304800" cy="313690"/>
          </a:xfrm>
        </p:grpSpPr>
        <p:sp>
          <p:nvSpPr>
            <p:cNvPr id="10" name="object 10"/>
            <p:cNvSpPr/>
            <p:nvPr/>
          </p:nvSpPr>
          <p:spPr>
            <a:xfrm>
              <a:off x="119634" y="2969514"/>
              <a:ext cx="276225" cy="285115"/>
            </a:xfrm>
            <a:custGeom>
              <a:avLst/>
              <a:gdLst/>
              <a:ahLst/>
              <a:cxnLst/>
              <a:rect l="l" t="t" r="r" b="b"/>
              <a:pathLst>
                <a:path w="276225" h="285114">
                  <a:moveTo>
                    <a:pt x="137922" y="0"/>
                  </a:moveTo>
                  <a:lnTo>
                    <a:pt x="94327" y="7260"/>
                  </a:lnTo>
                  <a:lnTo>
                    <a:pt x="56466" y="27480"/>
                  </a:lnTo>
                  <a:lnTo>
                    <a:pt x="26610" y="58320"/>
                  </a:lnTo>
                  <a:lnTo>
                    <a:pt x="7031" y="97438"/>
                  </a:lnTo>
                  <a:lnTo>
                    <a:pt x="0" y="142494"/>
                  </a:lnTo>
                  <a:lnTo>
                    <a:pt x="7031" y="187549"/>
                  </a:lnTo>
                  <a:lnTo>
                    <a:pt x="26610" y="226667"/>
                  </a:lnTo>
                  <a:lnTo>
                    <a:pt x="56466" y="257507"/>
                  </a:lnTo>
                  <a:lnTo>
                    <a:pt x="94327" y="277727"/>
                  </a:lnTo>
                  <a:lnTo>
                    <a:pt x="137922" y="284988"/>
                  </a:lnTo>
                  <a:lnTo>
                    <a:pt x="181516" y="277727"/>
                  </a:lnTo>
                  <a:lnTo>
                    <a:pt x="219377" y="257507"/>
                  </a:lnTo>
                  <a:lnTo>
                    <a:pt x="249233" y="226667"/>
                  </a:lnTo>
                  <a:lnTo>
                    <a:pt x="268812" y="187549"/>
                  </a:lnTo>
                  <a:lnTo>
                    <a:pt x="275844" y="142494"/>
                  </a:lnTo>
                  <a:lnTo>
                    <a:pt x="268812" y="97438"/>
                  </a:lnTo>
                  <a:lnTo>
                    <a:pt x="249233" y="58320"/>
                  </a:lnTo>
                  <a:lnTo>
                    <a:pt x="219377" y="27480"/>
                  </a:lnTo>
                  <a:lnTo>
                    <a:pt x="181516" y="7260"/>
                  </a:lnTo>
                  <a:lnTo>
                    <a:pt x="137922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9634" y="2969514"/>
              <a:ext cx="276225" cy="285115"/>
            </a:xfrm>
            <a:custGeom>
              <a:avLst/>
              <a:gdLst/>
              <a:ahLst/>
              <a:cxnLst/>
              <a:rect l="l" t="t" r="r" b="b"/>
              <a:pathLst>
                <a:path w="276225" h="285114">
                  <a:moveTo>
                    <a:pt x="0" y="142494"/>
                  </a:moveTo>
                  <a:lnTo>
                    <a:pt x="7031" y="97438"/>
                  </a:lnTo>
                  <a:lnTo>
                    <a:pt x="26610" y="58320"/>
                  </a:lnTo>
                  <a:lnTo>
                    <a:pt x="56466" y="27480"/>
                  </a:lnTo>
                  <a:lnTo>
                    <a:pt x="94327" y="7260"/>
                  </a:lnTo>
                  <a:lnTo>
                    <a:pt x="137922" y="0"/>
                  </a:lnTo>
                  <a:lnTo>
                    <a:pt x="181516" y="7260"/>
                  </a:lnTo>
                  <a:lnTo>
                    <a:pt x="219377" y="27480"/>
                  </a:lnTo>
                  <a:lnTo>
                    <a:pt x="249233" y="58320"/>
                  </a:lnTo>
                  <a:lnTo>
                    <a:pt x="268812" y="97438"/>
                  </a:lnTo>
                  <a:lnTo>
                    <a:pt x="275844" y="142494"/>
                  </a:lnTo>
                  <a:lnTo>
                    <a:pt x="268812" y="187549"/>
                  </a:lnTo>
                  <a:lnTo>
                    <a:pt x="249233" y="226667"/>
                  </a:lnTo>
                  <a:lnTo>
                    <a:pt x="219377" y="257507"/>
                  </a:lnTo>
                  <a:lnTo>
                    <a:pt x="181516" y="277727"/>
                  </a:lnTo>
                  <a:lnTo>
                    <a:pt x="137922" y="284988"/>
                  </a:lnTo>
                  <a:lnTo>
                    <a:pt x="94327" y="277727"/>
                  </a:lnTo>
                  <a:lnTo>
                    <a:pt x="56466" y="257507"/>
                  </a:lnTo>
                  <a:lnTo>
                    <a:pt x="26610" y="226667"/>
                  </a:lnTo>
                  <a:lnTo>
                    <a:pt x="7031" y="187549"/>
                  </a:lnTo>
                  <a:lnTo>
                    <a:pt x="0" y="142494"/>
                  </a:lnTo>
                  <a:close/>
                </a:path>
              </a:pathLst>
            </a:custGeom>
            <a:ln w="2857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105346" y="1690306"/>
            <a:ext cx="304800" cy="312420"/>
            <a:chOff x="105346" y="1690306"/>
            <a:chExt cx="304800" cy="312420"/>
          </a:xfrm>
        </p:grpSpPr>
        <p:sp>
          <p:nvSpPr>
            <p:cNvPr id="13" name="object 13"/>
            <p:cNvSpPr/>
            <p:nvPr/>
          </p:nvSpPr>
          <p:spPr>
            <a:xfrm>
              <a:off x="119634" y="1704594"/>
              <a:ext cx="276225" cy="283845"/>
            </a:xfrm>
            <a:custGeom>
              <a:avLst/>
              <a:gdLst/>
              <a:ahLst/>
              <a:cxnLst/>
              <a:rect l="l" t="t" r="r" b="b"/>
              <a:pathLst>
                <a:path w="276225" h="283844">
                  <a:moveTo>
                    <a:pt x="137922" y="0"/>
                  </a:moveTo>
                  <a:lnTo>
                    <a:pt x="94327" y="7229"/>
                  </a:lnTo>
                  <a:lnTo>
                    <a:pt x="56466" y="27358"/>
                  </a:lnTo>
                  <a:lnTo>
                    <a:pt x="26610" y="58046"/>
                  </a:lnTo>
                  <a:lnTo>
                    <a:pt x="7031" y="96950"/>
                  </a:lnTo>
                  <a:lnTo>
                    <a:pt x="0" y="141731"/>
                  </a:lnTo>
                  <a:lnTo>
                    <a:pt x="7031" y="186513"/>
                  </a:lnTo>
                  <a:lnTo>
                    <a:pt x="26610" y="225417"/>
                  </a:lnTo>
                  <a:lnTo>
                    <a:pt x="56466" y="256105"/>
                  </a:lnTo>
                  <a:lnTo>
                    <a:pt x="94327" y="276234"/>
                  </a:lnTo>
                  <a:lnTo>
                    <a:pt x="137922" y="283463"/>
                  </a:lnTo>
                  <a:lnTo>
                    <a:pt x="181516" y="276234"/>
                  </a:lnTo>
                  <a:lnTo>
                    <a:pt x="219377" y="256105"/>
                  </a:lnTo>
                  <a:lnTo>
                    <a:pt x="249233" y="225417"/>
                  </a:lnTo>
                  <a:lnTo>
                    <a:pt x="268812" y="186513"/>
                  </a:lnTo>
                  <a:lnTo>
                    <a:pt x="275844" y="141731"/>
                  </a:lnTo>
                  <a:lnTo>
                    <a:pt x="268812" y="96950"/>
                  </a:lnTo>
                  <a:lnTo>
                    <a:pt x="249233" y="58046"/>
                  </a:lnTo>
                  <a:lnTo>
                    <a:pt x="219377" y="27358"/>
                  </a:lnTo>
                  <a:lnTo>
                    <a:pt x="181516" y="7229"/>
                  </a:lnTo>
                  <a:lnTo>
                    <a:pt x="137922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19634" y="1704594"/>
              <a:ext cx="276225" cy="283845"/>
            </a:xfrm>
            <a:custGeom>
              <a:avLst/>
              <a:gdLst/>
              <a:ahLst/>
              <a:cxnLst/>
              <a:rect l="l" t="t" r="r" b="b"/>
              <a:pathLst>
                <a:path w="276225" h="283844">
                  <a:moveTo>
                    <a:pt x="0" y="141731"/>
                  </a:moveTo>
                  <a:lnTo>
                    <a:pt x="7031" y="96950"/>
                  </a:lnTo>
                  <a:lnTo>
                    <a:pt x="26610" y="58046"/>
                  </a:lnTo>
                  <a:lnTo>
                    <a:pt x="56466" y="27358"/>
                  </a:lnTo>
                  <a:lnTo>
                    <a:pt x="94327" y="7229"/>
                  </a:lnTo>
                  <a:lnTo>
                    <a:pt x="137922" y="0"/>
                  </a:lnTo>
                  <a:lnTo>
                    <a:pt x="181516" y="7229"/>
                  </a:lnTo>
                  <a:lnTo>
                    <a:pt x="219377" y="27358"/>
                  </a:lnTo>
                  <a:lnTo>
                    <a:pt x="249233" y="58046"/>
                  </a:lnTo>
                  <a:lnTo>
                    <a:pt x="268812" y="96950"/>
                  </a:lnTo>
                  <a:lnTo>
                    <a:pt x="275844" y="141731"/>
                  </a:lnTo>
                  <a:lnTo>
                    <a:pt x="268812" y="186513"/>
                  </a:lnTo>
                  <a:lnTo>
                    <a:pt x="249233" y="225417"/>
                  </a:lnTo>
                  <a:lnTo>
                    <a:pt x="219377" y="256105"/>
                  </a:lnTo>
                  <a:lnTo>
                    <a:pt x="181516" y="276234"/>
                  </a:lnTo>
                  <a:lnTo>
                    <a:pt x="137922" y="283463"/>
                  </a:lnTo>
                  <a:lnTo>
                    <a:pt x="94327" y="276234"/>
                  </a:lnTo>
                  <a:lnTo>
                    <a:pt x="56466" y="256105"/>
                  </a:lnTo>
                  <a:lnTo>
                    <a:pt x="26610" y="225417"/>
                  </a:lnTo>
                  <a:lnTo>
                    <a:pt x="7031" y="186513"/>
                  </a:lnTo>
                  <a:lnTo>
                    <a:pt x="0" y="141731"/>
                  </a:lnTo>
                  <a:close/>
                </a:path>
              </a:pathLst>
            </a:custGeom>
            <a:ln w="285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105346" y="2127694"/>
            <a:ext cx="304800" cy="313690"/>
            <a:chOff x="105346" y="2127694"/>
            <a:chExt cx="304800" cy="313690"/>
          </a:xfrm>
        </p:grpSpPr>
        <p:sp>
          <p:nvSpPr>
            <p:cNvPr id="16" name="object 16"/>
            <p:cNvSpPr/>
            <p:nvPr/>
          </p:nvSpPr>
          <p:spPr>
            <a:xfrm>
              <a:off x="119634" y="2141982"/>
              <a:ext cx="276225" cy="285115"/>
            </a:xfrm>
            <a:custGeom>
              <a:avLst/>
              <a:gdLst/>
              <a:ahLst/>
              <a:cxnLst/>
              <a:rect l="l" t="t" r="r" b="b"/>
              <a:pathLst>
                <a:path w="276225" h="285114">
                  <a:moveTo>
                    <a:pt x="137922" y="0"/>
                  </a:moveTo>
                  <a:lnTo>
                    <a:pt x="94327" y="7260"/>
                  </a:lnTo>
                  <a:lnTo>
                    <a:pt x="56466" y="27480"/>
                  </a:lnTo>
                  <a:lnTo>
                    <a:pt x="26610" y="58320"/>
                  </a:lnTo>
                  <a:lnTo>
                    <a:pt x="7031" y="97438"/>
                  </a:lnTo>
                  <a:lnTo>
                    <a:pt x="0" y="142494"/>
                  </a:lnTo>
                  <a:lnTo>
                    <a:pt x="7031" y="187549"/>
                  </a:lnTo>
                  <a:lnTo>
                    <a:pt x="26610" y="226667"/>
                  </a:lnTo>
                  <a:lnTo>
                    <a:pt x="56466" y="257507"/>
                  </a:lnTo>
                  <a:lnTo>
                    <a:pt x="94327" y="277727"/>
                  </a:lnTo>
                  <a:lnTo>
                    <a:pt x="137922" y="284988"/>
                  </a:lnTo>
                  <a:lnTo>
                    <a:pt x="181516" y="277727"/>
                  </a:lnTo>
                  <a:lnTo>
                    <a:pt x="219377" y="257507"/>
                  </a:lnTo>
                  <a:lnTo>
                    <a:pt x="249233" y="226667"/>
                  </a:lnTo>
                  <a:lnTo>
                    <a:pt x="268812" y="187549"/>
                  </a:lnTo>
                  <a:lnTo>
                    <a:pt x="275844" y="142494"/>
                  </a:lnTo>
                  <a:lnTo>
                    <a:pt x="268812" y="97438"/>
                  </a:lnTo>
                  <a:lnTo>
                    <a:pt x="249233" y="58320"/>
                  </a:lnTo>
                  <a:lnTo>
                    <a:pt x="219377" y="27480"/>
                  </a:lnTo>
                  <a:lnTo>
                    <a:pt x="181516" y="7260"/>
                  </a:lnTo>
                  <a:lnTo>
                    <a:pt x="137922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19634" y="2141982"/>
              <a:ext cx="276225" cy="285115"/>
            </a:xfrm>
            <a:custGeom>
              <a:avLst/>
              <a:gdLst/>
              <a:ahLst/>
              <a:cxnLst/>
              <a:rect l="l" t="t" r="r" b="b"/>
              <a:pathLst>
                <a:path w="276225" h="285114">
                  <a:moveTo>
                    <a:pt x="0" y="142494"/>
                  </a:moveTo>
                  <a:lnTo>
                    <a:pt x="7031" y="97438"/>
                  </a:lnTo>
                  <a:lnTo>
                    <a:pt x="26610" y="58320"/>
                  </a:lnTo>
                  <a:lnTo>
                    <a:pt x="56466" y="27480"/>
                  </a:lnTo>
                  <a:lnTo>
                    <a:pt x="94327" y="7260"/>
                  </a:lnTo>
                  <a:lnTo>
                    <a:pt x="137922" y="0"/>
                  </a:lnTo>
                  <a:lnTo>
                    <a:pt x="181516" y="7260"/>
                  </a:lnTo>
                  <a:lnTo>
                    <a:pt x="219377" y="27480"/>
                  </a:lnTo>
                  <a:lnTo>
                    <a:pt x="249233" y="58320"/>
                  </a:lnTo>
                  <a:lnTo>
                    <a:pt x="268812" y="97438"/>
                  </a:lnTo>
                  <a:lnTo>
                    <a:pt x="275844" y="142494"/>
                  </a:lnTo>
                  <a:lnTo>
                    <a:pt x="268812" y="187549"/>
                  </a:lnTo>
                  <a:lnTo>
                    <a:pt x="249233" y="226667"/>
                  </a:lnTo>
                  <a:lnTo>
                    <a:pt x="219377" y="257507"/>
                  </a:lnTo>
                  <a:lnTo>
                    <a:pt x="181516" y="277727"/>
                  </a:lnTo>
                  <a:lnTo>
                    <a:pt x="137922" y="284988"/>
                  </a:lnTo>
                  <a:lnTo>
                    <a:pt x="94327" y="277727"/>
                  </a:lnTo>
                  <a:lnTo>
                    <a:pt x="56466" y="257507"/>
                  </a:lnTo>
                  <a:lnTo>
                    <a:pt x="26610" y="226667"/>
                  </a:lnTo>
                  <a:lnTo>
                    <a:pt x="7031" y="187549"/>
                  </a:lnTo>
                  <a:lnTo>
                    <a:pt x="0" y="142494"/>
                  </a:lnTo>
                  <a:close/>
                </a:path>
              </a:pathLst>
            </a:custGeom>
            <a:ln w="2857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8" name="object 18"/>
          <p:cNvGrpSpPr/>
          <p:nvPr/>
        </p:nvGrpSpPr>
        <p:grpSpPr>
          <a:xfrm>
            <a:off x="105346" y="2513266"/>
            <a:ext cx="304800" cy="313690"/>
            <a:chOff x="105346" y="2513266"/>
            <a:chExt cx="304800" cy="313690"/>
          </a:xfrm>
        </p:grpSpPr>
        <p:sp>
          <p:nvSpPr>
            <p:cNvPr id="19" name="object 19"/>
            <p:cNvSpPr/>
            <p:nvPr/>
          </p:nvSpPr>
          <p:spPr>
            <a:xfrm>
              <a:off x="119634" y="2527554"/>
              <a:ext cx="276225" cy="285115"/>
            </a:xfrm>
            <a:custGeom>
              <a:avLst/>
              <a:gdLst/>
              <a:ahLst/>
              <a:cxnLst/>
              <a:rect l="l" t="t" r="r" b="b"/>
              <a:pathLst>
                <a:path w="276225" h="285114">
                  <a:moveTo>
                    <a:pt x="137922" y="0"/>
                  </a:moveTo>
                  <a:lnTo>
                    <a:pt x="94327" y="7260"/>
                  </a:lnTo>
                  <a:lnTo>
                    <a:pt x="56466" y="27480"/>
                  </a:lnTo>
                  <a:lnTo>
                    <a:pt x="26610" y="58320"/>
                  </a:lnTo>
                  <a:lnTo>
                    <a:pt x="7031" y="97438"/>
                  </a:lnTo>
                  <a:lnTo>
                    <a:pt x="0" y="142494"/>
                  </a:lnTo>
                  <a:lnTo>
                    <a:pt x="7031" y="187549"/>
                  </a:lnTo>
                  <a:lnTo>
                    <a:pt x="26610" y="226667"/>
                  </a:lnTo>
                  <a:lnTo>
                    <a:pt x="56466" y="257507"/>
                  </a:lnTo>
                  <a:lnTo>
                    <a:pt x="94327" y="277727"/>
                  </a:lnTo>
                  <a:lnTo>
                    <a:pt x="137922" y="284988"/>
                  </a:lnTo>
                  <a:lnTo>
                    <a:pt x="181516" y="277727"/>
                  </a:lnTo>
                  <a:lnTo>
                    <a:pt x="219377" y="257507"/>
                  </a:lnTo>
                  <a:lnTo>
                    <a:pt x="249233" y="226667"/>
                  </a:lnTo>
                  <a:lnTo>
                    <a:pt x="268812" y="187549"/>
                  </a:lnTo>
                  <a:lnTo>
                    <a:pt x="275844" y="142494"/>
                  </a:lnTo>
                  <a:lnTo>
                    <a:pt x="268812" y="97438"/>
                  </a:lnTo>
                  <a:lnTo>
                    <a:pt x="249233" y="58320"/>
                  </a:lnTo>
                  <a:lnTo>
                    <a:pt x="219377" y="27480"/>
                  </a:lnTo>
                  <a:lnTo>
                    <a:pt x="181516" y="7260"/>
                  </a:lnTo>
                  <a:lnTo>
                    <a:pt x="137922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19634" y="2527554"/>
              <a:ext cx="276225" cy="285115"/>
            </a:xfrm>
            <a:custGeom>
              <a:avLst/>
              <a:gdLst/>
              <a:ahLst/>
              <a:cxnLst/>
              <a:rect l="l" t="t" r="r" b="b"/>
              <a:pathLst>
                <a:path w="276225" h="285114">
                  <a:moveTo>
                    <a:pt x="0" y="142494"/>
                  </a:moveTo>
                  <a:lnTo>
                    <a:pt x="7031" y="97438"/>
                  </a:lnTo>
                  <a:lnTo>
                    <a:pt x="26610" y="58320"/>
                  </a:lnTo>
                  <a:lnTo>
                    <a:pt x="56466" y="27480"/>
                  </a:lnTo>
                  <a:lnTo>
                    <a:pt x="94327" y="7260"/>
                  </a:lnTo>
                  <a:lnTo>
                    <a:pt x="137922" y="0"/>
                  </a:lnTo>
                  <a:lnTo>
                    <a:pt x="181516" y="7260"/>
                  </a:lnTo>
                  <a:lnTo>
                    <a:pt x="219377" y="27480"/>
                  </a:lnTo>
                  <a:lnTo>
                    <a:pt x="249233" y="58320"/>
                  </a:lnTo>
                  <a:lnTo>
                    <a:pt x="268812" y="97438"/>
                  </a:lnTo>
                  <a:lnTo>
                    <a:pt x="275844" y="142494"/>
                  </a:lnTo>
                  <a:lnTo>
                    <a:pt x="268812" y="187549"/>
                  </a:lnTo>
                  <a:lnTo>
                    <a:pt x="249233" y="226667"/>
                  </a:lnTo>
                  <a:lnTo>
                    <a:pt x="219377" y="257507"/>
                  </a:lnTo>
                  <a:lnTo>
                    <a:pt x="181516" y="277727"/>
                  </a:lnTo>
                  <a:lnTo>
                    <a:pt x="137922" y="284988"/>
                  </a:lnTo>
                  <a:lnTo>
                    <a:pt x="94327" y="277727"/>
                  </a:lnTo>
                  <a:lnTo>
                    <a:pt x="56466" y="257507"/>
                  </a:lnTo>
                  <a:lnTo>
                    <a:pt x="26610" y="226667"/>
                  </a:lnTo>
                  <a:lnTo>
                    <a:pt x="7031" y="187549"/>
                  </a:lnTo>
                  <a:lnTo>
                    <a:pt x="0" y="142494"/>
                  </a:lnTo>
                  <a:close/>
                </a:path>
              </a:pathLst>
            </a:custGeom>
            <a:ln w="2857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297281" y="847724"/>
            <a:ext cx="2122805" cy="223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300" b="1" spc="-5" dirty="0">
                <a:latin typeface="Arial"/>
                <a:cs typeface="Arial"/>
              </a:rPr>
              <a:t>Pasal</a:t>
            </a:r>
            <a:r>
              <a:rPr sz="1300" b="1" spc="5" dirty="0">
                <a:latin typeface="Arial"/>
                <a:cs typeface="Arial"/>
              </a:rPr>
              <a:t> </a:t>
            </a:r>
            <a:r>
              <a:rPr sz="1300" b="1" spc="-5" dirty="0">
                <a:latin typeface="Arial"/>
                <a:cs typeface="Arial"/>
              </a:rPr>
              <a:t>24</a:t>
            </a:r>
            <a:r>
              <a:rPr sz="1300" b="1" spc="5" dirty="0">
                <a:latin typeface="Arial"/>
                <a:cs typeface="Arial"/>
              </a:rPr>
              <a:t> </a:t>
            </a:r>
            <a:r>
              <a:rPr sz="1300" b="1" spc="-5" dirty="0">
                <a:latin typeface="Arial"/>
                <a:cs typeface="Arial"/>
              </a:rPr>
              <a:t>-</a:t>
            </a:r>
            <a:r>
              <a:rPr sz="1300" b="1" spc="-10" dirty="0">
                <a:latin typeface="Arial"/>
                <a:cs typeface="Arial"/>
              </a:rPr>
              <a:t> </a:t>
            </a:r>
            <a:r>
              <a:rPr sz="1300" b="1" spc="-5" dirty="0">
                <a:latin typeface="Arial"/>
                <a:cs typeface="Arial"/>
              </a:rPr>
              <a:t>35 dan</a:t>
            </a:r>
            <a:r>
              <a:rPr sz="1300" b="1" spc="15" dirty="0">
                <a:latin typeface="Arial"/>
                <a:cs typeface="Arial"/>
              </a:rPr>
              <a:t> </a:t>
            </a:r>
            <a:r>
              <a:rPr sz="1300" b="1" spc="-5" dirty="0">
                <a:latin typeface="Arial"/>
                <a:cs typeface="Arial"/>
              </a:rPr>
              <a:t>Pasal</a:t>
            </a:r>
            <a:r>
              <a:rPr sz="1300" b="1" spc="10" dirty="0">
                <a:latin typeface="Arial"/>
                <a:cs typeface="Arial"/>
              </a:rPr>
              <a:t> </a:t>
            </a:r>
            <a:r>
              <a:rPr sz="1300" b="1" spc="-5" dirty="0">
                <a:latin typeface="Arial"/>
                <a:cs typeface="Arial"/>
              </a:rPr>
              <a:t>76:</a:t>
            </a:r>
            <a:endParaRPr sz="13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17601" y="4886407"/>
            <a:ext cx="8747125" cy="1282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10"/>
              </a:lnSpc>
              <a:tabLst>
                <a:tab pos="2968625" algn="l"/>
              </a:tabLst>
            </a:pPr>
            <a:r>
              <a:rPr sz="1200" baseline="3472" dirty="0">
                <a:solidFill>
                  <a:srgbClr val="FFFFFF"/>
                </a:solidFill>
                <a:latin typeface="Arial MT"/>
                <a:cs typeface="Arial MT"/>
              </a:rPr>
              <a:t>Kementerian</a:t>
            </a:r>
            <a:r>
              <a:rPr sz="1200" spc="60" baseline="3472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7" baseline="3472" dirty="0">
                <a:solidFill>
                  <a:srgbClr val="FFFFFF"/>
                </a:solidFill>
                <a:latin typeface="Arial MT"/>
                <a:cs typeface="Arial MT"/>
              </a:rPr>
              <a:t>Pendidikan,</a:t>
            </a:r>
            <a:r>
              <a:rPr sz="1200" spc="89" baseline="3472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7" baseline="3472" dirty="0">
                <a:solidFill>
                  <a:srgbClr val="FFFFFF"/>
                </a:solidFill>
                <a:latin typeface="Arial MT"/>
                <a:cs typeface="Arial MT"/>
              </a:rPr>
              <a:t>Kebudayaan,</a:t>
            </a:r>
            <a:r>
              <a:rPr sz="1200" spc="135" baseline="3472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baseline="3472" dirty="0">
                <a:solidFill>
                  <a:srgbClr val="FFFFFF"/>
                </a:solidFill>
                <a:latin typeface="Arial MT"/>
                <a:cs typeface="Arial MT"/>
              </a:rPr>
              <a:t>Riset</a:t>
            </a:r>
            <a:r>
              <a:rPr sz="1200" spc="44" baseline="3472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7" baseline="3472" dirty="0">
                <a:solidFill>
                  <a:srgbClr val="FFFFFF"/>
                </a:solidFill>
                <a:latin typeface="Arial MT"/>
                <a:cs typeface="Arial MT"/>
              </a:rPr>
              <a:t>dan</a:t>
            </a:r>
            <a:r>
              <a:rPr sz="1200" spc="82" baseline="3472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15" baseline="3472" dirty="0">
                <a:solidFill>
                  <a:srgbClr val="FFFFFF"/>
                </a:solidFill>
                <a:latin typeface="Arial MT"/>
                <a:cs typeface="Arial MT"/>
              </a:rPr>
              <a:t>Teknologi</a:t>
            </a:r>
            <a:r>
              <a:rPr sz="900" spc="-10" dirty="0">
                <a:solidFill>
                  <a:srgbClr val="FFFFFF"/>
                </a:solidFill>
                <a:latin typeface="Arial MT"/>
                <a:cs typeface="Arial MT"/>
              </a:rPr>
              <a:t>#MerdekaBeragamSetara		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34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622425" y="4864654"/>
            <a:ext cx="5897880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FFFFFF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tidak</a:t>
            </a:r>
            <a:r>
              <a:rPr sz="1300" b="1" spc="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untuk</a:t>
            </a:r>
            <a:r>
              <a:rPr sz="1300" b="1" spc="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tanpa</a:t>
            </a:r>
            <a:r>
              <a:rPr sz="1300" b="1" spc="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konteks</a:t>
            </a:r>
            <a:r>
              <a:rPr sz="1300" b="1" spc="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hari</a:t>
            </a:r>
            <a:r>
              <a:rPr sz="1300" b="1" spc="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ini.</a:t>
            </a:r>
            <a:endParaRPr sz="13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26338" y="4864654"/>
            <a:ext cx="8299450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  <a:tabLst>
                <a:tab pos="8185784" algn="l"/>
              </a:tabLst>
            </a:pP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PERING</a:t>
            </a:r>
            <a:r>
              <a:rPr sz="1300" b="1" spc="-45" dirty="0">
                <a:solidFill>
                  <a:srgbClr val="E6E6E6"/>
                </a:solidFill>
                <a:latin typeface="Arial"/>
                <a:cs typeface="Arial"/>
              </a:rPr>
              <a:t>A</a:t>
            </a:r>
            <a:r>
              <a:rPr sz="1300" b="1" spc="5" dirty="0">
                <a:solidFill>
                  <a:srgbClr val="E6E6E6"/>
                </a:solidFill>
                <a:latin typeface="Arial"/>
                <a:cs typeface="Arial"/>
              </a:rPr>
              <a:t>T</a:t>
            </a:r>
            <a:r>
              <a:rPr sz="1300" b="1" spc="-20" dirty="0">
                <a:solidFill>
                  <a:srgbClr val="E6E6E6"/>
                </a:solidFill>
                <a:latin typeface="Arial"/>
                <a:cs typeface="Arial"/>
              </a:rPr>
              <a:t>A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N: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5" dirty="0">
                <a:solidFill>
                  <a:srgbClr val="E6E6E6"/>
                </a:solidFill>
                <a:latin typeface="Arial"/>
                <a:cs typeface="Arial"/>
              </a:rPr>
              <a:t>M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ateri</a:t>
            </a:r>
            <a:r>
              <a:rPr sz="1300" b="1" spc="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3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</a:t>
            </a:r>
            <a:r>
              <a:rPr sz="1300" b="1" dirty="0">
                <a:solidFill>
                  <a:srgbClr val="E6E6E6"/>
                </a:solidFill>
                <a:latin typeface="Arial"/>
                <a:cs typeface="Arial"/>
              </a:rPr>
              <a:t>a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n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4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4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29</a:t>
            </a:r>
            <a:r>
              <a:rPr sz="1300" b="1" spc="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Juli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2021.</a:t>
            </a:r>
            <a:r>
              <a:rPr sz="1300" b="1" dirty="0">
                <a:solidFill>
                  <a:srgbClr val="E6E6E6"/>
                </a:solidFill>
                <a:latin typeface="Arial"/>
                <a:cs typeface="Arial"/>
              </a:rPr>
              <a:t>	</a:t>
            </a:r>
            <a:r>
              <a:rPr sz="1200" spc="-7" baseline="17361" dirty="0">
                <a:solidFill>
                  <a:srgbClr val="FFFFFF"/>
                </a:solidFill>
                <a:latin typeface="Arial MT"/>
                <a:cs typeface="Arial MT"/>
              </a:rPr>
              <a:t>34</a:t>
            </a:r>
            <a:endParaRPr sz="1200" baseline="17361">
              <a:latin typeface="Arial MT"/>
              <a:cs typeface="Arial MT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11454" y="4864654"/>
            <a:ext cx="8119745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4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4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6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4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November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2021.</a:t>
            </a:r>
            <a:endParaRPr sz="13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37362" y="4864654"/>
            <a:ext cx="8066405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5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6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23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Februari</a:t>
            </a:r>
            <a:r>
              <a:rPr sz="1300" b="1" spc="4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2022.</a:t>
            </a:r>
            <a:endParaRPr sz="13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48614" y="4864654"/>
            <a:ext cx="7844790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5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6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21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Maret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2022.</a:t>
            </a:r>
            <a:endParaRPr sz="13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48614" y="4864654"/>
            <a:ext cx="7844790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5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6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23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Maret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2022.</a:t>
            </a:r>
            <a:endParaRPr sz="13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80618" y="4864654"/>
            <a:ext cx="7779384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1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4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21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April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2022.</a:t>
            </a:r>
            <a:endParaRPr sz="13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730910" y="4864654"/>
            <a:ext cx="7680325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4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27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E6E6E6"/>
                </a:solidFill>
                <a:latin typeface="Arial"/>
                <a:cs typeface="Arial"/>
              </a:rPr>
              <a:t>Mei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2022.</a:t>
            </a:r>
            <a:endParaRPr sz="13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30910" y="4864654"/>
            <a:ext cx="7680325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4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31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E6E6E6"/>
                </a:solidFill>
                <a:latin typeface="Arial"/>
                <a:cs typeface="Arial"/>
              </a:rPr>
              <a:t>Mei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2022.</a:t>
            </a:r>
            <a:endParaRPr sz="13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726338" y="4864654"/>
            <a:ext cx="7689850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4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4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22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Juli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2022.</a:t>
            </a:r>
            <a:endParaRPr sz="13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487070" y="4864654"/>
            <a:ext cx="8166734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4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4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6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11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November</a:t>
            </a:r>
            <a:r>
              <a:rPr sz="1300" b="1" spc="7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</a:t>
            </a:r>
            <a:endParaRPr sz="13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398779" y="4944485"/>
            <a:ext cx="1191260" cy="139700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#MerdekaBeragamSetara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999233" y="4944485"/>
            <a:ext cx="1529715" cy="139700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@cerdasberkarakter.kemdikbudri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23494" y="4338015"/>
            <a:ext cx="7090409" cy="361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latin typeface="Arial MT"/>
                <a:cs typeface="Arial MT"/>
              </a:rPr>
              <a:t>*Jika</a:t>
            </a:r>
            <a:r>
              <a:rPr sz="1100" spc="-1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SDM</a:t>
            </a:r>
            <a:r>
              <a:rPr sz="1100" dirty="0">
                <a:latin typeface="Arial MT"/>
                <a:cs typeface="Arial MT"/>
              </a:rPr>
              <a:t> di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PAUD</a:t>
            </a:r>
            <a:r>
              <a:rPr sz="1100" spc="1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tidak</a:t>
            </a:r>
            <a:r>
              <a:rPr sz="1100" dirty="0">
                <a:latin typeface="Arial MT"/>
                <a:cs typeface="Arial MT"/>
              </a:rPr>
              <a:t> mencukupi,</a:t>
            </a:r>
            <a:r>
              <a:rPr sz="1100" spc="-25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TPPK</a:t>
            </a:r>
            <a:r>
              <a:rPr sz="1100" spc="-5" dirty="0">
                <a:latin typeface="Arial MT"/>
                <a:cs typeface="Arial MT"/>
              </a:rPr>
              <a:t> dapat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terdiri</a:t>
            </a:r>
            <a:r>
              <a:rPr sz="1100" spc="-20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dari</a:t>
            </a:r>
            <a:r>
              <a:rPr sz="1100" spc="-5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beberapa</a:t>
            </a:r>
            <a:r>
              <a:rPr sz="1100" spc="-1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PAUD</a:t>
            </a:r>
            <a:r>
              <a:rPr sz="1100" spc="30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dengan</a:t>
            </a:r>
            <a:r>
              <a:rPr sz="1100" spc="-20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ketetapan</a:t>
            </a:r>
            <a:r>
              <a:rPr sz="1100" spc="-4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dinas</a:t>
            </a:r>
            <a:r>
              <a:rPr sz="1100" spc="1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pendidikan</a:t>
            </a:r>
            <a:endParaRPr sz="11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100" dirty="0">
                <a:latin typeface="Arial MT"/>
                <a:cs typeface="Arial MT"/>
              </a:rPr>
              <a:t>**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Pembentukan</a:t>
            </a:r>
            <a:r>
              <a:rPr sz="1100" spc="-40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TPPK</a:t>
            </a:r>
            <a:r>
              <a:rPr sz="1100" spc="10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di </a:t>
            </a:r>
            <a:r>
              <a:rPr sz="1100" spc="-5" dirty="0">
                <a:latin typeface="Arial MT"/>
                <a:cs typeface="Arial MT"/>
              </a:rPr>
              <a:t>pendidikan</a:t>
            </a:r>
            <a:r>
              <a:rPr sz="1100" spc="10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nonformal</a:t>
            </a:r>
            <a:r>
              <a:rPr sz="1100" spc="-3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adalah</a:t>
            </a:r>
            <a:r>
              <a:rPr sz="1100" spc="10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1</a:t>
            </a:r>
            <a:r>
              <a:rPr sz="1100" spc="-5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tahun</a:t>
            </a:r>
            <a:r>
              <a:rPr sz="1100" spc="-15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dengan anggota</a:t>
            </a:r>
            <a:r>
              <a:rPr sz="1100" spc="-4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perwakilan</a:t>
            </a:r>
            <a:r>
              <a:rPr sz="1100" spc="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pendidik</a:t>
            </a:r>
            <a:endParaRPr sz="11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6350" y="4760721"/>
            <a:ext cx="9156700" cy="389255"/>
            <a:chOff x="-6350" y="4760721"/>
            <a:chExt cx="9156700" cy="389255"/>
          </a:xfrm>
        </p:grpSpPr>
        <p:sp>
          <p:nvSpPr>
            <p:cNvPr id="3" name="object 3"/>
            <p:cNvSpPr/>
            <p:nvPr/>
          </p:nvSpPr>
          <p:spPr>
            <a:xfrm>
              <a:off x="0" y="4767071"/>
              <a:ext cx="9144000" cy="376555"/>
            </a:xfrm>
            <a:custGeom>
              <a:avLst/>
              <a:gdLst/>
              <a:ahLst/>
              <a:cxnLst/>
              <a:rect l="l" t="t" r="r" b="b"/>
              <a:pathLst>
                <a:path w="9144000" h="376554">
                  <a:moveTo>
                    <a:pt x="0" y="376428"/>
                  </a:moveTo>
                  <a:lnTo>
                    <a:pt x="9144000" y="376428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376428"/>
                  </a:lnTo>
                  <a:close/>
                </a:path>
              </a:pathLst>
            </a:custGeom>
            <a:ln w="12700">
              <a:solidFill>
                <a:srgbClr val="1F386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576014" y="4801919"/>
              <a:ext cx="282425" cy="283872"/>
            </a:xfrm>
            <a:prstGeom prst="rect">
              <a:avLst/>
            </a:prstGeom>
          </p:spPr>
        </p:pic>
      </p:grpSp>
      <p:grpSp>
        <p:nvGrpSpPr>
          <p:cNvPr id="5" name="object 5"/>
          <p:cNvGrpSpPr/>
          <p:nvPr/>
        </p:nvGrpSpPr>
        <p:grpSpPr>
          <a:xfrm>
            <a:off x="4738102" y="3992768"/>
            <a:ext cx="4154804" cy="352425"/>
            <a:chOff x="4738102" y="3992768"/>
            <a:chExt cx="4154804" cy="352425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38102" y="3992768"/>
              <a:ext cx="4154463" cy="35226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788407" y="4023359"/>
              <a:ext cx="4067555" cy="257556"/>
            </a:xfrm>
            <a:prstGeom prst="rect">
              <a:avLst/>
            </a:prstGeom>
          </p:spPr>
        </p:pic>
      </p:grpSp>
      <p:grpSp>
        <p:nvGrpSpPr>
          <p:cNvPr id="8" name="object 8"/>
          <p:cNvGrpSpPr/>
          <p:nvPr/>
        </p:nvGrpSpPr>
        <p:grpSpPr>
          <a:xfrm>
            <a:off x="414524" y="3992768"/>
            <a:ext cx="3729354" cy="352425"/>
            <a:chOff x="414524" y="3992768"/>
            <a:chExt cx="3729354" cy="352425"/>
          </a:xfrm>
        </p:grpSpPr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14524" y="3992768"/>
              <a:ext cx="3729239" cy="352267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64820" y="4023359"/>
              <a:ext cx="3642360" cy="257556"/>
            </a:xfrm>
            <a:prstGeom prst="rect">
              <a:avLst/>
            </a:prstGeom>
          </p:spPr>
        </p:pic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261620" y="279857"/>
            <a:ext cx="8493760" cy="254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5" dirty="0"/>
              <a:t>Laman</a:t>
            </a:r>
            <a:r>
              <a:rPr sz="1500" spc="-10" dirty="0"/>
              <a:t> </a:t>
            </a:r>
            <a:r>
              <a:rPr sz="1500" spc="-5" dirty="0"/>
              <a:t>dan</a:t>
            </a:r>
            <a:r>
              <a:rPr sz="1500" dirty="0"/>
              <a:t> Portal</a:t>
            </a:r>
            <a:r>
              <a:rPr sz="1500" spc="-15" dirty="0"/>
              <a:t> </a:t>
            </a:r>
            <a:r>
              <a:rPr sz="1500" spc="-5" dirty="0"/>
              <a:t>Pencegahan dan</a:t>
            </a:r>
            <a:r>
              <a:rPr sz="1500" spc="-10" dirty="0"/>
              <a:t> </a:t>
            </a:r>
            <a:r>
              <a:rPr sz="1500" spc="-5" dirty="0"/>
              <a:t>Penanganan </a:t>
            </a:r>
            <a:r>
              <a:rPr sz="1500" dirty="0"/>
              <a:t>Kekerasan</a:t>
            </a:r>
            <a:r>
              <a:rPr sz="1500" spc="-10" dirty="0"/>
              <a:t> </a:t>
            </a:r>
            <a:r>
              <a:rPr sz="1500" spc="-5" dirty="0"/>
              <a:t>di</a:t>
            </a:r>
            <a:r>
              <a:rPr sz="1500" dirty="0"/>
              <a:t> </a:t>
            </a:r>
            <a:r>
              <a:rPr sz="1500" spc="-5" dirty="0"/>
              <a:t>Lingkungan</a:t>
            </a:r>
            <a:r>
              <a:rPr sz="1500" spc="-10" dirty="0"/>
              <a:t> </a:t>
            </a:r>
            <a:r>
              <a:rPr sz="1500" spc="-5" dirty="0"/>
              <a:t>Satuan Pendidikan</a:t>
            </a:r>
            <a:endParaRPr sz="1500"/>
          </a:p>
        </p:txBody>
      </p:sp>
      <p:grpSp>
        <p:nvGrpSpPr>
          <p:cNvPr id="12" name="object 12"/>
          <p:cNvGrpSpPr/>
          <p:nvPr/>
        </p:nvGrpSpPr>
        <p:grpSpPr>
          <a:xfrm>
            <a:off x="53330" y="1490466"/>
            <a:ext cx="8888095" cy="2417445"/>
            <a:chOff x="53330" y="1490466"/>
            <a:chExt cx="8888095" cy="2417445"/>
          </a:xfrm>
        </p:grpSpPr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3330" y="1504182"/>
              <a:ext cx="4576590" cy="240335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3631" y="1534668"/>
              <a:ext cx="4480560" cy="230771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672580" y="1490466"/>
              <a:ext cx="4268730" cy="2403359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722876" y="1520952"/>
              <a:ext cx="4172712" cy="2308860"/>
            </a:xfrm>
            <a:prstGeom prst="rect">
              <a:avLst/>
            </a:prstGeom>
          </p:spPr>
        </p:pic>
      </p:grpSp>
      <p:sp>
        <p:nvSpPr>
          <p:cNvPr id="17" name="object 17"/>
          <p:cNvSpPr txBox="1"/>
          <p:nvPr/>
        </p:nvSpPr>
        <p:spPr>
          <a:xfrm>
            <a:off x="502412" y="4035348"/>
            <a:ext cx="2952115" cy="223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300" spc="-5" dirty="0">
                <a:solidFill>
                  <a:srgbClr val="006FC0"/>
                </a:solidFill>
                <a:latin typeface="Arial MT"/>
                <a:cs typeface="Arial MT"/>
              </a:rPr>
              <a:t>merdekadarikekerasan.kemdikbud.go.id</a:t>
            </a:r>
            <a:endParaRPr sz="1300">
              <a:latin typeface="Arial MT"/>
              <a:cs typeface="Arial MT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902834" y="4035349"/>
            <a:ext cx="35471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006FC0"/>
                </a:solidFill>
                <a:latin typeface="Arial MT"/>
                <a:cs typeface="Arial MT"/>
              </a:rPr>
              <a:t>merdekadarikekerasan.kemdikbud.go.id/portalppksp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57556" y="711708"/>
            <a:ext cx="8587740" cy="707390"/>
          </a:xfrm>
          <a:prstGeom prst="rect">
            <a:avLst/>
          </a:prstGeom>
          <a:solidFill>
            <a:srgbClr val="D7D7D7">
              <a:alpha val="48626"/>
            </a:srgbClr>
          </a:solidFill>
        </p:spPr>
        <p:txBody>
          <a:bodyPr vert="horz" wrap="square" lIns="0" tIns="77470" rIns="0" bIns="0" rtlCol="0">
            <a:spAutoFit/>
          </a:bodyPr>
          <a:lstStyle/>
          <a:p>
            <a:pPr marL="604520" marR="147320" indent="1905" algn="ctr">
              <a:lnSpc>
                <a:spcPct val="100000"/>
              </a:lnSpc>
              <a:spcBef>
                <a:spcPts val="610"/>
              </a:spcBef>
            </a:pPr>
            <a:r>
              <a:rPr sz="1300" spc="-5" dirty="0">
                <a:latin typeface="Arial MT"/>
                <a:cs typeface="Arial MT"/>
              </a:rPr>
              <a:t>Laman</a:t>
            </a:r>
            <a:r>
              <a:rPr sz="1300" spc="25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dan</a:t>
            </a:r>
            <a:r>
              <a:rPr sz="1300" spc="25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Portal</a:t>
            </a:r>
            <a:r>
              <a:rPr sz="1300" spc="15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PPKP</a:t>
            </a:r>
            <a:r>
              <a:rPr sz="1300" spc="5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merupakan</a:t>
            </a:r>
            <a:r>
              <a:rPr sz="1300" spc="65" dirty="0">
                <a:latin typeface="Arial MT"/>
                <a:cs typeface="Arial MT"/>
              </a:rPr>
              <a:t> </a:t>
            </a:r>
            <a:r>
              <a:rPr sz="1300" i="1" spc="-5" dirty="0">
                <a:latin typeface="Arial"/>
                <a:cs typeface="Arial"/>
              </a:rPr>
              <a:t>platform</a:t>
            </a:r>
            <a:r>
              <a:rPr sz="1300" i="1" spc="40" dirty="0">
                <a:latin typeface="Arial"/>
                <a:cs typeface="Arial"/>
              </a:rPr>
              <a:t> </a:t>
            </a:r>
            <a:r>
              <a:rPr sz="1300" spc="-5" dirty="0">
                <a:latin typeface="Arial MT"/>
                <a:cs typeface="Arial MT"/>
              </a:rPr>
              <a:t>untuk</a:t>
            </a:r>
            <a:r>
              <a:rPr sz="1300" spc="30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berbagi</a:t>
            </a:r>
            <a:r>
              <a:rPr sz="1300" spc="40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informasi</a:t>
            </a:r>
            <a:r>
              <a:rPr sz="1300" spc="30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regulasi,</a:t>
            </a:r>
            <a:r>
              <a:rPr sz="1300" spc="45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konten</a:t>
            </a:r>
            <a:r>
              <a:rPr sz="1300" spc="25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edukasi,</a:t>
            </a:r>
            <a:r>
              <a:rPr sz="1300" spc="40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dan</a:t>
            </a:r>
            <a:r>
              <a:rPr sz="1300" spc="20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praktik </a:t>
            </a:r>
            <a:r>
              <a:rPr sz="1300" spc="-350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baik</a:t>
            </a:r>
            <a:r>
              <a:rPr sz="1300" spc="15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PPKSP</a:t>
            </a:r>
            <a:r>
              <a:rPr sz="1300" spc="5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serta</a:t>
            </a:r>
            <a:r>
              <a:rPr sz="1300" spc="25" dirty="0">
                <a:latin typeface="Arial MT"/>
                <a:cs typeface="Arial MT"/>
              </a:rPr>
              <a:t> </a:t>
            </a:r>
            <a:r>
              <a:rPr sz="1300" spc="-10" dirty="0">
                <a:latin typeface="Arial MT"/>
                <a:cs typeface="Arial MT"/>
              </a:rPr>
              <a:t>wadah</a:t>
            </a:r>
            <a:r>
              <a:rPr sz="1300" spc="45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untuk</a:t>
            </a:r>
            <a:r>
              <a:rPr sz="1300" spc="15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melaporkan</a:t>
            </a:r>
            <a:r>
              <a:rPr sz="1300" spc="55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keanggotaan</a:t>
            </a:r>
            <a:r>
              <a:rPr sz="1300" spc="65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TPPK dan</a:t>
            </a:r>
            <a:r>
              <a:rPr sz="1300" spc="30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Satuan</a:t>
            </a:r>
            <a:r>
              <a:rPr sz="1300" spc="25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Tugas</a:t>
            </a:r>
            <a:r>
              <a:rPr sz="1300" spc="15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oleh</a:t>
            </a:r>
            <a:r>
              <a:rPr sz="1300" spc="20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satuan</a:t>
            </a:r>
            <a:r>
              <a:rPr sz="1300" spc="40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pendidikan </a:t>
            </a:r>
            <a:r>
              <a:rPr sz="1300" spc="-345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dan</a:t>
            </a:r>
            <a:r>
              <a:rPr sz="1300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pemerintah</a:t>
            </a:r>
            <a:r>
              <a:rPr sz="1300" spc="40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daerah.</a:t>
            </a:r>
            <a:endParaRPr sz="1300">
              <a:latin typeface="Arial MT"/>
              <a:cs typeface="Arial MT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0" y="4760974"/>
            <a:ext cx="9144000" cy="384175"/>
            <a:chOff x="0" y="4760974"/>
            <a:chExt cx="9144000" cy="384175"/>
          </a:xfrm>
        </p:grpSpPr>
        <p:pic>
          <p:nvPicPr>
            <p:cNvPr id="21" name="object 2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0" y="4760974"/>
              <a:ext cx="9143999" cy="347472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0" y="4760974"/>
              <a:ext cx="9144000" cy="384048"/>
            </a:xfrm>
            <a:prstGeom prst="rect">
              <a:avLst/>
            </a:prstGeom>
          </p:spPr>
        </p:pic>
      </p:grpSp>
      <p:sp>
        <p:nvSpPr>
          <p:cNvPr id="23" name="object 23"/>
          <p:cNvSpPr txBox="1"/>
          <p:nvPr/>
        </p:nvSpPr>
        <p:spPr>
          <a:xfrm>
            <a:off x="317601" y="4886407"/>
            <a:ext cx="8370570" cy="1282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94"/>
              </a:lnSpc>
            </a:pPr>
            <a:r>
              <a:rPr sz="1200" baseline="3472" dirty="0">
                <a:solidFill>
                  <a:srgbClr val="FFFFFF"/>
                </a:solidFill>
                <a:latin typeface="Arial MT"/>
                <a:cs typeface="Arial MT"/>
              </a:rPr>
              <a:t>Kementerian</a:t>
            </a:r>
            <a:r>
              <a:rPr sz="1200" spc="22" baseline="3472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7" baseline="3472" dirty="0">
                <a:solidFill>
                  <a:srgbClr val="FFFFFF"/>
                </a:solidFill>
                <a:latin typeface="Arial MT"/>
                <a:cs typeface="Arial MT"/>
              </a:rPr>
              <a:t>Pendidikan,</a:t>
            </a:r>
            <a:r>
              <a:rPr sz="1200" spc="60" baseline="3472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7" baseline="3472" dirty="0">
                <a:solidFill>
                  <a:srgbClr val="FFFFFF"/>
                </a:solidFill>
                <a:latin typeface="Arial MT"/>
                <a:cs typeface="Arial MT"/>
              </a:rPr>
              <a:t>Kebudayaan,</a:t>
            </a:r>
            <a:r>
              <a:rPr sz="1200" spc="89" baseline="3472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baseline="3472" dirty="0">
                <a:solidFill>
                  <a:srgbClr val="FFFFFF"/>
                </a:solidFill>
                <a:latin typeface="Arial MT"/>
                <a:cs typeface="Arial MT"/>
              </a:rPr>
              <a:t>Riset</a:t>
            </a:r>
            <a:r>
              <a:rPr sz="1200" spc="15" baseline="3472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7" baseline="3472" dirty="0">
                <a:solidFill>
                  <a:srgbClr val="FFFFFF"/>
                </a:solidFill>
                <a:latin typeface="Arial MT"/>
                <a:cs typeface="Arial MT"/>
              </a:rPr>
              <a:t>dan</a:t>
            </a:r>
            <a:r>
              <a:rPr sz="1200" spc="44" baseline="3472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15" baseline="3472" dirty="0">
                <a:solidFill>
                  <a:srgbClr val="FFFFFF"/>
                </a:solidFill>
                <a:latin typeface="Arial MT"/>
                <a:cs typeface="Arial MT"/>
              </a:rPr>
              <a:t>Teknologi</a:t>
            </a:r>
            <a:r>
              <a:rPr sz="900" spc="-10" dirty="0">
                <a:solidFill>
                  <a:srgbClr val="FFFFFF"/>
                </a:solidFill>
                <a:latin typeface="Arial MT"/>
                <a:cs typeface="Arial MT"/>
              </a:rPr>
              <a:t>#MerdekaBeragamSetara</a:t>
            </a:r>
            <a:endParaRPr sz="900">
              <a:latin typeface="Arial MT"/>
              <a:cs typeface="Arial MT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622425" y="4864654"/>
            <a:ext cx="5897880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FFFFFF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tidak</a:t>
            </a:r>
            <a:r>
              <a:rPr sz="1300" b="1" spc="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untuk</a:t>
            </a:r>
            <a:r>
              <a:rPr sz="1300" b="1" spc="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tanpa</a:t>
            </a:r>
            <a:r>
              <a:rPr sz="1300" b="1" spc="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konteks</a:t>
            </a:r>
            <a:r>
              <a:rPr sz="1300" b="1" spc="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hari</a:t>
            </a:r>
            <a:r>
              <a:rPr sz="1300" b="1" spc="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ini.</a:t>
            </a:r>
            <a:endParaRPr sz="13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26338" y="4864654"/>
            <a:ext cx="8299450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  <a:tabLst>
                <a:tab pos="8185784" algn="l"/>
              </a:tabLst>
            </a:pP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PERING</a:t>
            </a:r>
            <a:r>
              <a:rPr sz="1300" b="1" spc="-45" dirty="0">
                <a:solidFill>
                  <a:srgbClr val="E6E6E6"/>
                </a:solidFill>
                <a:latin typeface="Arial"/>
                <a:cs typeface="Arial"/>
              </a:rPr>
              <a:t>A</a:t>
            </a:r>
            <a:r>
              <a:rPr sz="1300" b="1" spc="5" dirty="0">
                <a:solidFill>
                  <a:srgbClr val="E6E6E6"/>
                </a:solidFill>
                <a:latin typeface="Arial"/>
                <a:cs typeface="Arial"/>
              </a:rPr>
              <a:t>T</a:t>
            </a:r>
            <a:r>
              <a:rPr sz="1300" b="1" spc="-20" dirty="0">
                <a:solidFill>
                  <a:srgbClr val="E6E6E6"/>
                </a:solidFill>
                <a:latin typeface="Arial"/>
                <a:cs typeface="Arial"/>
              </a:rPr>
              <a:t>A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N: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5" dirty="0">
                <a:solidFill>
                  <a:srgbClr val="E6E6E6"/>
                </a:solidFill>
                <a:latin typeface="Arial"/>
                <a:cs typeface="Arial"/>
              </a:rPr>
              <a:t>M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ateri</a:t>
            </a:r>
            <a:r>
              <a:rPr sz="1300" b="1" spc="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3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</a:t>
            </a:r>
            <a:r>
              <a:rPr sz="1300" b="1" dirty="0">
                <a:solidFill>
                  <a:srgbClr val="E6E6E6"/>
                </a:solidFill>
                <a:latin typeface="Arial"/>
                <a:cs typeface="Arial"/>
              </a:rPr>
              <a:t>a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n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4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4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29</a:t>
            </a:r>
            <a:r>
              <a:rPr sz="1300" b="1" spc="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Juli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2021.</a:t>
            </a:r>
            <a:r>
              <a:rPr sz="1300" b="1" dirty="0">
                <a:solidFill>
                  <a:srgbClr val="E6E6E6"/>
                </a:solidFill>
                <a:latin typeface="Arial"/>
                <a:cs typeface="Arial"/>
              </a:rPr>
              <a:t>	</a:t>
            </a:r>
            <a:r>
              <a:rPr sz="1200" spc="-7" baseline="17361" dirty="0">
                <a:solidFill>
                  <a:srgbClr val="FFFFFF"/>
                </a:solidFill>
                <a:latin typeface="Arial MT"/>
                <a:cs typeface="Arial MT"/>
              </a:rPr>
              <a:t>35</a:t>
            </a:r>
            <a:endParaRPr sz="1200" baseline="17361">
              <a:latin typeface="Arial MT"/>
              <a:cs typeface="Arial MT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11454" y="4864654"/>
            <a:ext cx="8119745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4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4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6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4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November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2021.</a:t>
            </a:r>
            <a:endParaRPr sz="13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37362" y="4864654"/>
            <a:ext cx="8066405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5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6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23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Februari</a:t>
            </a:r>
            <a:r>
              <a:rPr sz="1300" b="1" spc="4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2022.</a:t>
            </a:r>
            <a:endParaRPr sz="13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48614" y="4864654"/>
            <a:ext cx="7844790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5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6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21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Maret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2022.</a:t>
            </a:r>
            <a:endParaRPr sz="13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48614" y="4864654"/>
            <a:ext cx="7844790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5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6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23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Maret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2022.</a:t>
            </a:r>
            <a:endParaRPr sz="13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80618" y="4864654"/>
            <a:ext cx="7779384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1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4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21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April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2022.</a:t>
            </a:r>
            <a:endParaRPr sz="13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730910" y="4864654"/>
            <a:ext cx="7680325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4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27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E6E6E6"/>
                </a:solidFill>
                <a:latin typeface="Arial"/>
                <a:cs typeface="Arial"/>
              </a:rPr>
              <a:t>Mei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2022.</a:t>
            </a:r>
            <a:endParaRPr sz="13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30910" y="4864654"/>
            <a:ext cx="7680325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4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31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E6E6E6"/>
                </a:solidFill>
                <a:latin typeface="Arial"/>
                <a:cs typeface="Arial"/>
              </a:rPr>
              <a:t>Mei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2022.</a:t>
            </a:r>
            <a:endParaRPr sz="13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726338" y="4864654"/>
            <a:ext cx="7689850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4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4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22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Juli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2022.</a:t>
            </a:r>
            <a:endParaRPr sz="13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487070" y="4864654"/>
            <a:ext cx="8166734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4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4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6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11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November</a:t>
            </a:r>
            <a:r>
              <a:rPr sz="1300" b="1" spc="7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</a:t>
            </a:r>
            <a:endParaRPr sz="13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398779" y="4944485"/>
            <a:ext cx="1191260" cy="139700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#MerdekaBeragamSetara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999233" y="4944485"/>
            <a:ext cx="1529715" cy="139700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@cerdasberkarakter.kemdikbudri</a:t>
            </a:r>
            <a:endParaRPr sz="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76014" y="4801919"/>
            <a:ext cx="282425" cy="283872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508991" y="2529779"/>
            <a:ext cx="3392804" cy="672465"/>
            <a:chOff x="508991" y="2529779"/>
            <a:chExt cx="3392804" cy="67246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8991" y="2529779"/>
              <a:ext cx="3392472" cy="672204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561594" y="2562606"/>
              <a:ext cx="3291840" cy="571500"/>
            </a:xfrm>
            <a:custGeom>
              <a:avLst/>
              <a:gdLst/>
              <a:ahLst/>
              <a:cxnLst/>
              <a:rect l="l" t="t" r="r" b="b"/>
              <a:pathLst>
                <a:path w="3291840" h="571500">
                  <a:moveTo>
                    <a:pt x="3291839" y="0"/>
                  </a:moveTo>
                  <a:lnTo>
                    <a:pt x="0" y="0"/>
                  </a:lnTo>
                  <a:lnTo>
                    <a:pt x="0" y="571500"/>
                  </a:lnTo>
                  <a:lnTo>
                    <a:pt x="3291839" y="571500"/>
                  </a:lnTo>
                  <a:lnTo>
                    <a:pt x="3291839" y="0"/>
                  </a:lnTo>
                  <a:close/>
                </a:path>
              </a:pathLst>
            </a:custGeom>
            <a:solidFill>
              <a:srgbClr val="437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61594" y="2562606"/>
              <a:ext cx="3291840" cy="571500"/>
            </a:xfrm>
            <a:custGeom>
              <a:avLst/>
              <a:gdLst/>
              <a:ahLst/>
              <a:cxnLst/>
              <a:rect l="l" t="t" r="r" b="b"/>
              <a:pathLst>
                <a:path w="3291840" h="571500">
                  <a:moveTo>
                    <a:pt x="0" y="571500"/>
                  </a:moveTo>
                  <a:lnTo>
                    <a:pt x="3291839" y="571500"/>
                  </a:lnTo>
                  <a:lnTo>
                    <a:pt x="3291839" y="0"/>
                  </a:lnTo>
                  <a:lnTo>
                    <a:pt x="0" y="0"/>
                  </a:lnTo>
                  <a:lnTo>
                    <a:pt x="0" y="571500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811479" y="2648204"/>
            <a:ext cx="2788285" cy="373380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919480" marR="5080" indent="-907415">
              <a:lnSpc>
                <a:spcPts val="1300"/>
              </a:lnSpc>
              <a:spcBef>
                <a:spcPts val="259"/>
              </a:spcBef>
            </a:pP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Melihat rekapitulasi isian </a:t>
            </a:r>
            <a:r>
              <a:rPr sz="1200" dirty="0">
                <a:solidFill>
                  <a:srgbClr val="FFFFFF"/>
                </a:solidFill>
                <a:latin typeface="Arial MT"/>
                <a:cs typeface="Arial MT"/>
              </a:rPr>
              <a:t>TPPK 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di dasbor </a:t>
            </a:r>
            <a:r>
              <a:rPr sz="1200" spc="-3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FFFF00"/>
                </a:solidFill>
                <a:latin typeface="Arial MT"/>
                <a:cs typeface="Arial MT"/>
              </a:rPr>
              <a:t>Portal</a:t>
            </a:r>
            <a:r>
              <a:rPr sz="1200" spc="-20" dirty="0">
                <a:solidFill>
                  <a:srgbClr val="FFFF00"/>
                </a:solidFill>
                <a:latin typeface="Arial MT"/>
                <a:cs typeface="Arial MT"/>
              </a:rPr>
              <a:t> </a:t>
            </a:r>
            <a:r>
              <a:rPr sz="1200" dirty="0">
                <a:solidFill>
                  <a:srgbClr val="FFFF00"/>
                </a:solidFill>
                <a:latin typeface="Arial MT"/>
                <a:cs typeface="Arial MT"/>
              </a:rPr>
              <a:t>PPKSP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499872" y="1650479"/>
            <a:ext cx="3411220" cy="998855"/>
            <a:chOff x="499872" y="1650479"/>
            <a:chExt cx="3411220" cy="998855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99872" y="1650479"/>
              <a:ext cx="3410712" cy="998232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561594" y="1692401"/>
              <a:ext cx="3291840" cy="879475"/>
            </a:xfrm>
            <a:custGeom>
              <a:avLst/>
              <a:gdLst/>
              <a:ahLst/>
              <a:cxnLst/>
              <a:rect l="l" t="t" r="r" b="b"/>
              <a:pathLst>
                <a:path w="3291840" h="879475">
                  <a:moveTo>
                    <a:pt x="3291840" y="0"/>
                  </a:moveTo>
                  <a:lnTo>
                    <a:pt x="0" y="0"/>
                  </a:lnTo>
                  <a:lnTo>
                    <a:pt x="0" y="571373"/>
                  </a:lnTo>
                  <a:lnTo>
                    <a:pt x="1535938" y="571373"/>
                  </a:lnTo>
                  <a:lnTo>
                    <a:pt x="1535938" y="659511"/>
                  </a:lnTo>
                  <a:lnTo>
                    <a:pt x="1426083" y="659511"/>
                  </a:lnTo>
                  <a:lnTo>
                    <a:pt x="1645920" y="879348"/>
                  </a:lnTo>
                  <a:lnTo>
                    <a:pt x="1865757" y="659511"/>
                  </a:lnTo>
                  <a:lnTo>
                    <a:pt x="1755902" y="659511"/>
                  </a:lnTo>
                  <a:lnTo>
                    <a:pt x="1755902" y="571373"/>
                  </a:lnTo>
                  <a:lnTo>
                    <a:pt x="3291840" y="571373"/>
                  </a:lnTo>
                  <a:lnTo>
                    <a:pt x="3291840" y="0"/>
                  </a:lnTo>
                  <a:close/>
                </a:path>
              </a:pathLst>
            </a:custGeom>
            <a:solidFill>
              <a:srgbClr val="437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61594" y="1692401"/>
              <a:ext cx="3291840" cy="879475"/>
            </a:xfrm>
            <a:custGeom>
              <a:avLst/>
              <a:gdLst/>
              <a:ahLst/>
              <a:cxnLst/>
              <a:rect l="l" t="t" r="r" b="b"/>
              <a:pathLst>
                <a:path w="3291840" h="879475">
                  <a:moveTo>
                    <a:pt x="3291840" y="571373"/>
                  </a:moveTo>
                  <a:lnTo>
                    <a:pt x="1755902" y="571373"/>
                  </a:lnTo>
                  <a:lnTo>
                    <a:pt x="1755902" y="659511"/>
                  </a:lnTo>
                  <a:lnTo>
                    <a:pt x="1865757" y="659511"/>
                  </a:lnTo>
                  <a:lnTo>
                    <a:pt x="1645920" y="879348"/>
                  </a:lnTo>
                  <a:lnTo>
                    <a:pt x="1426083" y="659511"/>
                  </a:lnTo>
                  <a:lnTo>
                    <a:pt x="1535938" y="659511"/>
                  </a:lnTo>
                  <a:lnTo>
                    <a:pt x="1535938" y="571373"/>
                  </a:lnTo>
                  <a:lnTo>
                    <a:pt x="0" y="571373"/>
                  </a:lnTo>
                  <a:lnTo>
                    <a:pt x="0" y="0"/>
                  </a:lnTo>
                  <a:lnTo>
                    <a:pt x="3291840" y="0"/>
                  </a:lnTo>
                  <a:lnTo>
                    <a:pt x="3291840" y="571373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828243" y="1778000"/>
            <a:ext cx="2753360" cy="373380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602615" marR="5080" indent="-590550">
              <a:lnSpc>
                <a:spcPts val="1300"/>
              </a:lnSpc>
              <a:spcBef>
                <a:spcPts val="260"/>
              </a:spcBef>
            </a:pP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Mengunggah</a:t>
            </a:r>
            <a:r>
              <a:rPr sz="1200" spc="-5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dokumen</a:t>
            </a:r>
            <a:r>
              <a:rPr sz="1200" spc="-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dirty="0">
                <a:solidFill>
                  <a:srgbClr val="FFFFFF"/>
                </a:solidFill>
                <a:latin typeface="Arial MT"/>
                <a:cs typeface="Arial MT"/>
              </a:rPr>
              <a:t>Surat</a:t>
            </a:r>
            <a:r>
              <a:rPr sz="1200" spc="-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Keputusan </a:t>
            </a:r>
            <a:r>
              <a:rPr sz="1200" spc="-3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dirty="0">
                <a:solidFill>
                  <a:srgbClr val="FFFFFF"/>
                </a:solidFill>
                <a:latin typeface="Arial MT"/>
                <a:cs typeface="Arial MT"/>
              </a:rPr>
              <a:t>TPPK</a:t>
            </a:r>
            <a:r>
              <a:rPr sz="1200" spc="-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di</a:t>
            </a:r>
            <a:r>
              <a:rPr sz="1200" spc="-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FFFF00"/>
                </a:solidFill>
                <a:latin typeface="Arial MT"/>
                <a:cs typeface="Arial MT"/>
              </a:rPr>
              <a:t>Portal</a:t>
            </a:r>
            <a:r>
              <a:rPr sz="1200" spc="-25" dirty="0">
                <a:solidFill>
                  <a:srgbClr val="FFFF00"/>
                </a:solidFill>
                <a:latin typeface="Arial MT"/>
                <a:cs typeface="Arial MT"/>
              </a:rPr>
              <a:t> </a:t>
            </a:r>
            <a:r>
              <a:rPr sz="1200" dirty="0">
                <a:solidFill>
                  <a:srgbClr val="FFFF00"/>
                </a:solidFill>
                <a:latin typeface="Arial MT"/>
                <a:cs typeface="Arial MT"/>
              </a:rPr>
              <a:t>PPKSP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499872" y="780275"/>
            <a:ext cx="3411220" cy="998855"/>
            <a:chOff x="499872" y="780275"/>
            <a:chExt cx="3411220" cy="998855"/>
          </a:xfrm>
        </p:grpSpPr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99872" y="780275"/>
              <a:ext cx="3410712" cy="998232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561594" y="822197"/>
              <a:ext cx="3291840" cy="879475"/>
            </a:xfrm>
            <a:custGeom>
              <a:avLst/>
              <a:gdLst/>
              <a:ahLst/>
              <a:cxnLst/>
              <a:rect l="l" t="t" r="r" b="b"/>
              <a:pathLst>
                <a:path w="3291840" h="879475">
                  <a:moveTo>
                    <a:pt x="3291840" y="0"/>
                  </a:moveTo>
                  <a:lnTo>
                    <a:pt x="0" y="0"/>
                  </a:lnTo>
                  <a:lnTo>
                    <a:pt x="0" y="571373"/>
                  </a:lnTo>
                  <a:lnTo>
                    <a:pt x="1535938" y="571373"/>
                  </a:lnTo>
                  <a:lnTo>
                    <a:pt x="1535938" y="659511"/>
                  </a:lnTo>
                  <a:lnTo>
                    <a:pt x="1426083" y="659511"/>
                  </a:lnTo>
                  <a:lnTo>
                    <a:pt x="1645920" y="879348"/>
                  </a:lnTo>
                  <a:lnTo>
                    <a:pt x="1865757" y="659511"/>
                  </a:lnTo>
                  <a:lnTo>
                    <a:pt x="1755902" y="659511"/>
                  </a:lnTo>
                  <a:lnTo>
                    <a:pt x="1755902" y="571373"/>
                  </a:lnTo>
                  <a:lnTo>
                    <a:pt x="3291840" y="571373"/>
                  </a:lnTo>
                  <a:lnTo>
                    <a:pt x="3291840" y="0"/>
                  </a:lnTo>
                  <a:close/>
                </a:path>
              </a:pathLst>
            </a:custGeom>
            <a:solidFill>
              <a:srgbClr val="437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61594" y="822197"/>
              <a:ext cx="3291840" cy="879475"/>
            </a:xfrm>
            <a:custGeom>
              <a:avLst/>
              <a:gdLst/>
              <a:ahLst/>
              <a:cxnLst/>
              <a:rect l="l" t="t" r="r" b="b"/>
              <a:pathLst>
                <a:path w="3291840" h="879475">
                  <a:moveTo>
                    <a:pt x="3291840" y="571373"/>
                  </a:moveTo>
                  <a:lnTo>
                    <a:pt x="1755902" y="571373"/>
                  </a:lnTo>
                  <a:lnTo>
                    <a:pt x="1755902" y="659511"/>
                  </a:lnTo>
                  <a:lnTo>
                    <a:pt x="1865757" y="659511"/>
                  </a:lnTo>
                  <a:lnTo>
                    <a:pt x="1645920" y="879348"/>
                  </a:lnTo>
                  <a:lnTo>
                    <a:pt x="1426083" y="659511"/>
                  </a:lnTo>
                  <a:lnTo>
                    <a:pt x="1535938" y="659511"/>
                  </a:lnTo>
                  <a:lnTo>
                    <a:pt x="1535938" y="571373"/>
                  </a:lnTo>
                  <a:lnTo>
                    <a:pt x="0" y="571373"/>
                  </a:lnTo>
                  <a:lnTo>
                    <a:pt x="0" y="0"/>
                  </a:lnTo>
                  <a:lnTo>
                    <a:pt x="3291840" y="0"/>
                  </a:lnTo>
                  <a:lnTo>
                    <a:pt x="3291840" y="571373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823671" y="990091"/>
            <a:ext cx="27660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Mengisi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dirty="0">
                <a:solidFill>
                  <a:srgbClr val="FFFFFF"/>
                </a:solidFill>
                <a:latin typeface="Arial MT"/>
                <a:cs typeface="Arial MT"/>
              </a:rPr>
              <a:t>nama</a:t>
            </a:r>
            <a:r>
              <a:rPr sz="1200" spc="-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anggota</a:t>
            </a:r>
            <a:r>
              <a:rPr sz="1200" spc="-3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dirty="0">
                <a:solidFill>
                  <a:srgbClr val="FFFFFF"/>
                </a:solidFill>
                <a:latin typeface="Arial MT"/>
                <a:cs typeface="Arial MT"/>
              </a:rPr>
              <a:t>TPPK</a:t>
            </a:r>
            <a:r>
              <a:rPr sz="1200" spc="-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di</a:t>
            </a:r>
            <a:r>
              <a:rPr sz="12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dirty="0">
                <a:solidFill>
                  <a:srgbClr val="FFC000"/>
                </a:solidFill>
                <a:latin typeface="Arial MT"/>
                <a:cs typeface="Arial MT"/>
              </a:rPr>
              <a:t>Dapodik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5161776" y="2529779"/>
            <a:ext cx="3470275" cy="672465"/>
            <a:chOff x="5161776" y="2529779"/>
            <a:chExt cx="3470275" cy="672465"/>
          </a:xfrm>
        </p:grpSpPr>
        <p:pic>
          <p:nvPicPr>
            <p:cNvPr id="19" name="object 1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161776" y="2529779"/>
              <a:ext cx="3470171" cy="672204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5214365" y="2562606"/>
              <a:ext cx="3369945" cy="571500"/>
            </a:xfrm>
            <a:custGeom>
              <a:avLst/>
              <a:gdLst/>
              <a:ahLst/>
              <a:cxnLst/>
              <a:rect l="l" t="t" r="r" b="b"/>
              <a:pathLst>
                <a:path w="3369945" h="571500">
                  <a:moveTo>
                    <a:pt x="3369564" y="0"/>
                  </a:moveTo>
                  <a:lnTo>
                    <a:pt x="0" y="0"/>
                  </a:lnTo>
                  <a:lnTo>
                    <a:pt x="0" y="571500"/>
                  </a:lnTo>
                  <a:lnTo>
                    <a:pt x="3369564" y="571500"/>
                  </a:lnTo>
                  <a:lnTo>
                    <a:pt x="3369564" y="0"/>
                  </a:lnTo>
                  <a:close/>
                </a:path>
              </a:pathLst>
            </a:custGeom>
            <a:solidFill>
              <a:srgbClr val="437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214365" y="2562606"/>
              <a:ext cx="3369945" cy="571500"/>
            </a:xfrm>
            <a:custGeom>
              <a:avLst/>
              <a:gdLst/>
              <a:ahLst/>
              <a:cxnLst/>
              <a:rect l="l" t="t" r="r" b="b"/>
              <a:pathLst>
                <a:path w="3369945" h="571500">
                  <a:moveTo>
                    <a:pt x="0" y="571500"/>
                  </a:moveTo>
                  <a:lnTo>
                    <a:pt x="3369564" y="571500"/>
                  </a:lnTo>
                  <a:lnTo>
                    <a:pt x="3369564" y="0"/>
                  </a:lnTo>
                  <a:lnTo>
                    <a:pt x="0" y="0"/>
                  </a:lnTo>
                  <a:lnTo>
                    <a:pt x="0" y="571500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5466969" y="2648204"/>
            <a:ext cx="2863215" cy="373380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956310" marR="5080" indent="-944244">
              <a:lnSpc>
                <a:spcPts val="1300"/>
              </a:lnSpc>
              <a:spcBef>
                <a:spcPts val="259"/>
              </a:spcBef>
            </a:pP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Melihat rekapitulasi isian Satgas di dasbor </a:t>
            </a:r>
            <a:r>
              <a:rPr sz="1200" spc="-3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FFFF00"/>
                </a:solidFill>
                <a:latin typeface="Arial MT"/>
                <a:cs typeface="Arial MT"/>
              </a:rPr>
              <a:t>Portal</a:t>
            </a:r>
            <a:r>
              <a:rPr sz="1200" spc="-20" dirty="0">
                <a:solidFill>
                  <a:srgbClr val="FFFF00"/>
                </a:solidFill>
                <a:latin typeface="Arial MT"/>
                <a:cs typeface="Arial MT"/>
              </a:rPr>
              <a:t> </a:t>
            </a:r>
            <a:r>
              <a:rPr sz="1200" dirty="0">
                <a:solidFill>
                  <a:srgbClr val="FFFF00"/>
                </a:solidFill>
                <a:latin typeface="Arial MT"/>
                <a:cs typeface="Arial MT"/>
              </a:rPr>
              <a:t>PPKSP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5152644" y="1650479"/>
            <a:ext cx="3488690" cy="998855"/>
            <a:chOff x="5152644" y="1650479"/>
            <a:chExt cx="3488690" cy="998855"/>
          </a:xfrm>
        </p:grpSpPr>
        <p:pic>
          <p:nvPicPr>
            <p:cNvPr id="24" name="object 2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152644" y="1650479"/>
              <a:ext cx="3488436" cy="998232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5214366" y="1692401"/>
              <a:ext cx="3369945" cy="879475"/>
            </a:xfrm>
            <a:custGeom>
              <a:avLst/>
              <a:gdLst/>
              <a:ahLst/>
              <a:cxnLst/>
              <a:rect l="l" t="t" r="r" b="b"/>
              <a:pathLst>
                <a:path w="3369945" h="879475">
                  <a:moveTo>
                    <a:pt x="3369564" y="0"/>
                  </a:moveTo>
                  <a:lnTo>
                    <a:pt x="0" y="0"/>
                  </a:lnTo>
                  <a:lnTo>
                    <a:pt x="0" y="571373"/>
                  </a:lnTo>
                  <a:lnTo>
                    <a:pt x="1574800" y="571373"/>
                  </a:lnTo>
                  <a:lnTo>
                    <a:pt x="1574800" y="659511"/>
                  </a:lnTo>
                  <a:lnTo>
                    <a:pt x="1464944" y="659511"/>
                  </a:lnTo>
                  <a:lnTo>
                    <a:pt x="1684782" y="879348"/>
                  </a:lnTo>
                  <a:lnTo>
                    <a:pt x="1904618" y="659511"/>
                  </a:lnTo>
                  <a:lnTo>
                    <a:pt x="1794764" y="659511"/>
                  </a:lnTo>
                  <a:lnTo>
                    <a:pt x="1794764" y="571373"/>
                  </a:lnTo>
                  <a:lnTo>
                    <a:pt x="3369564" y="571373"/>
                  </a:lnTo>
                  <a:lnTo>
                    <a:pt x="3369564" y="0"/>
                  </a:lnTo>
                  <a:close/>
                </a:path>
              </a:pathLst>
            </a:custGeom>
            <a:solidFill>
              <a:srgbClr val="437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214366" y="1692401"/>
              <a:ext cx="3369945" cy="879475"/>
            </a:xfrm>
            <a:custGeom>
              <a:avLst/>
              <a:gdLst/>
              <a:ahLst/>
              <a:cxnLst/>
              <a:rect l="l" t="t" r="r" b="b"/>
              <a:pathLst>
                <a:path w="3369945" h="879475">
                  <a:moveTo>
                    <a:pt x="3369564" y="571373"/>
                  </a:moveTo>
                  <a:lnTo>
                    <a:pt x="1794764" y="571373"/>
                  </a:lnTo>
                  <a:lnTo>
                    <a:pt x="1794764" y="659511"/>
                  </a:lnTo>
                  <a:lnTo>
                    <a:pt x="1904618" y="659511"/>
                  </a:lnTo>
                  <a:lnTo>
                    <a:pt x="1684782" y="879348"/>
                  </a:lnTo>
                  <a:lnTo>
                    <a:pt x="1464944" y="659511"/>
                  </a:lnTo>
                  <a:lnTo>
                    <a:pt x="1574800" y="659511"/>
                  </a:lnTo>
                  <a:lnTo>
                    <a:pt x="1574800" y="571373"/>
                  </a:lnTo>
                  <a:lnTo>
                    <a:pt x="0" y="571373"/>
                  </a:lnTo>
                  <a:lnTo>
                    <a:pt x="0" y="0"/>
                  </a:lnTo>
                  <a:lnTo>
                    <a:pt x="3369564" y="0"/>
                  </a:lnTo>
                  <a:lnTo>
                    <a:pt x="3369564" y="571373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5520309" y="1778000"/>
            <a:ext cx="2753360" cy="373380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565785" marR="5080" indent="-553720">
              <a:lnSpc>
                <a:spcPts val="1300"/>
              </a:lnSpc>
              <a:spcBef>
                <a:spcPts val="260"/>
              </a:spcBef>
            </a:pP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Mengunggah</a:t>
            </a:r>
            <a:r>
              <a:rPr sz="1200" spc="-5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dokumen</a:t>
            </a:r>
            <a:r>
              <a:rPr sz="1200" spc="-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dirty="0">
                <a:solidFill>
                  <a:srgbClr val="FFFFFF"/>
                </a:solidFill>
                <a:latin typeface="Arial MT"/>
                <a:cs typeface="Arial MT"/>
              </a:rPr>
              <a:t>Surat</a:t>
            </a:r>
            <a:r>
              <a:rPr sz="1200" spc="-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Keputusan </a:t>
            </a:r>
            <a:r>
              <a:rPr sz="1200" spc="-3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Satgas</a:t>
            </a:r>
            <a:r>
              <a:rPr sz="1200" spc="-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di </a:t>
            </a:r>
            <a:r>
              <a:rPr sz="1200" spc="-5" dirty="0">
                <a:solidFill>
                  <a:srgbClr val="FFFF00"/>
                </a:solidFill>
                <a:latin typeface="Arial MT"/>
                <a:cs typeface="Arial MT"/>
              </a:rPr>
              <a:t>Portal</a:t>
            </a:r>
            <a:r>
              <a:rPr sz="1200" spc="-30" dirty="0">
                <a:solidFill>
                  <a:srgbClr val="FFFF00"/>
                </a:solidFill>
                <a:latin typeface="Arial MT"/>
                <a:cs typeface="Arial MT"/>
              </a:rPr>
              <a:t> </a:t>
            </a:r>
            <a:r>
              <a:rPr sz="1200" dirty="0">
                <a:solidFill>
                  <a:srgbClr val="FFFF00"/>
                </a:solidFill>
                <a:latin typeface="Arial MT"/>
                <a:cs typeface="Arial MT"/>
              </a:rPr>
              <a:t>PPKSP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5152644" y="780275"/>
            <a:ext cx="3488690" cy="998855"/>
            <a:chOff x="5152644" y="780275"/>
            <a:chExt cx="3488690" cy="998855"/>
          </a:xfrm>
        </p:grpSpPr>
        <p:pic>
          <p:nvPicPr>
            <p:cNvPr id="29" name="object 2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152644" y="780275"/>
              <a:ext cx="3488436" cy="998232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5214366" y="822197"/>
              <a:ext cx="3369945" cy="879475"/>
            </a:xfrm>
            <a:custGeom>
              <a:avLst/>
              <a:gdLst/>
              <a:ahLst/>
              <a:cxnLst/>
              <a:rect l="l" t="t" r="r" b="b"/>
              <a:pathLst>
                <a:path w="3369945" h="879475">
                  <a:moveTo>
                    <a:pt x="3369564" y="0"/>
                  </a:moveTo>
                  <a:lnTo>
                    <a:pt x="0" y="0"/>
                  </a:lnTo>
                  <a:lnTo>
                    <a:pt x="0" y="571373"/>
                  </a:lnTo>
                  <a:lnTo>
                    <a:pt x="1574800" y="571373"/>
                  </a:lnTo>
                  <a:lnTo>
                    <a:pt x="1574800" y="659511"/>
                  </a:lnTo>
                  <a:lnTo>
                    <a:pt x="1464944" y="659511"/>
                  </a:lnTo>
                  <a:lnTo>
                    <a:pt x="1684782" y="879348"/>
                  </a:lnTo>
                  <a:lnTo>
                    <a:pt x="1904618" y="659511"/>
                  </a:lnTo>
                  <a:lnTo>
                    <a:pt x="1794764" y="659511"/>
                  </a:lnTo>
                  <a:lnTo>
                    <a:pt x="1794764" y="571373"/>
                  </a:lnTo>
                  <a:lnTo>
                    <a:pt x="3369564" y="571373"/>
                  </a:lnTo>
                  <a:lnTo>
                    <a:pt x="3369564" y="0"/>
                  </a:lnTo>
                  <a:close/>
                </a:path>
              </a:pathLst>
            </a:custGeom>
            <a:solidFill>
              <a:srgbClr val="437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5214366" y="822197"/>
              <a:ext cx="3369945" cy="879475"/>
            </a:xfrm>
            <a:custGeom>
              <a:avLst/>
              <a:gdLst/>
              <a:ahLst/>
              <a:cxnLst/>
              <a:rect l="l" t="t" r="r" b="b"/>
              <a:pathLst>
                <a:path w="3369945" h="879475">
                  <a:moveTo>
                    <a:pt x="3369564" y="571373"/>
                  </a:moveTo>
                  <a:lnTo>
                    <a:pt x="1794764" y="571373"/>
                  </a:lnTo>
                  <a:lnTo>
                    <a:pt x="1794764" y="659511"/>
                  </a:lnTo>
                  <a:lnTo>
                    <a:pt x="1904618" y="659511"/>
                  </a:lnTo>
                  <a:lnTo>
                    <a:pt x="1684782" y="879348"/>
                  </a:lnTo>
                  <a:lnTo>
                    <a:pt x="1464944" y="659511"/>
                  </a:lnTo>
                  <a:lnTo>
                    <a:pt x="1574800" y="659511"/>
                  </a:lnTo>
                  <a:lnTo>
                    <a:pt x="1574800" y="571373"/>
                  </a:lnTo>
                  <a:lnTo>
                    <a:pt x="0" y="571373"/>
                  </a:lnTo>
                  <a:lnTo>
                    <a:pt x="0" y="0"/>
                  </a:lnTo>
                  <a:lnTo>
                    <a:pt x="3369564" y="0"/>
                  </a:lnTo>
                  <a:lnTo>
                    <a:pt x="3369564" y="571373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5559933" y="907237"/>
            <a:ext cx="2679700" cy="3740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1370"/>
              </a:lnSpc>
              <a:spcBef>
                <a:spcPts val="100"/>
              </a:spcBef>
            </a:pP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Mengisi</a:t>
            </a:r>
            <a:r>
              <a:rPr sz="1200" spc="-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dirty="0">
                <a:solidFill>
                  <a:srgbClr val="FFFFFF"/>
                </a:solidFill>
                <a:latin typeface="Arial MT"/>
                <a:cs typeface="Arial MT"/>
              </a:rPr>
              <a:t>nama</a:t>
            </a:r>
            <a:r>
              <a:rPr sz="1200" spc="-3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anggota</a:t>
            </a:r>
            <a:r>
              <a:rPr sz="1200" spc="-3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Satgas</a:t>
            </a:r>
            <a:r>
              <a:rPr sz="1200" spc="-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dirty="0">
                <a:solidFill>
                  <a:srgbClr val="FFFFFF"/>
                </a:solidFill>
                <a:latin typeface="Arial MT"/>
                <a:cs typeface="Arial MT"/>
              </a:rPr>
              <a:t>di </a:t>
            </a:r>
            <a:r>
              <a:rPr sz="1200" dirty="0">
                <a:solidFill>
                  <a:srgbClr val="FFFF00"/>
                </a:solidFill>
                <a:latin typeface="Arial MT"/>
                <a:cs typeface="Arial MT"/>
              </a:rPr>
              <a:t>Portal</a:t>
            </a:r>
            <a:endParaRPr sz="1200">
              <a:latin typeface="Arial MT"/>
              <a:cs typeface="Arial MT"/>
            </a:endParaRPr>
          </a:p>
          <a:p>
            <a:pPr algn="ctr">
              <a:lnSpc>
                <a:spcPts val="1370"/>
              </a:lnSpc>
            </a:pPr>
            <a:r>
              <a:rPr sz="1200" dirty="0">
                <a:solidFill>
                  <a:srgbClr val="FFFF00"/>
                </a:solidFill>
                <a:latin typeface="Arial MT"/>
                <a:cs typeface="Arial MT"/>
              </a:rPr>
              <a:t>PPKSP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2546604" y="3439667"/>
            <a:ext cx="3992879" cy="1287780"/>
          </a:xfrm>
          <a:custGeom>
            <a:avLst/>
            <a:gdLst/>
            <a:ahLst/>
            <a:cxnLst/>
            <a:rect l="l" t="t" r="r" b="b"/>
            <a:pathLst>
              <a:path w="3992879" h="1287779">
                <a:moveTo>
                  <a:pt x="3992879" y="0"/>
                </a:moveTo>
                <a:lnTo>
                  <a:pt x="0" y="0"/>
                </a:lnTo>
                <a:lnTo>
                  <a:pt x="0" y="1287779"/>
                </a:lnTo>
                <a:lnTo>
                  <a:pt x="3992879" y="1287779"/>
                </a:lnTo>
                <a:lnTo>
                  <a:pt x="3992879" y="0"/>
                </a:lnTo>
                <a:close/>
              </a:path>
            </a:pathLst>
          </a:custGeom>
          <a:solidFill>
            <a:srgbClr val="0029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2716783" y="3796690"/>
            <a:ext cx="245046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Pelajari </a:t>
            </a:r>
            <a:r>
              <a:rPr sz="1200" dirty="0">
                <a:solidFill>
                  <a:srgbClr val="FFFFFF"/>
                </a:solidFill>
                <a:latin typeface="Arial MT"/>
                <a:cs typeface="Arial MT"/>
              </a:rPr>
              <a:t>lebih lanjut terkait </a:t>
            </a:r>
            <a:r>
              <a:rPr sz="1200" spc="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pembentukan </a:t>
            </a:r>
            <a:r>
              <a:rPr sz="1200" dirty="0">
                <a:solidFill>
                  <a:srgbClr val="FFFFFF"/>
                </a:solidFill>
                <a:latin typeface="Arial MT"/>
                <a:cs typeface="Arial MT"/>
              </a:rPr>
              <a:t>TPPK </a:t>
            </a:r>
            <a:r>
              <a:rPr sz="1100" spc="-5" dirty="0">
                <a:solidFill>
                  <a:srgbClr val="FFFFFF"/>
                </a:solidFill>
                <a:latin typeface="Arial MT"/>
                <a:cs typeface="Arial MT"/>
              </a:rPr>
              <a:t>dan </a:t>
            </a:r>
            <a:r>
              <a:rPr sz="1200" dirty="0">
                <a:solidFill>
                  <a:srgbClr val="FFFFFF"/>
                </a:solidFill>
                <a:latin typeface="Arial MT"/>
                <a:cs typeface="Arial MT"/>
              </a:rPr>
              <a:t>Satuan </a:t>
            </a:r>
            <a:r>
              <a:rPr sz="1200" spc="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dirty="0">
                <a:solidFill>
                  <a:srgbClr val="FFFFFF"/>
                </a:solidFill>
                <a:latin typeface="Arial MT"/>
                <a:cs typeface="Arial MT"/>
              </a:rPr>
              <a:t>Tugas</a:t>
            </a:r>
            <a:r>
              <a:rPr sz="1200" spc="-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dirty="0">
                <a:solidFill>
                  <a:srgbClr val="FFFFFF"/>
                </a:solidFill>
                <a:latin typeface="Arial MT"/>
                <a:cs typeface="Arial MT"/>
              </a:rPr>
              <a:t>dengan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dirty="0">
                <a:solidFill>
                  <a:srgbClr val="FFFFFF"/>
                </a:solidFill>
                <a:latin typeface="Arial MT"/>
                <a:cs typeface="Arial MT"/>
              </a:rPr>
              <a:t>scan</a:t>
            </a:r>
            <a:r>
              <a:rPr sz="1200" spc="-5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dirty="0">
                <a:solidFill>
                  <a:srgbClr val="FFFFFF"/>
                </a:solidFill>
                <a:latin typeface="Arial MT"/>
                <a:cs typeface="Arial MT"/>
              </a:rPr>
              <a:t>barcode</a:t>
            </a:r>
            <a:r>
              <a:rPr sz="1200" spc="-5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dirty="0">
                <a:solidFill>
                  <a:srgbClr val="FFFFFF"/>
                </a:solidFill>
                <a:latin typeface="Arial MT"/>
                <a:cs typeface="Arial MT"/>
              </a:rPr>
              <a:t>berikut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0" y="3439667"/>
            <a:ext cx="9144000" cy="1705610"/>
            <a:chOff x="0" y="3439667"/>
            <a:chExt cx="9144000" cy="1705610"/>
          </a:xfrm>
        </p:grpSpPr>
        <p:pic>
          <p:nvPicPr>
            <p:cNvPr id="36" name="object 3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314188" y="3439667"/>
              <a:ext cx="1286256" cy="1287780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0" y="4760974"/>
              <a:ext cx="9143999" cy="347472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0" y="4760974"/>
              <a:ext cx="9144000" cy="384048"/>
            </a:xfrm>
            <a:prstGeom prst="rect">
              <a:avLst/>
            </a:prstGeom>
          </p:spPr>
        </p:pic>
      </p:grpSp>
      <p:sp>
        <p:nvSpPr>
          <p:cNvPr id="39" name="object 39"/>
          <p:cNvSpPr/>
          <p:nvPr/>
        </p:nvSpPr>
        <p:spPr>
          <a:xfrm>
            <a:off x="341375" y="234695"/>
            <a:ext cx="3663950" cy="414655"/>
          </a:xfrm>
          <a:custGeom>
            <a:avLst/>
            <a:gdLst/>
            <a:ahLst/>
            <a:cxnLst/>
            <a:rect l="l" t="t" r="r" b="b"/>
            <a:pathLst>
              <a:path w="3663950" h="414655">
                <a:moveTo>
                  <a:pt x="3663696" y="0"/>
                </a:moveTo>
                <a:lnTo>
                  <a:pt x="0" y="0"/>
                </a:lnTo>
                <a:lnTo>
                  <a:pt x="0" y="414527"/>
                </a:lnTo>
                <a:lnTo>
                  <a:pt x="3663696" y="414527"/>
                </a:lnTo>
                <a:lnTo>
                  <a:pt x="3663696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 txBox="1"/>
          <p:nvPr/>
        </p:nvSpPr>
        <p:spPr>
          <a:xfrm>
            <a:off x="420725" y="241808"/>
            <a:ext cx="22358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Tahapan</a:t>
            </a:r>
            <a:r>
              <a:rPr sz="1200" b="1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Pengisian</a:t>
            </a:r>
            <a:r>
              <a:rPr sz="1200" b="1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Data</a:t>
            </a:r>
            <a:r>
              <a:rPr sz="1200" b="1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TPPK </a:t>
            </a:r>
            <a:r>
              <a:rPr sz="1200" b="1" spc="-3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Satuan</a:t>
            </a:r>
            <a:r>
              <a:rPr sz="120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Pendidikan</a:t>
            </a:r>
            <a:endParaRPr sz="1200">
              <a:latin typeface="Arial"/>
              <a:cs typeface="Arial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5077967" y="240791"/>
            <a:ext cx="3663950" cy="414655"/>
          </a:xfrm>
          <a:custGeom>
            <a:avLst/>
            <a:gdLst/>
            <a:ahLst/>
            <a:cxnLst/>
            <a:rect l="l" t="t" r="r" b="b"/>
            <a:pathLst>
              <a:path w="3663950" h="414655">
                <a:moveTo>
                  <a:pt x="3663695" y="0"/>
                </a:moveTo>
                <a:lnTo>
                  <a:pt x="0" y="0"/>
                </a:lnTo>
                <a:lnTo>
                  <a:pt x="0" y="414527"/>
                </a:lnTo>
                <a:lnTo>
                  <a:pt x="3663695" y="414527"/>
                </a:lnTo>
                <a:lnTo>
                  <a:pt x="3663695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 txBox="1"/>
          <p:nvPr/>
        </p:nvSpPr>
        <p:spPr>
          <a:xfrm>
            <a:off x="5157978" y="248539"/>
            <a:ext cx="23291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Tahapan</a:t>
            </a:r>
            <a:r>
              <a:rPr sz="120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Pengisian</a:t>
            </a:r>
            <a:r>
              <a:rPr sz="1200" b="1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Data</a:t>
            </a:r>
            <a:r>
              <a:rPr sz="1200" b="1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Satgas </a:t>
            </a:r>
            <a:r>
              <a:rPr sz="1200" b="1" spc="-3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Pemerintah</a:t>
            </a:r>
            <a:r>
              <a:rPr sz="1200" b="1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Daerah</a:t>
            </a:r>
            <a:endParaRPr sz="1200">
              <a:latin typeface="Arial"/>
              <a:cs typeface="Arial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84581" y="221741"/>
            <a:ext cx="231775" cy="292735"/>
          </a:xfrm>
          <a:custGeom>
            <a:avLst/>
            <a:gdLst/>
            <a:ahLst/>
            <a:cxnLst/>
            <a:rect l="l" t="t" r="r" b="b"/>
            <a:pathLst>
              <a:path w="231775" h="292734">
                <a:moveTo>
                  <a:pt x="231647" y="0"/>
                </a:moveTo>
                <a:lnTo>
                  <a:pt x="0" y="0"/>
                </a:lnTo>
                <a:lnTo>
                  <a:pt x="0" y="292608"/>
                </a:lnTo>
                <a:lnTo>
                  <a:pt x="231647" y="292608"/>
                </a:lnTo>
                <a:lnTo>
                  <a:pt x="231647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 txBox="1"/>
          <p:nvPr/>
        </p:nvSpPr>
        <p:spPr>
          <a:xfrm>
            <a:off x="145491" y="258826"/>
            <a:ext cx="11048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endParaRPr sz="1200">
              <a:latin typeface="Arial"/>
              <a:cs typeface="Arial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4828794" y="235458"/>
            <a:ext cx="230504" cy="279400"/>
          </a:xfrm>
          <a:custGeom>
            <a:avLst/>
            <a:gdLst/>
            <a:ahLst/>
            <a:cxnLst/>
            <a:rect l="l" t="t" r="r" b="b"/>
            <a:pathLst>
              <a:path w="230504" h="279400">
                <a:moveTo>
                  <a:pt x="230124" y="0"/>
                </a:moveTo>
                <a:lnTo>
                  <a:pt x="0" y="0"/>
                </a:lnTo>
                <a:lnTo>
                  <a:pt x="0" y="278891"/>
                </a:lnTo>
                <a:lnTo>
                  <a:pt x="230124" y="278891"/>
                </a:lnTo>
                <a:lnTo>
                  <a:pt x="230124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 txBox="1"/>
          <p:nvPr/>
        </p:nvSpPr>
        <p:spPr>
          <a:xfrm>
            <a:off x="4884165" y="265303"/>
            <a:ext cx="1187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b</a:t>
            </a:r>
            <a:endParaRPr sz="120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317601" y="4886407"/>
            <a:ext cx="8370570" cy="1282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94"/>
              </a:lnSpc>
            </a:pPr>
            <a:r>
              <a:rPr sz="1200" baseline="3472" dirty="0">
                <a:solidFill>
                  <a:srgbClr val="FFFFFF"/>
                </a:solidFill>
                <a:latin typeface="Arial MT"/>
                <a:cs typeface="Arial MT"/>
              </a:rPr>
              <a:t>Kementerian</a:t>
            </a:r>
            <a:r>
              <a:rPr sz="1200" spc="22" baseline="3472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7" baseline="3472" dirty="0">
                <a:solidFill>
                  <a:srgbClr val="FFFFFF"/>
                </a:solidFill>
                <a:latin typeface="Arial MT"/>
                <a:cs typeface="Arial MT"/>
              </a:rPr>
              <a:t>Pendidikan,</a:t>
            </a:r>
            <a:r>
              <a:rPr sz="1200" spc="60" baseline="3472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7" baseline="3472" dirty="0">
                <a:solidFill>
                  <a:srgbClr val="FFFFFF"/>
                </a:solidFill>
                <a:latin typeface="Arial MT"/>
                <a:cs typeface="Arial MT"/>
              </a:rPr>
              <a:t>Kebudayaan,</a:t>
            </a:r>
            <a:r>
              <a:rPr sz="1200" spc="89" baseline="3472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baseline="3472" dirty="0">
                <a:solidFill>
                  <a:srgbClr val="FFFFFF"/>
                </a:solidFill>
                <a:latin typeface="Arial MT"/>
                <a:cs typeface="Arial MT"/>
              </a:rPr>
              <a:t>Riset</a:t>
            </a:r>
            <a:r>
              <a:rPr sz="1200" spc="15" baseline="3472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7" baseline="3472" dirty="0">
                <a:solidFill>
                  <a:srgbClr val="FFFFFF"/>
                </a:solidFill>
                <a:latin typeface="Arial MT"/>
                <a:cs typeface="Arial MT"/>
              </a:rPr>
              <a:t>dan</a:t>
            </a:r>
            <a:r>
              <a:rPr sz="1200" spc="44" baseline="3472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15" baseline="3472" dirty="0">
                <a:solidFill>
                  <a:srgbClr val="FFFFFF"/>
                </a:solidFill>
                <a:latin typeface="Arial MT"/>
                <a:cs typeface="Arial MT"/>
              </a:rPr>
              <a:t>Teknologi</a:t>
            </a:r>
            <a:r>
              <a:rPr sz="900" spc="-10" dirty="0">
                <a:solidFill>
                  <a:srgbClr val="FFFFFF"/>
                </a:solidFill>
                <a:latin typeface="Arial MT"/>
                <a:cs typeface="Arial MT"/>
              </a:rPr>
              <a:t>#MerdekaBeragamSetara</a:t>
            </a:r>
            <a:endParaRPr sz="900">
              <a:latin typeface="Arial MT"/>
              <a:cs typeface="Arial MT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1622425" y="4864654"/>
            <a:ext cx="5897880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FFFFFF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tidak</a:t>
            </a:r>
            <a:r>
              <a:rPr sz="1300" b="1" spc="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untuk</a:t>
            </a:r>
            <a:r>
              <a:rPr sz="1300" b="1" spc="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tanpa</a:t>
            </a:r>
            <a:r>
              <a:rPr sz="1300" b="1" spc="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konteks</a:t>
            </a:r>
            <a:r>
              <a:rPr sz="1300" b="1" spc="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hari</a:t>
            </a:r>
            <a:r>
              <a:rPr sz="1300" b="1" spc="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ini.</a:t>
            </a:r>
            <a:endParaRPr sz="1300"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726338" y="4864654"/>
            <a:ext cx="8299450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  <a:tabLst>
                <a:tab pos="8185784" algn="l"/>
              </a:tabLst>
            </a:pP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PERING</a:t>
            </a:r>
            <a:r>
              <a:rPr sz="1300" b="1" spc="-45" dirty="0">
                <a:solidFill>
                  <a:srgbClr val="E6E6E6"/>
                </a:solidFill>
                <a:latin typeface="Arial"/>
                <a:cs typeface="Arial"/>
              </a:rPr>
              <a:t>A</a:t>
            </a:r>
            <a:r>
              <a:rPr sz="1300" b="1" spc="5" dirty="0">
                <a:solidFill>
                  <a:srgbClr val="E6E6E6"/>
                </a:solidFill>
                <a:latin typeface="Arial"/>
                <a:cs typeface="Arial"/>
              </a:rPr>
              <a:t>T</a:t>
            </a:r>
            <a:r>
              <a:rPr sz="1300" b="1" spc="-20" dirty="0">
                <a:solidFill>
                  <a:srgbClr val="E6E6E6"/>
                </a:solidFill>
                <a:latin typeface="Arial"/>
                <a:cs typeface="Arial"/>
              </a:rPr>
              <a:t>A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N: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5" dirty="0">
                <a:solidFill>
                  <a:srgbClr val="E6E6E6"/>
                </a:solidFill>
                <a:latin typeface="Arial"/>
                <a:cs typeface="Arial"/>
              </a:rPr>
              <a:t>M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ateri</a:t>
            </a:r>
            <a:r>
              <a:rPr sz="1300" b="1" spc="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3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</a:t>
            </a:r>
            <a:r>
              <a:rPr sz="1300" b="1" dirty="0">
                <a:solidFill>
                  <a:srgbClr val="E6E6E6"/>
                </a:solidFill>
                <a:latin typeface="Arial"/>
                <a:cs typeface="Arial"/>
              </a:rPr>
              <a:t>a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n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4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4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29</a:t>
            </a:r>
            <a:r>
              <a:rPr sz="1300" b="1" spc="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Juli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2021.</a:t>
            </a:r>
            <a:r>
              <a:rPr sz="1300" b="1" dirty="0">
                <a:solidFill>
                  <a:srgbClr val="E6E6E6"/>
                </a:solidFill>
                <a:latin typeface="Arial"/>
                <a:cs typeface="Arial"/>
              </a:rPr>
              <a:t>	</a:t>
            </a:r>
            <a:r>
              <a:rPr sz="1200" spc="-7" baseline="17361" dirty="0">
                <a:solidFill>
                  <a:srgbClr val="FFFFFF"/>
                </a:solidFill>
                <a:latin typeface="Arial MT"/>
                <a:cs typeface="Arial MT"/>
              </a:rPr>
              <a:t>35</a:t>
            </a:r>
            <a:endParaRPr sz="1200" baseline="17361">
              <a:latin typeface="Arial MT"/>
              <a:cs typeface="Arial MT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511454" y="4864654"/>
            <a:ext cx="8119745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4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4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6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4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November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2021.</a:t>
            </a:r>
            <a:endParaRPr sz="1300"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537362" y="4864654"/>
            <a:ext cx="8066405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5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6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23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Februari</a:t>
            </a:r>
            <a:r>
              <a:rPr sz="1300" b="1" spc="4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2022.</a:t>
            </a:r>
            <a:endParaRPr sz="1300"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648614" y="4864654"/>
            <a:ext cx="7844790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5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6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21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Maret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2022.</a:t>
            </a:r>
            <a:endParaRPr sz="1300">
              <a:latin typeface="Arial"/>
              <a:cs typeface="Arial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648614" y="4864654"/>
            <a:ext cx="7844790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5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6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23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Maret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2022.</a:t>
            </a:r>
            <a:endParaRPr sz="1300">
              <a:latin typeface="Arial"/>
              <a:cs typeface="Arial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680618" y="4864654"/>
            <a:ext cx="7779384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1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4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21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April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2022.</a:t>
            </a:r>
            <a:endParaRPr sz="1300">
              <a:latin typeface="Arial"/>
              <a:cs typeface="Arial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730910" y="4864654"/>
            <a:ext cx="7680325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4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27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E6E6E6"/>
                </a:solidFill>
                <a:latin typeface="Arial"/>
                <a:cs typeface="Arial"/>
              </a:rPr>
              <a:t>Mei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2022.</a:t>
            </a:r>
            <a:endParaRPr sz="1300">
              <a:latin typeface="Arial"/>
              <a:cs typeface="Arial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730910" y="4864654"/>
            <a:ext cx="7680325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4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31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E6E6E6"/>
                </a:solidFill>
                <a:latin typeface="Arial"/>
                <a:cs typeface="Arial"/>
              </a:rPr>
              <a:t>Mei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2022.</a:t>
            </a:r>
            <a:endParaRPr sz="1300">
              <a:latin typeface="Arial"/>
              <a:cs typeface="Arial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726338" y="4864654"/>
            <a:ext cx="7689850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4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4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22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Juli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2022.</a:t>
            </a:r>
            <a:endParaRPr sz="1300">
              <a:latin typeface="Arial"/>
              <a:cs typeface="Arial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487070" y="4864654"/>
            <a:ext cx="8166734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4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4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6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11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November</a:t>
            </a:r>
            <a:r>
              <a:rPr sz="1300" b="1" spc="7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</a:t>
            </a:r>
            <a:endParaRPr sz="1300">
              <a:latin typeface="Arial"/>
              <a:cs typeface="Arial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398779" y="4944485"/>
            <a:ext cx="1191260" cy="139700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#MerdekaBeragamSetara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1999233" y="4944485"/>
            <a:ext cx="1529715" cy="139700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@cerdasberkarakter.kemdikbudri</a:t>
            </a:r>
            <a:endParaRPr sz="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98094" y="4890739"/>
            <a:ext cx="8727440" cy="1219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44"/>
              </a:lnSpc>
              <a:tabLst>
                <a:tab pos="1310640" algn="l"/>
                <a:tab pos="2740025" algn="l"/>
                <a:tab pos="5684520" algn="l"/>
                <a:tab pos="8614410" algn="l"/>
              </a:tabLst>
            </a:pP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#</a:t>
            </a:r>
            <a:r>
              <a:rPr sz="800" spc="-10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erde</a:t>
            </a: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k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B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eraga</a:t>
            </a:r>
            <a:r>
              <a:rPr sz="800" spc="10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S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ar</a:t>
            </a: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a	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#</a:t>
            </a: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B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er</a:t>
            </a: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s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800" spc="10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aC</a:t>
            </a: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int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iK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eraga</a:t>
            </a:r>
            <a:r>
              <a:rPr sz="800" spc="10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n	@c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erda</a:t>
            </a: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s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ber</a:t>
            </a: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k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ara</a:t>
            </a: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kt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er</a:t>
            </a: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.k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800" spc="10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d</a:t>
            </a: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800" spc="5" dirty="0">
                <a:solidFill>
                  <a:srgbClr val="FFFFFF"/>
                </a:solidFill>
                <a:latin typeface="Arial MT"/>
                <a:cs typeface="Arial MT"/>
              </a:rPr>
              <a:t>k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budr</a:t>
            </a: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i	</a:t>
            </a:r>
            <a:r>
              <a:rPr sz="1200" baseline="3472" dirty="0">
                <a:solidFill>
                  <a:srgbClr val="FFFFFF"/>
                </a:solidFill>
                <a:latin typeface="Arial MT"/>
                <a:cs typeface="Arial MT"/>
              </a:rPr>
              <a:t>K</a:t>
            </a:r>
            <a:r>
              <a:rPr sz="1200" spc="-7" baseline="3472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15" baseline="3472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200" spc="-7" baseline="3472" dirty="0">
                <a:solidFill>
                  <a:srgbClr val="FFFFFF"/>
                </a:solidFill>
                <a:latin typeface="Arial MT"/>
                <a:cs typeface="Arial MT"/>
              </a:rPr>
              <a:t>en</a:t>
            </a:r>
            <a:r>
              <a:rPr sz="1200" baseline="3472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7" baseline="3472" dirty="0">
                <a:solidFill>
                  <a:srgbClr val="FFFFFF"/>
                </a:solidFill>
                <a:latin typeface="Arial MT"/>
                <a:cs typeface="Arial MT"/>
              </a:rPr>
              <a:t>er</a:t>
            </a:r>
            <a:r>
              <a:rPr sz="1200" baseline="3472" dirty="0">
                <a:solidFill>
                  <a:srgbClr val="FFFFFF"/>
                </a:solidFill>
                <a:latin typeface="Arial MT"/>
                <a:cs typeface="Arial MT"/>
              </a:rPr>
              <a:t>ian P</a:t>
            </a:r>
            <a:r>
              <a:rPr sz="1200" spc="-7" baseline="3472" dirty="0">
                <a:solidFill>
                  <a:srgbClr val="FFFFFF"/>
                </a:solidFill>
                <a:latin typeface="Arial MT"/>
                <a:cs typeface="Arial MT"/>
              </a:rPr>
              <a:t>end</a:t>
            </a:r>
            <a:r>
              <a:rPr sz="1200" baseline="3472" dirty="0">
                <a:solidFill>
                  <a:srgbClr val="FFFFFF"/>
                </a:solidFill>
                <a:latin typeface="Arial MT"/>
                <a:cs typeface="Arial MT"/>
              </a:rPr>
              <a:t>idik</a:t>
            </a:r>
            <a:r>
              <a:rPr sz="1200" spc="-7" baseline="3472" dirty="0">
                <a:solidFill>
                  <a:srgbClr val="FFFFFF"/>
                </a:solidFill>
                <a:latin typeface="Arial MT"/>
                <a:cs typeface="Arial MT"/>
              </a:rPr>
              <a:t>an</a:t>
            </a:r>
            <a:r>
              <a:rPr sz="1200" baseline="3472" dirty="0">
                <a:solidFill>
                  <a:srgbClr val="FFFFFF"/>
                </a:solidFill>
                <a:latin typeface="Arial MT"/>
                <a:cs typeface="Arial MT"/>
              </a:rPr>
              <a:t>,</a:t>
            </a:r>
            <a:r>
              <a:rPr sz="1200" spc="30" baseline="3472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baseline="3472" dirty="0">
                <a:solidFill>
                  <a:srgbClr val="FFFFFF"/>
                </a:solidFill>
                <a:latin typeface="Arial MT"/>
                <a:cs typeface="Arial MT"/>
              </a:rPr>
              <a:t>K</a:t>
            </a:r>
            <a:r>
              <a:rPr sz="1200" spc="-7" baseline="3472" dirty="0">
                <a:solidFill>
                  <a:srgbClr val="FFFFFF"/>
                </a:solidFill>
                <a:latin typeface="Arial MT"/>
                <a:cs typeface="Arial MT"/>
              </a:rPr>
              <a:t>ebuda</a:t>
            </a:r>
            <a:r>
              <a:rPr sz="1200" spc="-15" baseline="3472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z="1200" spc="-7" baseline="3472" dirty="0">
                <a:solidFill>
                  <a:srgbClr val="FFFFFF"/>
                </a:solidFill>
                <a:latin typeface="Arial MT"/>
                <a:cs typeface="Arial MT"/>
              </a:rPr>
              <a:t>aan</a:t>
            </a:r>
            <a:r>
              <a:rPr sz="1200" baseline="3472" dirty="0">
                <a:solidFill>
                  <a:srgbClr val="FFFFFF"/>
                </a:solidFill>
                <a:latin typeface="Arial MT"/>
                <a:cs typeface="Arial MT"/>
              </a:rPr>
              <a:t>,</a:t>
            </a:r>
            <a:r>
              <a:rPr sz="1200" spc="60" baseline="3472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7" baseline="3472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z="1200" baseline="3472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7" baseline="3472" dirty="0">
                <a:solidFill>
                  <a:srgbClr val="FFFFFF"/>
                </a:solidFill>
                <a:latin typeface="Arial MT"/>
                <a:cs typeface="Arial MT"/>
              </a:rPr>
              <a:t>s</a:t>
            </a:r>
            <a:r>
              <a:rPr sz="1200" spc="-7" baseline="3472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baseline="3472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7" baseline="3472" dirty="0">
                <a:solidFill>
                  <a:srgbClr val="FFFFFF"/>
                </a:solidFill>
                <a:latin typeface="Arial MT"/>
                <a:cs typeface="Arial MT"/>
              </a:rPr>
              <a:t> da</a:t>
            </a:r>
            <a:r>
              <a:rPr sz="1200" baseline="3472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15" baseline="3472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baseline="3472" dirty="0">
                <a:solidFill>
                  <a:srgbClr val="FFFFFF"/>
                </a:solidFill>
                <a:latin typeface="Arial MT"/>
                <a:cs typeface="Arial MT"/>
              </a:rPr>
              <a:t>Tek</a:t>
            </a:r>
            <a:r>
              <a:rPr sz="1200" spc="-7" baseline="3472" dirty="0">
                <a:solidFill>
                  <a:srgbClr val="FFFFFF"/>
                </a:solidFill>
                <a:latin typeface="Arial MT"/>
                <a:cs typeface="Arial MT"/>
              </a:rPr>
              <a:t>no</a:t>
            </a:r>
            <a:r>
              <a:rPr sz="1200" baseline="3472" dirty="0">
                <a:solidFill>
                  <a:srgbClr val="FFFFFF"/>
                </a:solidFill>
                <a:latin typeface="Arial MT"/>
                <a:cs typeface="Arial MT"/>
              </a:rPr>
              <a:t>lo</a:t>
            </a:r>
            <a:r>
              <a:rPr sz="1200" spc="-7" baseline="3472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baseline="3472" dirty="0">
                <a:solidFill>
                  <a:srgbClr val="FFFFFF"/>
                </a:solidFill>
                <a:latin typeface="Arial MT"/>
                <a:cs typeface="Arial MT"/>
              </a:rPr>
              <a:t>i	</a:t>
            </a:r>
            <a:r>
              <a:rPr sz="1200" spc="-7" baseline="3472" dirty="0">
                <a:solidFill>
                  <a:srgbClr val="FFFFFF"/>
                </a:solidFill>
                <a:latin typeface="Arial MT"/>
                <a:cs typeface="Arial MT"/>
              </a:rPr>
              <a:t>37</a:t>
            </a:r>
            <a:endParaRPr sz="1200" baseline="3472">
              <a:latin typeface="Arial MT"/>
              <a:cs typeface="Arial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-6350" y="4760721"/>
            <a:ext cx="9156700" cy="389255"/>
            <a:chOff x="-6350" y="4760721"/>
            <a:chExt cx="9156700" cy="389255"/>
          </a:xfrm>
        </p:grpSpPr>
        <p:sp>
          <p:nvSpPr>
            <p:cNvPr id="4" name="object 4"/>
            <p:cNvSpPr/>
            <p:nvPr/>
          </p:nvSpPr>
          <p:spPr>
            <a:xfrm>
              <a:off x="0" y="5135879"/>
              <a:ext cx="9144000" cy="7620"/>
            </a:xfrm>
            <a:custGeom>
              <a:avLst/>
              <a:gdLst/>
              <a:ahLst/>
              <a:cxnLst/>
              <a:rect l="l" t="t" r="r" b="b"/>
              <a:pathLst>
                <a:path w="9144000" h="7620">
                  <a:moveTo>
                    <a:pt x="0" y="7620"/>
                  </a:moveTo>
                  <a:lnTo>
                    <a:pt x="9144000" y="7620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7620"/>
                  </a:lnTo>
                  <a:close/>
                </a:path>
              </a:pathLst>
            </a:custGeom>
            <a:solidFill>
              <a:srgbClr val="1F386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4767071"/>
              <a:ext cx="9144000" cy="376555"/>
            </a:xfrm>
            <a:custGeom>
              <a:avLst/>
              <a:gdLst/>
              <a:ahLst/>
              <a:cxnLst/>
              <a:rect l="l" t="t" r="r" b="b"/>
              <a:pathLst>
                <a:path w="9144000" h="376554">
                  <a:moveTo>
                    <a:pt x="0" y="376428"/>
                  </a:moveTo>
                  <a:lnTo>
                    <a:pt x="9144000" y="376428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376428"/>
                  </a:lnTo>
                  <a:close/>
                </a:path>
              </a:pathLst>
            </a:custGeom>
            <a:ln w="12700">
              <a:solidFill>
                <a:srgbClr val="1F386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576014" y="4801919"/>
              <a:ext cx="282425" cy="283872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6497" rIns="0" bIns="0" rtlCol="0">
            <a:spAutoFit/>
          </a:bodyPr>
          <a:lstStyle/>
          <a:p>
            <a:pPr marL="2060575" marR="5080" indent="-1645285">
              <a:lnSpc>
                <a:spcPts val="1730"/>
              </a:lnSpc>
              <a:spcBef>
                <a:spcPts val="310"/>
              </a:spcBef>
            </a:pPr>
            <a:r>
              <a:rPr sz="1600" spc="-5" dirty="0"/>
              <a:t>Pusat</a:t>
            </a:r>
            <a:r>
              <a:rPr sz="1600" spc="10" dirty="0"/>
              <a:t> </a:t>
            </a:r>
            <a:r>
              <a:rPr sz="1600" spc="-5" dirty="0"/>
              <a:t>Penguatan</a:t>
            </a:r>
            <a:r>
              <a:rPr sz="1600" spc="20" dirty="0"/>
              <a:t> </a:t>
            </a:r>
            <a:r>
              <a:rPr sz="1600" spc="-5" dirty="0"/>
              <a:t>Karakter</a:t>
            </a:r>
            <a:r>
              <a:rPr sz="1600" spc="15" dirty="0"/>
              <a:t> </a:t>
            </a:r>
            <a:r>
              <a:rPr sz="1600" spc="-5" dirty="0"/>
              <a:t>telah</a:t>
            </a:r>
            <a:r>
              <a:rPr sz="1600" spc="25" dirty="0"/>
              <a:t> </a:t>
            </a:r>
            <a:r>
              <a:rPr sz="1600" spc="-5" dirty="0"/>
              <a:t>memproduksi</a:t>
            </a:r>
            <a:r>
              <a:rPr sz="1600" spc="35" dirty="0"/>
              <a:t> </a:t>
            </a:r>
            <a:r>
              <a:rPr sz="1600" spc="-5" dirty="0"/>
              <a:t>berbagai</a:t>
            </a:r>
            <a:r>
              <a:rPr sz="1600" spc="25" dirty="0"/>
              <a:t> </a:t>
            </a:r>
            <a:r>
              <a:rPr sz="1600" spc="-5" dirty="0"/>
              <a:t>alat</a:t>
            </a:r>
            <a:r>
              <a:rPr sz="1600" spc="20" dirty="0"/>
              <a:t> </a:t>
            </a:r>
            <a:r>
              <a:rPr sz="1600" spc="-5" dirty="0"/>
              <a:t>bantu</a:t>
            </a:r>
            <a:r>
              <a:rPr sz="1600" spc="25" dirty="0"/>
              <a:t> </a:t>
            </a:r>
            <a:r>
              <a:rPr sz="1600" spc="-10" dirty="0"/>
              <a:t>untuk</a:t>
            </a:r>
            <a:r>
              <a:rPr sz="1600" spc="25" dirty="0"/>
              <a:t> </a:t>
            </a:r>
            <a:r>
              <a:rPr sz="1600" spc="-5" dirty="0"/>
              <a:t>dipakai</a:t>
            </a:r>
            <a:r>
              <a:rPr sz="1600" spc="25" dirty="0"/>
              <a:t> </a:t>
            </a:r>
            <a:r>
              <a:rPr sz="1600" spc="-5" dirty="0"/>
              <a:t>oleh </a:t>
            </a:r>
            <a:r>
              <a:rPr sz="1600" spc="-430" dirty="0"/>
              <a:t> </a:t>
            </a:r>
            <a:r>
              <a:rPr sz="1600" spc="-5" dirty="0"/>
              <a:t>satuan</a:t>
            </a:r>
            <a:r>
              <a:rPr sz="1600" spc="10" dirty="0"/>
              <a:t> </a:t>
            </a:r>
            <a:r>
              <a:rPr sz="1600" spc="-5" dirty="0"/>
              <a:t>pendidikan</a:t>
            </a:r>
            <a:r>
              <a:rPr sz="1600" spc="15" dirty="0"/>
              <a:t> </a:t>
            </a:r>
            <a:r>
              <a:rPr sz="1600" spc="-5" dirty="0"/>
              <a:t>meningkatkan</a:t>
            </a:r>
            <a:r>
              <a:rPr sz="1600" spc="40" dirty="0"/>
              <a:t> </a:t>
            </a:r>
            <a:r>
              <a:rPr sz="1600" spc="-5" dirty="0"/>
              <a:t>Iklim</a:t>
            </a:r>
            <a:r>
              <a:rPr sz="1600" spc="15" dirty="0"/>
              <a:t> </a:t>
            </a:r>
            <a:r>
              <a:rPr sz="1600" spc="-5" dirty="0"/>
              <a:t>Kebinekaan</a:t>
            </a:r>
            <a:endParaRPr sz="1600"/>
          </a:p>
        </p:txBody>
      </p:sp>
      <p:sp>
        <p:nvSpPr>
          <p:cNvPr id="8" name="object 8"/>
          <p:cNvSpPr/>
          <p:nvPr/>
        </p:nvSpPr>
        <p:spPr>
          <a:xfrm>
            <a:off x="3076194" y="3403853"/>
            <a:ext cx="974725" cy="436880"/>
          </a:xfrm>
          <a:custGeom>
            <a:avLst/>
            <a:gdLst/>
            <a:ahLst/>
            <a:cxnLst/>
            <a:rect l="l" t="t" r="r" b="b"/>
            <a:pathLst>
              <a:path w="974725" h="436879">
                <a:moveTo>
                  <a:pt x="0" y="436499"/>
                </a:moveTo>
                <a:lnTo>
                  <a:pt x="974725" y="0"/>
                </a:lnTo>
              </a:path>
            </a:pathLst>
          </a:custGeom>
          <a:ln w="19050">
            <a:solidFill>
              <a:srgbClr val="44536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6179058" y="3488258"/>
            <a:ext cx="128270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44536A"/>
                </a:solidFill>
                <a:latin typeface="Arial"/>
                <a:cs typeface="Arial"/>
              </a:rPr>
              <a:t>SISWA</a:t>
            </a:r>
            <a:r>
              <a:rPr sz="1200" b="1" spc="-60" dirty="0">
                <a:solidFill>
                  <a:srgbClr val="44536A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44536A"/>
                </a:solidFill>
                <a:latin typeface="Arial"/>
                <a:cs typeface="Arial"/>
              </a:rPr>
              <a:t>SMA/SMK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183629" y="852296"/>
            <a:ext cx="1590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solidFill>
                  <a:srgbClr val="44536A"/>
                </a:solidFill>
                <a:latin typeface="Arial"/>
                <a:cs typeface="Arial"/>
              </a:rPr>
              <a:t>PRODUK</a:t>
            </a:r>
            <a:r>
              <a:rPr sz="1200" b="1" spc="-45" dirty="0">
                <a:solidFill>
                  <a:srgbClr val="44536A"/>
                </a:solidFill>
                <a:latin typeface="Arial"/>
                <a:cs typeface="Arial"/>
              </a:rPr>
              <a:t> </a:t>
            </a:r>
            <a:r>
              <a:rPr sz="1200" b="1" spc="-15" dirty="0">
                <a:solidFill>
                  <a:srgbClr val="44536A"/>
                </a:solidFill>
                <a:latin typeface="Arial"/>
                <a:cs typeface="Arial"/>
              </a:rPr>
              <a:t>KAMPANYE</a:t>
            </a:r>
            <a:endParaRPr sz="12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802121" y="1035177"/>
            <a:ext cx="30721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93700" algn="l"/>
                <a:tab pos="3058795" algn="l"/>
              </a:tabLst>
            </a:pPr>
            <a:r>
              <a:rPr sz="1200" b="1" u="heavy" dirty="0">
                <a:solidFill>
                  <a:srgbClr val="44536A"/>
                </a:solidFill>
                <a:uFill>
                  <a:solidFill>
                    <a:srgbClr val="44536A"/>
                  </a:solidFill>
                </a:uFill>
                <a:latin typeface="Arial"/>
                <a:cs typeface="Arial"/>
              </a:rPr>
              <a:t> 	</a:t>
            </a:r>
            <a:r>
              <a:rPr sz="1200" b="1" u="heavy" spc="-5" dirty="0">
                <a:solidFill>
                  <a:srgbClr val="44536A"/>
                </a:solidFill>
                <a:uFill>
                  <a:solidFill>
                    <a:srgbClr val="44536A"/>
                  </a:solidFill>
                </a:uFill>
                <a:latin typeface="Arial"/>
                <a:cs typeface="Arial"/>
              </a:rPr>
              <a:t>#BersamaCintaiKeragaman	</a:t>
            </a:r>
            <a:endParaRPr sz="12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98119" y="972058"/>
            <a:ext cx="4743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solidFill>
                  <a:srgbClr val="44536A"/>
                </a:solidFill>
                <a:latin typeface="Arial"/>
                <a:cs typeface="Arial"/>
              </a:rPr>
              <a:t>GURU</a:t>
            </a:r>
            <a:endParaRPr sz="12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55142" y="2202942"/>
            <a:ext cx="26282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solidFill>
                  <a:srgbClr val="44536A"/>
                </a:solidFill>
                <a:latin typeface="Arial"/>
                <a:cs typeface="Arial"/>
              </a:rPr>
              <a:t>GURU</a:t>
            </a:r>
            <a:r>
              <a:rPr sz="1200" b="1" spc="-15" dirty="0">
                <a:solidFill>
                  <a:srgbClr val="44536A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44536A"/>
                </a:solidFill>
                <a:latin typeface="Arial"/>
                <a:cs typeface="Arial"/>
              </a:rPr>
              <a:t>kepada</a:t>
            </a:r>
            <a:r>
              <a:rPr sz="1200" b="1" spc="-30" dirty="0">
                <a:solidFill>
                  <a:srgbClr val="44536A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44536A"/>
                </a:solidFill>
                <a:latin typeface="Arial"/>
                <a:cs typeface="Arial"/>
              </a:rPr>
              <a:t>SISWA</a:t>
            </a:r>
            <a:r>
              <a:rPr sz="1200" b="1" spc="-20" dirty="0">
                <a:solidFill>
                  <a:srgbClr val="44536A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44536A"/>
                </a:solidFill>
                <a:latin typeface="Arial"/>
                <a:cs typeface="Arial"/>
              </a:rPr>
              <a:t>(PAUD</a:t>
            </a:r>
            <a:r>
              <a:rPr sz="1200" b="1" spc="35" dirty="0">
                <a:solidFill>
                  <a:srgbClr val="44536A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44536A"/>
                </a:solidFill>
                <a:latin typeface="Arial"/>
                <a:cs typeface="Arial"/>
              </a:rPr>
              <a:t>-</a:t>
            </a:r>
            <a:r>
              <a:rPr sz="1200" b="1" spc="-15" dirty="0">
                <a:solidFill>
                  <a:srgbClr val="44536A"/>
                </a:solidFill>
                <a:latin typeface="Arial"/>
                <a:cs typeface="Arial"/>
              </a:rPr>
              <a:t> SMA)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296036" y="957072"/>
            <a:ext cx="8582660" cy="2898775"/>
            <a:chOff x="296036" y="957072"/>
            <a:chExt cx="8582660" cy="2898775"/>
          </a:xfrm>
        </p:grpSpPr>
        <p:sp>
          <p:nvSpPr>
            <p:cNvPr id="15" name="object 15"/>
            <p:cNvSpPr/>
            <p:nvPr/>
          </p:nvSpPr>
          <p:spPr>
            <a:xfrm>
              <a:off x="305561" y="3845814"/>
              <a:ext cx="2784475" cy="0"/>
            </a:xfrm>
            <a:custGeom>
              <a:avLst/>
              <a:gdLst/>
              <a:ahLst/>
              <a:cxnLst/>
              <a:rect l="l" t="t" r="r" b="b"/>
              <a:pathLst>
                <a:path w="2784475">
                  <a:moveTo>
                    <a:pt x="0" y="0"/>
                  </a:moveTo>
                  <a:lnTo>
                    <a:pt x="2783967" y="0"/>
                  </a:lnTo>
                </a:path>
              </a:pathLst>
            </a:custGeom>
            <a:ln w="19050">
              <a:solidFill>
                <a:srgbClr val="4453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1751" y="3568346"/>
              <a:ext cx="225552" cy="215745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337565" y="1235202"/>
              <a:ext cx="3289300" cy="573405"/>
            </a:xfrm>
            <a:custGeom>
              <a:avLst/>
              <a:gdLst/>
              <a:ahLst/>
              <a:cxnLst/>
              <a:rect l="l" t="t" r="r" b="b"/>
              <a:pathLst>
                <a:path w="3289300" h="573405">
                  <a:moveTo>
                    <a:pt x="0" y="0"/>
                  </a:moveTo>
                  <a:lnTo>
                    <a:pt x="2698750" y="0"/>
                  </a:lnTo>
                </a:path>
                <a:path w="3289300" h="573405">
                  <a:moveTo>
                    <a:pt x="2676144" y="3048"/>
                  </a:moveTo>
                  <a:lnTo>
                    <a:pt x="3289046" y="573024"/>
                  </a:lnTo>
                </a:path>
              </a:pathLst>
            </a:custGeom>
            <a:ln w="19050">
              <a:solidFill>
                <a:srgbClr val="4453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11558" y="957072"/>
              <a:ext cx="205938" cy="227075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332993" y="1235202"/>
              <a:ext cx="8536305" cy="2499360"/>
            </a:xfrm>
            <a:custGeom>
              <a:avLst/>
              <a:gdLst/>
              <a:ahLst/>
              <a:cxnLst/>
              <a:rect l="l" t="t" r="r" b="b"/>
              <a:pathLst>
                <a:path w="8536305" h="2499360">
                  <a:moveTo>
                    <a:pt x="2619756" y="1231392"/>
                  </a:moveTo>
                  <a:lnTo>
                    <a:pt x="3340100" y="1511046"/>
                  </a:lnTo>
                </a:path>
                <a:path w="8536305" h="2499360">
                  <a:moveTo>
                    <a:pt x="0" y="1226820"/>
                  </a:moveTo>
                  <a:lnTo>
                    <a:pt x="2638171" y="1226820"/>
                  </a:lnTo>
                </a:path>
                <a:path w="8536305" h="2499360">
                  <a:moveTo>
                    <a:pt x="5470398" y="0"/>
                  </a:moveTo>
                  <a:lnTo>
                    <a:pt x="4811268" y="573024"/>
                  </a:lnTo>
                </a:path>
                <a:path w="8536305" h="2499360">
                  <a:moveTo>
                    <a:pt x="5535422" y="1307592"/>
                  </a:moveTo>
                  <a:lnTo>
                    <a:pt x="5076444" y="1594993"/>
                  </a:lnTo>
                </a:path>
                <a:path w="8536305" h="2499360">
                  <a:moveTo>
                    <a:pt x="5402453" y="2498979"/>
                  </a:moveTo>
                  <a:lnTo>
                    <a:pt x="4724400" y="2223516"/>
                  </a:lnTo>
                </a:path>
                <a:path w="8536305" h="2499360">
                  <a:moveTo>
                    <a:pt x="8535924" y="2490216"/>
                  </a:moveTo>
                  <a:lnTo>
                    <a:pt x="5391911" y="2498598"/>
                  </a:lnTo>
                </a:path>
              </a:pathLst>
            </a:custGeom>
            <a:ln w="19050">
              <a:solidFill>
                <a:srgbClr val="4453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871971" y="3473195"/>
              <a:ext cx="208787" cy="225552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285744" y="1467612"/>
              <a:ext cx="2247900" cy="2244852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3311651" y="1493520"/>
              <a:ext cx="2146300" cy="2143125"/>
            </a:xfrm>
            <a:custGeom>
              <a:avLst/>
              <a:gdLst/>
              <a:ahLst/>
              <a:cxnLst/>
              <a:rect l="l" t="t" r="r" b="b"/>
              <a:pathLst>
                <a:path w="2146300" h="2143125">
                  <a:moveTo>
                    <a:pt x="1072896" y="0"/>
                  </a:moveTo>
                  <a:lnTo>
                    <a:pt x="1025102" y="1043"/>
                  </a:lnTo>
                  <a:lnTo>
                    <a:pt x="977843" y="4146"/>
                  </a:lnTo>
                  <a:lnTo>
                    <a:pt x="931164" y="9264"/>
                  </a:lnTo>
                  <a:lnTo>
                    <a:pt x="885108" y="16354"/>
                  </a:lnTo>
                  <a:lnTo>
                    <a:pt x="839718" y="25371"/>
                  </a:lnTo>
                  <a:lnTo>
                    <a:pt x="795039" y="36273"/>
                  </a:lnTo>
                  <a:lnTo>
                    <a:pt x="751112" y="49017"/>
                  </a:lnTo>
                  <a:lnTo>
                    <a:pt x="707984" y="63557"/>
                  </a:lnTo>
                  <a:lnTo>
                    <a:pt x="665696" y="79852"/>
                  </a:lnTo>
                  <a:lnTo>
                    <a:pt x="624292" y="97857"/>
                  </a:lnTo>
                  <a:lnTo>
                    <a:pt x="583816" y="117529"/>
                  </a:lnTo>
                  <a:lnTo>
                    <a:pt x="544312" y="138824"/>
                  </a:lnTo>
                  <a:lnTo>
                    <a:pt x="505823" y="161698"/>
                  </a:lnTo>
                  <a:lnTo>
                    <a:pt x="468393" y="186109"/>
                  </a:lnTo>
                  <a:lnTo>
                    <a:pt x="432065" y="212013"/>
                  </a:lnTo>
                  <a:lnTo>
                    <a:pt x="396884" y="239365"/>
                  </a:lnTo>
                  <a:lnTo>
                    <a:pt x="362892" y="268123"/>
                  </a:lnTo>
                  <a:lnTo>
                    <a:pt x="330133" y="298243"/>
                  </a:lnTo>
                  <a:lnTo>
                    <a:pt x="298650" y="329682"/>
                  </a:lnTo>
                  <a:lnTo>
                    <a:pt x="268489" y="362395"/>
                  </a:lnTo>
                  <a:lnTo>
                    <a:pt x="239691" y="396340"/>
                  </a:lnTo>
                  <a:lnTo>
                    <a:pt x="212301" y="431472"/>
                  </a:lnTo>
                  <a:lnTo>
                    <a:pt x="186361" y="467749"/>
                  </a:lnTo>
                  <a:lnTo>
                    <a:pt x="161917" y="505126"/>
                  </a:lnTo>
                  <a:lnTo>
                    <a:pt x="139011" y="543560"/>
                  </a:lnTo>
                  <a:lnTo>
                    <a:pt x="117687" y="583008"/>
                  </a:lnTo>
                  <a:lnTo>
                    <a:pt x="97989" y="623425"/>
                  </a:lnTo>
                  <a:lnTo>
                    <a:pt x="79959" y="664770"/>
                  </a:lnTo>
                  <a:lnTo>
                    <a:pt x="63643" y="706997"/>
                  </a:lnTo>
                  <a:lnTo>
                    <a:pt x="49082" y="750063"/>
                  </a:lnTo>
                  <a:lnTo>
                    <a:pt x="36322" y="793925"/>
                  </a:lnTo>
                  <a:lnTo>
                    <a:pt x="25405" y="838540"/>
                  </a:lnTo>
                  <a:lnTo>
                    <a:pt x="16375" y="883863"/>
                  </a:lnTo>
                  <a:lnTo>
                    <a:pt x="9276" y="929851"/>
                  </a:lnTo>
                  <a:lnTo>
                    <a:pt x="4152" y="976461"/>
                  </a:lnTo>
                  <a:lnTo>
                    <a:pt x="1045" y="1023649"/>
                  </a:lnTo>
                  <a:lnTo>
                    <a:pt x="0" y="1071371"/>
                  </a:lnTo>
                  <a:lnTo>
                    <a:pt x="1045" y="1119094"/>
                  </a:lnTo>
                  <a:lnTo>
                    <a:pt x="4152" y="1166282"/>
                  </a:lnTo>
                  <a:lnTo>
                    <a:pt x="9276" y="1212892"/>
                  </a:lnTo>
                  <a:lnTo>
                    <a:pt x="16375" y="1258880"/>
                  </a:lnTo>
                  <a:lnTo>
                    <a:pt x="25405" y="1304203"/>
                  </a:lnTo>
                  <a:lnTo>
                    <a:pt x="36322" y="1348818"/>
                  </a:lnTo>
                  <a:lnTo>
                    <a:pt x="49082" y="1392680"/>
                  </a:lnTo>
                  <a:lnTo>
                    <a:pt x="63643" y="1435746"/>
                  </a:lnTo>
                  <a:lnTo>
                    <a:pt x="79959" y="1477973"/>
                  </a:lnTo>
                  <a:lnTo>
                    <a:pt x="97989" y="1519318"/>
                  </a:lnTo>
                  <a:lnTo>
                    <a:pt x="117687" y="1559735"/>
                  </a:lnTo>
                  <a:lnTo>
                    <a:pt x="139011" y="1599183"/>
                  </a:lnTo>
                  <a:lnTo>
                    <a:pt x="161917" y="1637617"/>
                  </a:lnTo>
                  <a:lnTo>
                    <a:pt x="186361" y="1674994"/>
                  </a:lnTo>
                  <a:lnTo>
                    <a:pt x="212301" y="1711271"/>
                  </a:lnTo>
                  <a:lnTo>
                    <a:pt x="239691" y="1746403"/>
                  </a:lnTo>
                  <a:lnTo>
                    <a:pt x="268489" y="1780348"/>
                  </a:lnTo>
                  <a:lnTo>
                    <a:pt x="298650" y="1813061"/>
                  </a:lnTo>
                  <a:lnTo>
                    <a:pt x="330133" y="1844500"/>
                  </a:lnTo>
                  <a:lnTo>
                    <a:pt x="362892" y="1874620"/>
                  </a:lnTo>
                  <a:lnTo>
                    <a:pt x="396884" y="1903378"/>
                  </a:lnTo>
                  <a:lnTo>
                    <a:pt x="432065" y="1930730"/>
                  </a:lnTo>
                  <a:lnTo>
                    <a:pt x="468393" y="1956634"/>
                  </a:lnTo>
                  <a:lnTo>
                    <a:pt x="505823" y="1981045"/>
                  </a:lnTo>
                  <a:lnTo>
                    <a:pt x="544312" y="2003919"/>
                  </a:lnTo>
                  <a:lnTo>
                    <a:pt x="583816" y="2025214"/>
                  </a:lnTo>
                  <a:lnTo>
                    <a:pt x="624292" y="2044886"/>
                  </a:lnTo>
                  <a:lnTo>
                    <a:pt x="665696" y="2062891"/>
                  </a:lnTo>
                  <a:lnTo>
                    <a:pt x="707984" y="2079186"/>
                  </a:lnTo>
                  <a:lnTo>
                    <a:pt x="751112" y="2093726"/>
                  </a:lnTo>
                  <a:lnTo>
                    <a:pt x="795039" y="2106470"/>
                  </a:lnTo>
                  <a:lnTo>
                    <a:pt x="839718" y="2117372"/>
                  </a:lnTo>
                  <a:lnTo>
                    <a:pt x="885108" y="2126389"/>
                  </a:lnTo>
                  <a:lnTo>
                    <a:pt x="931164" y="2133479"/>
                  </a:lnTo>
                  <a:lnTo>
                    <a:pt x="977843" y="2138597"/>
                  </a:lnTo>
                  <a:lnTo>
                    <a:pt x="1025102" y="2141700"/>
                  </a:lnTo>
                  <a:lnTo>
                    <a:pt x="1072896" y="2142743"/>
                  </a:lnTo>
                  <a:lnTo>
                    <a:pt x="1120689" y="2141700"/>
                  </a:lnTo>
                  <a:lnTo>
                    <a:pt x="1167948" y="2138597"/>
                  </a:lnTo>
                  <a:lnTo>
                    <a:pt x="1214627" y="2133479"/>
                  </a:lnTo>
                  <a:lnTo>
                    <a:pt x="1260683" y="2126389"/>
                  </a:lnTo>
                  <a:lnTo>
                    <a:pt x="1306073" y="2117372"/>
                  </a:lnTo>
                  <a:lnTo>
                    <a:pt x="1350752" y="2106470"/>
                  </a:lnTo>
                  <a:lnTo>
                    <a:pt x="1394679" y="2093726"/>
                  </a:lnTo>
                  <a:lnTo>
                    <a:pt x="1437807" y="2079186"/>
                  </a:lnTo>
                  <a:lnTo>
                    <a:pt x="1480095" y="2062891"/>
                  </a:lnTo>
                  <a:lnTo>
                    <a:pt x="1521499" y="2044886"/>
                  </a:lnTo>
                  <a:lnTo>
                    <a:pt x="1561975" y="2025214"/>
                  </a:lnTo>
                  <a:lnTo>
                    <a:pt x="1601479" y="2003919"/>
                  </a:lnTo>
                  <a:lnTo>
                    <a:pt x="1639968" y="1981045"/>
                  </a:lnTo>
                  <a:lnTo>
                    <a:pt x="1677398" y="1956634"/>
                  </a:lnTo>
                  <a:lnTo>
                    <a:pt x="1713726" y="1930730"/>
                  </a:lnTo>
                  <a:lnTo>
                    <a:pt x="1748907" y="1903378"/>
                  </a:lnTo>
                  <a:lnTo>
                    <a:pt x="1782899" y="1874620"/>
                  </a:lnTo>
                  <a:lnTo>
                    <a:pt x="1815658" y="1844500"/>
                  </a:lnTo>
                  <a:lnTo>
                    <a:pt x="1847141" y="1813061"/>
                  </a:lnTo>
                  <a:lnTo>
                    <a:pt x="1877302" y="1780348"/>
                  </a:lnTo>
                  <a:lnTo>
                    <a:pt x="1906100" y="1746403"/>
                  </a:lnTo>
                  <a:lnTo>
                    <a:pt x="1933490" y="1711271"/>
                  </a:lnTo>
                  <a:lnTo>
                    <a:pt x="1959430" y="1674994"/>
                  </a:lnTo>
                  <a:lnTo>
                    <a:pt x="1983874" y="1637617"/>
                  </a:lnTo>
                  <a:lnTo>
                    <a:pt x="2006780" y="1599183"/>
                  </a:lnTo>
                  <a:lnTo>
                    <a:pt x="2028104" y="1559735"/>
                  </a:lnTo>
                  <a:lnTo>
                    <a:pt x="2047802" y="1519318"/>
                  </a:lnTo>
                  <a:lnTo>
                    <a:pt x="2065832" y="1477973"/>
                  </a:lnTo>
                  <a:lnTo>
                    <a:pt x="2082148" y="1435746"/>
                  </a:lnTo>
                  <a:lnTo>
                    <a:pt x="2096709" y="1392680"/>
                  </a:lnTo>
                  <a:lnTo>
                    <a:pt x="2109469" y="1348818"/>
                  </a:lnTo>
                  <a:lnTo>
                    <a:pt x="2120386" y="1304203"/>
                  </a:lnTo>
                  <a:lnTo>
                    <a:pt x="2129416" y="1258880"/>
                  </a:lnTo>
                  <a:lnTo>
                    <a:pt x="2136515" y="1212892"/>
                  </a:lnTo>
                  <a:lnTo>
                    <a:pt x="2141639" y="1166282"/>
                  </a:lnTo>
                  <a:lnTo>
                    <a:pt x="2144746" y="1119094"/>
                  </a:lnTo>
                  <a:lnTo>
                    <a:pt x="2145792" y="1071371"/>
                  </a:lnTo>
                  <a:lnTo>
                    <a:pt x="2144746" y="1023649"/>
                  </a:lnTo>
                  <a:lnTo>
                    <a:pt x="2141639" y="976461"/>
                  </a:lnTo>
                  <a:lnTo>
                    <a:pt x="2136515" y="929851"/>
                  </a:lnTo>
                  <a:lnTo>
                    <a:pt x="2129416" y="883863"/>
                  </a:lnTo>
                  <a:lnTo>
                    <a:pt x="2120386" y="838540"/>
                  </a:lnTo>
                  <a:lnTo>
                    <a:pt x="2109469" y="793925"/>
                  </a:lnTo>
                  <a:lnTo>
                    <a:pt x="2096709" y="750063"/>
                  </a:lnTo>
                  <a:lnTo>
                    <a:pt x="2082148" y="706997"/>
                  </a:lnTo>
                  <a:lnTo>
                    <a:pt x="2065832" y="664770"/>
                  </a:lnTo>
                  <a:lnTo>
                    <a:pt x="2047802" y="623425"/>
                  </a:lnTo>
                  <a:lnTo>
                    <a:pt x="2028104" y="583008"/>
                  </a:lnTo>
                  <a:lnTo>
                    <a:pt x="2006780" y="543560"/>
                  </a:lnTo>
                  <a:lnTo>
                    <a:pt x="1983874" y="505126"/>
                  </a:lnTo>
                  <a:lnTo>
                    <a:pt x="1959430" y="467749"/>
                  </a:lnTo>
                  <a:lnTo>
                    <a:pt x="1933490" y="431472"/>
                  </a:lnTo>
                  <a:lnTo>
                    <a:pt x="1906100" y="396340"/>
                  </a:lnTo>
                  <a:lnTo>
                    <a:pt x="1877302" y="362395"/>
                  </a:lnTo>
                  <a:lnTo>
                    <a:pt x="1847141" y="329682"/>
                  </a:lnTo>
                  <a:lnTo>
                    <a:pt x="1815658" y="298243"/>
                  </a:lnTo>
                  <a:lnTo>
                    <a:pt x="1782899" y="268123"/>
                  </a:lnTo>
                  <a:lnTo>
                    <a:pt x="1748907" y="239365"/>
                  </a:lnTo>
                  <a:lnTo>
                    <a:pt x="1713726" y="212013"/>
                  </a:lnTo>
                  <a:lnTo>
                    <a:pt x="1677398" y="186109"/>
                  </a:lnTo>
                  <a:lnTo>
                    <a:pt x="1639968" y="161698"/>
                  </a:lnTo>
                  <a:lnTo>
                    <a:pt x="1601479" y="138824"/>
                  </a:lnTo>
                  <a:lnTo>
                    <a:pt x="1561975" y="117529"/>
                  </a:lnTo>
                  <a:lnTo>
                    <a:pt x="1521499" y="97857"/>
                  </a:lnTo>
                  <a:lnTo>
                    <a:pt x="1480095" y="79852"/>
                  </a:lnTo>
                  <a:lnTo>
                    <a:pt x="1437807" y="63557"/>
                  </a:lnTo>
                  <a:lnTo>
                    <a:pt x="1394679" y="49017"/>
                  </a:lnTo>
                  <a:lnTo>
                    <a:pt x="1350752" y="36273"/>
                  </a:lnTo>
                  <a:lnTo>
                    <a:pt x="1306073" y="25371"/>
                  </a:lnTo>
                  <a:lnTo>
                    <a:pt x="1260683" y="16354"/>
                  </a:lnTo>
                  <a:lnTo>
                    <a:pt x="1214627" y="9264"/>
                  </a:lnTo>
                  <a:lnTo>
                    <a:pt x="1167948" y="4146"/>
                  </a:lnTo>
                  <a:lnTo>
                    <a:pt x="1120689" y="1043"/>
                  </a:lnTo>
                  <a:lnTo>
                    <a:pt x="1072896" y="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922776" y="2055875"/>
              <a:ext cx="934212" cy="932688"/>
            </a:xfrm>
            <a:prstGeom prst="rect">
              <a:avLst/>
            </a:prstGeom>
          </p:spPr>
        </p:pic>
      </p:grpSp>
      <p:sp>
        <p:nvSpPr>
          <p:cNvPr id="24" name="object 24"/>
          <p:cNvSpPr txBox="1"/>
          <p:nvPr/>
        </p:nvSpPr>
        <p:spPr>
          <a:xfrm>
            <a:off x="598119" y="3573221"/>
            <a:ext cx="47434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44536A"/>
                </a:solidFill>
                <a:latin typeface="Arial"/>
                <a:cs typeface="Arial"/>
              </a:rPr>
              <a:t>GU</a:t>
            </a:r>
            <a:r>
              <a:rPr sz="1200" b="1" spc="-10" dirty="0">
                <a:solidFill>
                  <a:srgbClr val="44536A"/>
                </a:solidFill>
                <a:latin typeface="Arial"/>
                <a:cs typeface="Arial"/>
              </a:rPr>
              <a:t>R</a:t>
            </a:r>
            <a:r>
              <a:rPr sz="1200" b="1" dirty="0">
                <a:solidFill>
                  <a:srgbClr val="44536A"/>
                </a:solidFill>
                <a:latin typeface="Arial"/>
                <a:cs typeface="Arial"/>
              </a:rPr>
              <a:t>U</a:t>
            </a:r>
            <a:endParaRPr sz="1200">
              <a:latin typeface="Arial"/>
              <a:cs typeface="Arial"/>
            </a:endParaRPr>
          </a:p>
        </p:txBody>
      </p:sp>
      <p:pic>
        <p:nvPicPr>
          <p:cNvPr id="25" name="object 25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01752" y="2180844"/>
            <a:ext cx="208788" cy="225551"/>
          </a:xfrm>
          <a:prstGeom prst="rect">
            <a:avLst/>
          </a:prstGeom>
        </p:spPr>
      </p:pic>
      <p:pic>
        <p:nvPicPr>
          <p:cNvPr id="26" name="object 26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5894832" y="2257044"/>
            <a:ext cx="208787" cy="225551"/>
          </a:xfrm>
          <a:prstGeom prst="rect">
            <a:avLst/>
          </a:prstGeom>
        </p:spPr>
      </p:pic>
      <p:pic>
        <p:nvPicPr>
          <p:cNvPr id="27" name="object 27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5884164" y="949452"/>
            <a:ext cx="208787" cy="227075"/>
          </a:xfrm>
          <a:prstGeom prst="rect">
            <a:avLst/>
          </a:prstGeom>
        </p:spPr>
      </p:pic>
      <p:sp>
        <p:nvSpPr>
          <p:cNvPr id="28" name="object 28"/>
          <p:cNvSpPr txBox="1"/>
          <p:nvPr/>
        </p:nvSpPr>
        <p:spPr>
          <a:xfrm>
            <a:off x="4085971" y="1618615"/>
            <a:ext cx="645795" cy="3467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91440" marR="5080" indent="-79375">
              <a:lnSpc>
                <a:spcPct val="100000"/>
              </a:lnSpc>
              <a:spcBef>
                <a:spcPts val="105"/>
              </a:spcBef>
            </a:pPr>
            <a:r>
              <a:rPr sz="1050" b="1" dirty="0">
                <a:solidFill>
                  <a:srgbClr val="FFFFFF"/>
                </a:solidFill>
                <a:latin typeface="Arial"/>
                <a:cs typeface="Arial"/>
              </a:rPr>
              <a:t>PR</a:t>
            </a:r>
            <a:r>
              <a:rPr sz="1050" b="1" spc="-10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1050" b="1" dirty="0">
                <a:solidFill>
                  <a:srgbClr val="FFFFFF"/>
                </a:solidFill>
                <a:latin typeface="Arial"/>
                <a:cs typeface="Arial"/>
              </a:rPr>
              <a:t>DUK/  TOOLS</a:t>
            </a:r>
            <a:endParaRPr sz="1050">
              <a:latin typeface="Arial"/>
              <a:cs typeface="Arial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338327" y="1277111"/>
            <a:ext cx="5001895" cy="2272665"/>
            <a:chOff x="338327" y="1277111"/>
            <a:chExt cx="5001895" cy="2272665"/>
          </a:xfrm>
        </p:grpSpPr>
        <p:pic>
          <p:nvPicPr>
            <p:cNvPr id="30" name="object 3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474720" y="2708147"/>
              <a:ext cx="364236" cy="364236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782568" y="3067811"/>
              <a:ext cx="364236" cy="364236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660392" y="3058667"/>
              <a:ext cx="364236" cy="364236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974336" y="2670047"/>
              <a:ext cx="365760" cy="364236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227575" y="3185160"/>
              <a:ext cx="364236" cy="364235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38327" y="1277111"/>
              <a:ext cx="2674620" cy="723900"/>
            </a:xfrm>
            <a:prstGeom prst="rect">
              <a:avLst/>
            </a:prstGeom>
          </p:spPr>
        </p:pic>
      </p:grpSp>
      <p:sp>
        <p:nvSpPr>
          <p:cNvPr id="36" name="object 36"/>
          <p:cNvSpPr txBox="1"/>
          <p:nvPr/>
        </p:nvSpPr>
        <p:spPr>
          <a:xfrm>
            <a:off x="394512" y="1273555"/>
            <a:ext cx="241109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080"/>
              </a:lnSpc>
              <a:spcBef>
                <a:spcPts val="100"/>
              </a:spcBef>
            </a:pPr>
            <a:r>
              <a:rPr sz="900" b="1" spc="-5" dirty="0">
                <a:solidFill>
                  <a:srgbClr val="00549D"/>
                </a:solidFill>
                <a:latin typeface="Arial"/>
                <a:cs typeface="Arial"/>
              </a:rPr>
              <a:t>MODUL</a:t>
            </a:r>
            <a:r>
              <a:rPr sz="900" b="1" spc="-15" dirty="0">
                <a:solidFill>
                  <a:srgbClr val="00549D"/>
                </a:solidFill>
                <a:latin typeface="Arial"/>
                <a:cs typeface="Arial"/>
              </a:rPr>
              <a:t> </a:t>
            </a:r>
            <a:r>
              <a:rPr sz="900" b="1" spc="-10" dirty="0">
                <a:solidFill>
                  <a:srgbClr val="00549D"/>
                </a:solidFill>
                <a:latin typeface="Arial"/>
                <a:cs typeface="Arial"/>
              </a:rPr>
              <a:t>WAWASAN</a:t>
            </a:r>
            <a:r>
              <a:rPr sz="900" b="1" spc="25" dirty="0">
                <a:solidFill>
                  <a:srgbClr val="00549D"/>
                </a:solidFill>
                <a:latin typeface="Arial"/>
                <a:cs typeface="Arial"/>
              </a:rPr>
              <a:t> </a:t>
            </a:r>
            <a:r>
              <a:rPr sz="900" b="1" spc="-5" dirty="0">
                <a:solidFill>
                  <a:srgbClr val="00549D"/>
                </a:solidFill>
                <a:latin typeface="Arial"/>
                <a:cs typeface="Arial"/>
              </a:rPr>
              <a:t>KEBINEKAAN</a:t>
            </a:r>
            <a:r>
              <a:rPr sz="900" b="1" spc="25" dirty="0">
                <a:solidFill>
                  <a:srgbClr val="00549D"/>
                </a:solidFill>
                <a:latin typeface="Arial"/>
                <a:cs typeface="Arial"/>
              </a:rPr>
              <a:t> </a:t>
            </a:r>
            <a:r>
              <a:rPr sz="900" b="1" spc="-5" dirty="0">
                <a:solidFill>
                  <a:srgbClr val="00549D"/>
                </a:solidFill>
                <a:latin typeface="Arial"/>
                <a:cs typeface="Arial"/>
              </a:rPr>
              <a:t>GLOBAL</a:t>
            </a:r>
            <a:endParaRPr sz="900">
              <a:latin typeface="Arial"/>
              <a:cs typeface="Arial"/>
            </a:endParaRPr>
          </a:p>
          <a:p>
            <a:pPr marL="12700" marR="5080">
              <a:lnSpc>
                <a:spcPts val="1100"/>
              </a:lnSpc>
              <a:spcBef>
                <a:spcPts val="114"/>
              </a:spcBef>
            </a:pPr>
            <a:r>
              <a:rPr sz="1000" spc="-5" dirty="0">
                <a:latin typeface="Arial MT"/>
                <a:cs typeface="Arial MT"/>
              </a:rPr>
              <a:t>(</a:t>
            </a:r>
            <a:r>
              <a:rPr sz="900" i="1" spc="-5" dirty="0">
                <a:latin typeface="Arial"/>
                <a:cs typeface="Arial"/>
              </a:rPr>
              <a:t>Penguatan</a:t>
            </a:r>
            <a:r>
              <a:rPr sz="900" i="1" spc="-35" dirty="0">
                <a:latin typeface="Arial"/>
                <a:cs typeface="Arial"/>
              </a:rPr>
              <a:t> </a:t>
            </a:r>
            <a:r>
              <a:rPr sz="900" i="1" dirty="0">
                <a:latin typeface="Arial"/>
                <a:cs typeface="Arial"/>
              </a:rPr>
              <a:t>perspektif</a:t>
            </a:r>
            <a:r>
              <a:rPr sz="900" i="1" spc="-35" dirty="0">
                <a:latin typeface="Arial"/>
                <a:cs typeface="Arial"/>
              </a:rPr>
              <a:t> </a:t>
            </a:r>
            <a:r>
              <a:rPr sz="900" i="1" dirty="0">
                <a:latin typeface="Arial"/>
                <a:cs typeface="Arial"/>
              </a:rPr>
              <a:t>kebinekaan</a:t>
            </a:r>
            <a:r>
              <a:rPr sz="900" i="1" spc="-45" dirty="0">
                <a:latin typeface="Arial"/>
                <a:cs typeface="Arial"/>
              </a:rPr>
              <a:t> </a:t>
            </a:r>
            <a:r>
              <a:rPr sz="900" i="1" spc="-5" dirty="0">
                <a:latin typeface="Arial"/>
                <a:cs typeface="Arial"/>
              </a:rPr>
              <a:t>dari</a:t>
            </a:r>
            <a:r>
              <a:rPr sz="900" i="1" spc="-10" dirty="0">
                <a:latin typeface="Arial"/>
                <a:cs typeface="Arial"/>
              </a:rPr>
              <a:t> </a:t>
            </a:r>
            <a:r>
              <a:rPr sz="900" i="1" dirty="0">
                <a:latin typeface="Arial"/>
                <a:cs typeface="Arial"/>
              </a:rPr>
              <a:t>konteks </a:t>
            </a:r>
            <a:r>
              <a:rPr sz="900" i="1" spc="-235" dirty="0">
                <a:latin typeface="Arial"/>
                <a:cs typeface="Arial"/>
              </a:rPr>
              <a:t> </a:t>
            </a:r>
            <a:r>
              <a:rPr sz="900" i="1" spc="-5" dirty="0">
                <a:latin typeface="Arial"/>
                <a:cs typeface="Arial"/>
              </a:rPr>
              <a:t>global,</a:t>
            </a:r>
            <a:r>
              <a:rPr sz="900" i="1" spc="-30" dirty="0">
                <a:latin typeface="Arial"/>
                <a:cs typeface="Arial"/>
              </a:rPr>
              <a:t> </a:t>
            </a:r>
            <a:r>
              <a:rPr sz="900" i="1" dirty="0">
                <a:latin typeface="Arial"/>
                <a:cs typeface="Arial"/>
              </a:rPr>
              <a:t>nasional,</a:t>
            </a:r>
            <a:r>
              <a:rPr sz="900" i="1" spc="-45" dirty="0">
                <a:latin typeface="Arial"/>
                <a:cs typeface="Arial"/>
              </a:rPr>
              <a:t> </a:t>
            </a:r>
            <a:r>
              <a:rPr sz="900" i="1" dirty="0">
                <a:latin typeface="Arial"/>
                <a:cs typeface="Arial"/>
              </a:rPr>
              <a:t>sekolah,</a:t>
            </a:r>
            <a:r>
              <a:rPr sz="900" i="1" spc="-40" dirty="0">
                <a:latin typeface="Arial"/>
                <a:cs typeface="Arial"/>
              </a:rPr>
              <a:t> </a:t>
            </a:r>
            <a:r>
              <a:rPr sz="900" i="1" spc="-5" dirty="0">
                <a:latin typeface="Arial"/>
                <a:cs typeface="Arial"/>
              </a:rPr>
              <a:t>dan</a:t>
            </a:r>
            <a:r>
              <a:rPr sz="900" i="1" spc="-10" dirty="0">
                <a:latin typeface="Arial"/>
                <a:cs typeface="Arial"/>
              </a:rPr>
              <a:t> </a:t>
            </a:r>
            <a:r>
              <a:rPr sz="900" i="1" dirty="0">
                <a:latin typeface="Arial"/>
                <a:cs typeface="Arial"/>
              </a:rPr>
              <a:t>personal)</a:t>
            </a:r>
            <a:endParaRPr sz="9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394512" y="1837131"/>
            <a:ext cx="2026920" cy="163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5" dirty="0">
                <a:latin typeface="Arial"/>
                <a:cs typeface="Arial"/>
              </a:rPr>
              <a:t>*MODUL</a:t>
            </a:r>
            <a:r>
              <a:rPr sz="900" b="1" spc="-15" dirty="0">
                <a:latin typeface="Arial"/>
                <a:cs typeface="Arial"/>
              </a:rPr>
              <a:t> </a:t>
            </a:r>
            <a:r>
              <a:rPr sz="900" b="1" spc="-5" dirty="0">
                <a:latin typeface="Arial"/>
                <a:cs typeface="Arial"/>
              </a:rPr>
              <a:t>BELAJAR</a:t>
            </a:r>
            <a:r>
              <a:rPr sz="900" b="1" spc="10" dirty="0">
                <a:latin typeface="Arial"/>
                <a:cs typeface="Arial"/>
              </a:rPr>
              <a:t> </a:t>
            </a:r>
            <a:r>
              <a:rPr sz="900" b="1" spc="-5" dirty="0">
                <a:latin typeface="Arial"/>
                <a:cs typeface="Arial"/>
              </a:rPr>
              <a:t>MANDIRi</a:t>
            </a:r>
            <a:r>
              <a:rPr sz="900" b="1" dirty="0">
                <a:latin typeface="Arial"/>
                <a:cs typeface="Arial"/>
              </a:rPr>
              <a:t> </a:t>
            </a:r>
            <a:r>
              <a:rPr sz="900" b="1" spc="-5" dirty="0">
                <a:latin typeface="Arial"/>
                <a:cs typeface="Arial"/>
              </a:rPr>
              <a:t>DI</a:t>
            </a:r>
            <a:r>
              <a:rPr sz="900" b="1" spc="-15" dirty="0">
                <a:latin typeface="Arial"/>
                <a:cs typeface="Arial"/>
              </a:rPr>
              <a:t> </a:t>
            </a:r>
            <a:r>
              <a:rPr sz="900" b="1" dirty="0">
                <a:latin typeface="Arial"/>
                <a:cs typeface="Arial"/>
              </a:rPr>
              <a:t>PMM</a:t>
            </a:r>
            <a:endParaRPr sz="900">
              <a:latin typeface="Arial"/>
              <a:cs typeface="Arial"/>
            </a:endParaRPr>
          </a:p>
        </p:txBody>
      </p:sp>
      <p:pic>
        <p:nvPicPr>
          <p:cNvPr id="38" name="object 38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338327" y="2517648"/>
            <a:ext cx="2674620" cy="909827"/>
          </a:xfrm>
          <a:prstGeom prst="rect">
            <a:avLst/>
          </a:prstGeom>
        </p:spPr>
      </p:pic>
      <p:sp>
        <p:nvSpPr>
          <p:cNvPr id="39" name="object 39"/>
          <p:cNvSpPr txBox="1"/>
          <p:nvPr/>
        </p:nvSpPr>
        <p:spPr>
          <a:xfrm>
            <a:off x="394512" y="2615310"/>
            <a:ext cx="2367915" cy="7359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54000">
              <a:lnSpc>
                <a:spcPct val="100000"/>
              </a:lnSpc>
              <a:spcBef>
                <a:spcPts val="100"/>
              </a:spcBef>
            </a:pPr>
            <a:r>
              <a:rPr sz="900" b="1" spc="-5" dirty="0">
                <a:solidFill>
                  <a:srgbClr val="00549D"/>
                </a:solidFill>
                <a:latin typeface="Arial"/>
                <a:cs typeface="Arial"/>
              </a:rPr>
              <a:t>BUKU</a:t>
            </a:r>
            <a:r>
              <a:rPr sz="900" b="1" spc="-15" dirty="0">
                <a:solidFill>
                  <a:srgbClr val="00549D"/>
                </a:solidFill>
                <a:latin typeface="Arial"/>
                <a:cs typeface="Arial"/>
              </a:rPr>
              <a:t> </a:t>
            </a:r>
            <a:r>
              <a:rPr sz="900" b="1" spc="-10" dirty="0">
                <a:solidFill>
                  <a:srgbClr val="00549D"/>
                </a:solidFill>
                <a:latin typeface="Arial"/>
                <a:cs typeface="Arial"/>
              </a:rPr>
              <a:t>PANDUAN</a:t>
            </a:r>
            <a:r>
              <a:rPr sz="900" b="1" spc="25" dirty="0">
                <a:solidFill>
                  <a:srgbClr val="00549D"/>
                </a:solidFill>
                <a:latin typeface="Arial"/>
                <a:cs typeface="Arial"/>
              </a:rPr>
              <a:t> </a:t>
            </a:r>
            <a:r>
              <a:rPr sz="900" b="1" spc="-5" dirty="0">
                <a:solidFill>
                  <a:srgbClr val="00549D"/>
                </a:solidFill>
                <a:latin typeface="Arial"/>
                <a:cs typeface="Arial"/>
              </a:rPr>
              <a:t>AKTIVITAS</a:t>
            </a:r>
            <a:r>
              <a:rPr sz="900" b="1" spc="10" dirty="0">
                <a:solidFill>
                  <a:srgbClr val="00549D"/>
                </a:solidFill>
                <a:latin typeface="Arial"/>
                <a:cs typeface="Arial"/>
              </a:rPr>
              <a:t> </a:t>
            </a:r>
            <a:r>
              <a:rPr sz="900" b="1" spc="-5" dirty="0">
                <a:solidFill>
                  <a:srgbClr val="00549D"/>
                </a:solidFill>
                <a:latin typeface="Arial"/>
                <a:cs typeface="Arial"/>
              </a:rPr>
              <a:t>KREATIF </a:t>
            </a:r>
            <a:r>
              <a:rPr sz="900" b="1" spc="-235" dirty="0">
                <a:solidFill>
                  <a:srgbClr val="00549D"/>
                </a:solidFill>
                <a:latin typeface="Arial"/>
                <a:cs typeface="Arial"/>
              </a:rPr>
              <a:t> </a:t>
            </a:r>
            <a:r>
              <a:rPr sz="900" b="1" spc="-5" dirty="0">
                <a:solidFill>
                  <a:srgbClr val="00549D"/>
                </a:solidFill>
                <a:latin typeface="Arial"/>
                <a:cs typeface="Arial"/>
              </a:rPr>
              <a:t>PENGUATAN</a:t>
            </a:r>
            <a:r>
              <a:rPr sz="900" b="1" spc="30" dirty="0">
                <a:solidFill>
                  <a:srgbClr val="00549D"/>
                </a:solidFill>
                <a:latin typeface="Arial"/>
                <a:cs typeface="Arial"/>
              </a:rPr>
              <a:t> </a:t>
            </a:r>
            <a:r>
              <a:rPr sz="900" b="1" spc="-10" dirty="0">
                <a:solidFill>
                  <a:srgbClr val="00549D"/>
                </a:solidFill>
                <a:latin typeface="Arial"/>
                <a:cs typeface="Arial"/>
              </a:rPr>
              <a:t>KEBERAGAMAN</a:t>
            </a:r>
            <a:endParaRPr sz="9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190"/>
              </a:spcBef>
            </a:pPr>
            <a:r>
              <a:rPr sz="900" i="1" spc="-5" dirty="0">
                <a:latin typeface="Arial"/>
                <a:cs typeface="Arial"/>
              </a:rPr>
              <a:t>(Kumpulan </a:t>
            </a:r>
            <a:r>
              <a:rPr sz="900" i="1" dirty="0">
                <a:latin typeface="Arial"/>
                <a:cs typeface="Arial"/>
              </a:rPr>
              <a:t>aktivitas sederhana durasi 10-20 </a:t>
            </a:r>
            <a:r>
              <a:rPr sz="900" i="1" spc="5" dirty="0">
                <a:latin typeface="Arial"/>
                <a:cs typeface="Arial"/>
              </a:rPr>
              <a:t> </a:t>
            </a:r>
            <a:r>
              <a:rPr sz="900" i="1" spc="-5" dirty="0">
                <a:latin typeface="Arial"/>
                <a:cs typeface="Arial"/>
              </a:rPr>
              <a:t>menit </a:t>
            </a:r>
            <a:r>
              <a:rPr sz="900" i="1" dirty="0">
                <a:latin typeface="Arial"/>
                <a:cs typeface="Arial"/>
              </a:rPr>
              <a:t>untuk </a:t>
            </a:r>
            <a:r>
              <a:rPr sz="900" i="1" spc="-5" dirty="0">
                <a:latin typeface="Arial"/>
                <a:cs typeface="Arial"/>
              </a:rPr>
              <a:t>melatih empati, menghargai </a:t>
            </a:r>
            <a:r>
              <a:rPr sz="900" i="1" dirty="0">
                <a:latin typeface="Arial"/>
                <a:cs typeface="Arial"/>
              </a:rPr>
              <a:t>sudut </a:t>
            </a:r>
            <a:r>
              <a:rPr sz="900" i="1" spc="-235" dirty="0">
                <a:latin typeface="Arial"/>
                <a:cs typeface="Arial"/>
              </a:rPr>
              <a:t> </a:t>
            </a:r>
            <a:r>
              <a:rPr sz="900" i="1" spc="-5" dirty="0">
                <a:latin typeface="Arial"/>
                <a:cs typeface="Arial"/>
              </a:rPr>
              <a:t>pandang</a:t>
            </a:r>
            <a:r>
              <a:rPr sz="900" i="1" spc="-40" dirty="0">
                <a:latin typeface="Arial"/>
                <a:cs typeface="Arial"/>
              </a:rPr>
              <a:t> </a:t>
            </a:r>
            <a:r>
              <a:rPr sz="900" i="1" spc="-5" dirty="0">
                <a:latin typeface="Arial"/>
                <a:cs typeface="Arial"/>
              </a:rPr>
              <a:t>lain,</a:t>
            </a:r>
            <a:r>
              <a:rPr sz="900" i="1" spc="-10" dirty="0">
                <a:latin typeface="Arial"/>
                <a:cs typeface="Arial"/>
              </a:rPr>
              <a:t> </a:t>
            </a:r>
            <a:r>
              <a:rPr sz="900" i="1" spc="-5" dirty="0">
                <a:latin typeface="Arial"/>
                <a:cs typeface="Arial"/>
              </a:rPr>
              <a:t>dll)</a:t>
            </a:r>
            <a:endParaRPr sz="900">
              <a:latin typeface="Arial"/>
              <a:cs typeface="Arial"/>
            </a:endParaRPr>
          </a:p>
        </p:txBody>
      </p:sp>
      <p:pic>
        <p:nvPicPr>
          <p:cNvPr id="40" name="object 40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307847" y="3892296"/>
            <a:ext cx="2705100" cy="662940"/>
          </a:xfrm>
          <a:prstGeom prst="rect">
            <a:avLst/>
          </a:prstGeom>
        </p:spPr>
      </p:pic>
      <p:sp>
        <p:nvSpPr>
          <p:cNvPr id="41" name="object 41"/>
          <p:cNvSpPr txBox="1"/>
          <p:nvPr/>
        </p:nvSpPr>
        <p:spPr>
          <a:xfrm>
            <a:off x="364337" y="3934459"/>
            <a:ext cx="254063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5" dirty="0">
                <a:solidFill>
                  <a:srgbClr val="00549D"/>
                </a:solidFill>
                <a:latin typeface="Arial"/>
                <a:cs typeface="Arial"/>
              </a:rPr>
              <a:t>FORUM</a:t>
            </a:r>
            <a:r>
              <a:rPr sz="900" b="1" spc="-25" dirty="0">
                <a:solidFill>
                  <a:srgbClr val="00549D"/>
                </a:solidFill>
                <a:latin typeface="Arial"/>
                <a:cs typeface="Arial"/>
              </a:rPr>
              <a:t> </a:t>
            </a:r>
            <a:r>
              <a:rPr sz="900" b="1" spc="-5" dirty="0">
                <a:solidFill>
                  <a:srgbClr val="00549D"/>
                </a:solidFill>
                <a:latin typeface="Arial"/>
                <a:cs typeface="Arial"/>
              </a:rPr>
              <a:t>BELAJAR</a:t>
            </a:r>
            <a:r>
              <a:rPr sz="900" b="1" dirty="0">
                <a:solidFill>
                  <a:srgbClr val="00549D"/>
                </a:solidFill>
                <a:latin typeface="Arial"/>
                <a:cs typeface="Arial"/>
              </a:rPr>
              <a:t> </a:t>
            </a:r>
            <a:r>
              <a:rPr sz="900" b="1" spc="-5" dirty="0">
                <a:solidFill>
                  <a:srgbClr val="00549D"/>
                </a:solidFill>
                <a:latin typeface="Arial"/>
                <a:cs typeface="Arial"/>
              </a:rPr>
              <a:t>KEBINEKAAN</a:t>
            </a:r>
            <a:endParaRPr sz="9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sz="900" dirty="0">
                <a:latin typeface="Arial MT"/>
                <a:cs typeface="Arial MT"/>
              </a:rPr>
              <a:t>(</a:t>
            </a:r>
            <a:r>
              <a:rPr sz="900" i="1" dirty="0">
                <a:latin typeface="Arial"/>
                <a:cs typeface="Arial"/>
              </a:rPr>
              <a:t>Forum</a:t>
            </a:r>
            <a:r>
              <a:rPr sz="900" i="1" spc="-30" dirty="0">
                <a:latin typeface="Arial"/>
                <a:cs typeface="Arial"/>
              </a:rPr>
              <a:t> </a:t>
            </a:r>
            <a:r>
              <a:rPr sz="900" i="1" dirty="0">
                <a:latin typeface="Arial"/>
                <a:cs typeface="Arial"/>
              </a:rPr>
              <a:t>dari</a:t>
            </a:r>
            <a:r>
              <a:rPr sz="900" i="1" spc="-20" dirty="0">
                <a:latin typeface="Arial"/>
                <a:cs typeface="Arial"/>
              </a:rPr>
              <a:t> </a:t>
            </a:r>
            <a:r>
              <a:rPr sz="900" i="1" dirty="0">
                <a:latin typeface="Arial"/>
                <a:cs typeface="Arial"/>
              </a:rPr>
              <a:t>guru</a:t>
            </a:r>
            <a:r>
              <a:rPr sz="900" i="1" spc="-15" dirty="0">
                <a:latin typeface="Arial"/>
                <a:cs typeface="Arial"/>
              </a:rPr>
              <a:t> </a:t>
            </a:r>
            <a:r>
              <a:rPr sz="900" i="1" dirty="0">
                <a:latin typeface="Arial"/>
                <a:cs typeface="Arial"/>
              </a:rPr>
              <a:t>untuk</a:t>
            </a:r>
            <a:r>
              <a:rPr sz="900" i="1" spc="-30" dirty="0">
                <a:latin typeface="Arial"/>
                <a:cs typeface="Arial"/>
              </a:rPr>
              <a:t> </a:t>
            </a:r>
            <a:r>
              <a:rPr sz="900" i="1" dirty="0">
                <a:latin typeface="Arial"/>
                <a:cs typeface="Arial"/>
              </a:rPr>
              <a:t>guru</a:t>
            </a:r>
            <a:r>
              <a:rPr sz="900" i="1" spc="-20" dirty="0">
                <a:latin typeface="Arial"/>
                <a:cs typeface="Arial"/>
              </a:rPr>
              <a:t> </a:t>
            </a:r>
            <a:r>
              <a:rPr sz="900" i="1" dirty="0">
                <a:latin typeface="Arial"/>
                <a:cs typeface="Arial"/>
              </a:rPr>
              <a:t>untuk</a:t>
            </a:r>
            <a:r>
              <a:rPr sz="900" i="1" spc="-25" dirty="0">
                <a:latin typeface="Arial"/>
                <a:cs typeface="Arial"/>
              </a:rPr>
              <a:t> </a:t>
            </a:r>
            <a:r>
              <a:rPr sz="900" i="1" dirty="0">
                <a:latin typeface="Arial"/>
                <a:cs typeface="Arial"/>
              </a:rPr>
              <a:t>berbagi</a:t>
            </a:r>
            <a:r>
              <a:rPr sz="900" i="1" spc="-30" dirty="0">
                <a:latin typeface="Arial"/>
                <a:cs typeface="Arial"/>
              </a:rPr>
              <a:t> </a:t>
            </a:r>
            <a:r>
              <a:rPr sz="900" i="1" dirty="0">
                <a:latin typeface="Arial"/>
                <a:cs typeface="Arial"/>
              </a:rPr>
              <a:t>praktik </a:t>
            </a:r>
            <a:r>
              <a:rPr sz="900" i="1" spc="-235" dirty="0">
                <a:latin typeface="Arial"/>
                <a:cs typeface="Arial"/>
              </a:rPr>
              <a:t> </a:t>
            </a:r>
            <a:r>
              <a:rPr sz="900" i="1" spc="-5" dirty="0">
                <a:latin typeface="Arial"/>
                <a:cs typeface="Arial"/>
              </a:rPr>
              <a:t>baik dan </a:t>
            </a:r>
            <a:r>
              <a:rPr sz="900" i="1" dirty="0">
                <a:latin typeface="Arial"/>
                <a:cs typeface="Arial"/>
              </a:rPr>
              <a:t>diskusi kendala </a:t>
            </a:r>
            <a:r>
              <a:rPr sz="900" i="1" spc="-5" dirty="0">
                <a:latin typeface="Arial"/>
                <a:cs typeface="Arial"/>
              </a:rPr>
              <a:t>implementasi </a:t>
            </a:r>
            <a:r>
              <a:rPr sz="900" i="1" dirty="0">
                <a:latin typeface="Arial"/>
                <a:cs typeface="Arial"/>
              </a:rPr>
              <a:t>kegiatan </a:t>
            </a:r>
            <a:r>
              <a:rPr sz="900" i="1" spc="5" dirty="0">
                <a:latin typeface="Arial"/>
                <a:cs typeface="Arial"/>
              </a:rPr>
              <a:t> </a:t>
            </a:r>
            <a:r>
              <a:rPr sz="900" i="1" dirty="0">
                <a:latin typeface="Arial"/>
                <a:cs typeface="Arial"/>
              </a:rPr>
              <a:t>kebinekaan</a:t>
            </a:r>
            <a:r>
              <a:rPr sz="900" i="1" spc="-50" dirty="0">
                <a:latin typeface="Arial"/>
                <a:cs typeface="Arial"/>
              </a:rPr>
              <a:t> </a:t>
            </a:r>
            <a:r>
              <a:rPr sz="900" i="1" spc="-5" dirty="0">
                <a:latin typeface="Arial"/>
                <a:cs typeface="Arial"/>
              </a:rPr>
              <a:t>di</a:t>
            </a:r>
            <a:r>
              <a:rPr sz="900" i="1" spc="-10" dirty="0">
                <a:latin typeface="Arial"/>
                <a:cs typeface="Arial"/>
              </a:rPr>
              <a:t> </a:t>
            </a:r>
            <a:r>
              <a:rPr sz="900" i="1" dirty="0">
                <a:latin typeface="Arial"/>
                <a:cs typeface="Arial"/>
              </a:rPr>
              <a:t>satuan</a:t>
            </a:r>
            <a:r>
              <a:rPr sz="900" i="1" spc="-25" dirty="0">
                <a:latin typeface="Arial"/>
                <a:cs typeface="Arial"/>
              </a:rPr>
              <a:t> </a:t>
            </a:r>
            <a:r>
              <a:rPr sz="900" i="1" dirty="0">
                <a:latin typeface="Arial"/>
                <a:cs typeface="Arial"/>
              </a:rPr>
              <a:t>pendidikan)</a:t>
            </a:r>
            <a:endParaRPr sz="900">
              <a:latin typeface="Arial"/>
              <a:cs typeface="Arial"/>
            </a:endParaRPr>
          </a:p>
        </p:txBody>
      </p:sp>
      <p:pic>
        <p:nvPicPr>
          <p:cNvPr id="42" name="object 42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5817108" y="1277111"/>
            <a:ext cx="3043428" cy="807719"/>
          </a:xfrm>
          <a:prstGeom prst="rect">
            <a:avLst/>
          </a:prstGeom>
        </p:spPr>
      </p:pic>
      <p:sp>
        <p:nvSpPr>
          <p:cNvPr id="43" name="object 43"/>
          <p:cNvSpPr txBox="1"/>
          <p:nvPr/>
        </p:nvSpPr>
        <p:spPr>
          <a:xfrm>
            <a:off x="5873877" y="1322959"/>
            <a:ext cx="17799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0335" indent="-12827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140970" algn="l"/>
              </a:tabLst>
            </a:pPr>
            <a:r>
              <a:rPr sz="900" b="1" dirty="0">
                <a:solidFill>
                  <a:srgbClr val="00549D"/>
                </a:solidFill>
                <a:latin typeface="Arial"/>
                <a:cs typeface="Arial"/>
              </a:rPr>
              <a:t>VIDEO</a:t>
            </a:r>
            <a:r>
              <a:rPr sz="900" b="1" spc="-45" dirty="0">
                <a:solidFill>
                  <a:srgbClr val="00549D"/>
                </a:solidFill>
                <a:latin typeface="Arial"/>
                <a:cs typeface="Arial"/>
              </a:rPr>
              <a:t> </a:t>
            </a:r>
            <a:r>
              <a:rPr sz="900" b="1" spc="-5" dirty="0">
                <a:solidFill>
                  <a:srgbClr val="00549D"/>
                </a:solidFill>
                <a:latin typeface="Arial"/>
                <a:cs typeface="Arial"/>
              </a:rPr>
              <a:t>EDUKASI</a:t>
            </a:r>
            <a:endParaRPr sz="900">
              <a:latin typeface="Arial"/>
              <a:cs typeface="Arial"/>
            </a:endParaRPr>
          </a:p>
          <a:p>
            <a:pPr marL="170815">
              <a:lnSpc>
                <a:spcPct val="100000"/>
              </a:lnSpc>
            </a:pPr>
            <a:r>
              <a:rPr sz="900" i="1" dirty="0">
                <a:latin typeface="Arial"/>
                <a:cs typeface="Arial"/>
              </a:rPr>
              <a:t>(YouTube:</a:t>
            </a:r>
            <a:r>
              <a:rPr sz="900" i="1" spc="-50" dirty="0">
                <a:latin typeface="Arial"/>
                <a:cs typeface="Arial"/>
              </a:rPr>
              <a:t> </a:t>
            </a:r>
            <a:r>
              <a:rPr sz="900" i="1" spc="-5" dirty="0">
                <a:latin typeface="Arial"/>
                <a:cs typeface="Arial"/>
              </a:rPr>
              <a:t>Cerdas</a:t>
            </a:r>
            <a:r>
              <a:rPr sz="900" i="1" spc="-45" dirty="0">
                <a:latin typeface="Arial"/>
                <a:cs typeface="Arial"/>
              </a:rPr>
              <a:t> </a:t>
            </a:r>
            <a:r>
              <a:rPr sz="900" i="1" dirty="0">
                <a:latin typeface="Arial"/>
                <a:cs typeface="Arial"/>
              </a:rPr>
              <a:t>Berkarakter)</a:t>
            </a:r>
            <a:endParaRPr sz="90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5873877" y="1597278"/>
            <a:ext cx="2518410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2720" indent="-16002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172720" algn="l"/>
              </a:tabLst>
            </a:pPr>
            <a:r>
              <a:rPr sz="900" b="1" spc="-5" dirty="0">
                <a:solidFill>
                  <a:srgbClr val="00549D"/>
                </a:solidFill>
                <a:latin typeface="Arial"/>
                <a:cs typeface="Arial"/>
              </a:rPr>
              <a:t>INFOGRAFIS</a:t>
            </a:r>
            <a:endParaRPr sz="900">
              <a:latin typeface="Arial"/>
              <a:cs typeface="Arial"/>
            </a:endParaRPr>
          </a:p>
          <a:p>
            <a:pPr marL="170815">
              <a:lnSpc>
                <a:spcPct val="100000"/>
              </a:lnSpc>
            </a:pPr>
            <a:r>
              <a:rPr sz="900" i="1" spc="-5" dirty="0">
                <a:latin typeface="Arial"/>
                <a:cs typeface="Arial"/>
              </a:rPr>
              <a:t>(Instagram:</a:t>
            </a:r>
            <a:r>
              <a:rPr sz="900" i="1" spc="10" dirty="0">
                <a:latin typeface="Arial"/>
                <a:cs typeface="Arial"/>
              </a:rPr>
              <a:t> </a:t>
            </a:r>
            <a:r>
              <a:rPr sz="900" i="1" spc="-5" dirty="0">
                <a:latin typeface="Arial"/>
                <a:cs typeface="Arial"/>
              </a:rPr>
              <a:t>@cerdasberkarakter.kemdikbudri)</a:t>
            </a:r>
            <a:endParaRPr sz="900">
              <a:latin typeface="Arial"/>
              <a:cs typeface="Arial"/>
            </a:endParaRPr>
          </a:p>
          <a:p>
            <a:pPr marL="172720" indent="-160020">
              <a:lnSpc>
                <a:spcPct val="100000"/>
              </a:lnSpc>
              <a:buFont typeface="Arial MT"/>
              <a:buChar char="•"/>
              <a:tabLst>
                <a:tab pos="172720" algn="l"/>
              </a:tabLst>
            </a:pPr>
            <a:r>
              <a:rPr sz="900" b="1" spc="-5" dirty="0">
                <a:solidFill>
                  <a:srgbClr val="00549D"/>
                </a:solidFill>
                <a:latin typeface="Arial"/>
                <a:cs typeface="Arial"/>
              </a:rPr>
              <a:t>POSTER</a:t>
            </a:r>
            <a:r>
              <a:rPr sz="900" b="1" spc="-30" dirty="0">
                <a:solidFill>
                  <a:srgbClr val="00549D"/>
                </a:solidFill>
                <a:latin typeface="Arial"/>
                <a:cs typeface="Arial"/>
              </a:rPr>
              <a:t> </a:t>
            </a:r>
            <a:r>
              <a:rPr sz="900" b="1" spc="-5" dirty="0">
                <a:solidFill>
                  <a:srgbClr val="00549D"/>
                </a:solidFill>
                <a:latin typeface="Arial"/>
                <a:cs typeface="Arial"/>
              </a:rPr>
              <a:t>CETAK</a:t>
            </a:r>
            <a:endParaRPr sz="900">
              <a:latin typeface="Arial"/>
              <a:cs typeface="Arial"/>
            </a:endParaRPr>
          </a:p>
        </p:txBody>
      </p:sp>
      <p:pic>
        <p:nvPicPr>
          <p:cNvPr id="45" name="object 45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5844540" y="2528697"/>
            <a:ext cx="3043427" cy="833246"/>
          </a:xfrm>
          <a:prstGeom prst="rect">
            <a:avLst/>
          </a:prstGeom>
        </p:spPr>
      </p:pic>
      <p:sp>
        <p:nvSpPr>
          <p:cNvPr id="46" name="object 46"/>
          <p:cNvSpPr txBox="1"/>
          <p:nvPr/>
        </p:nvSpPr>
        <p:spPr>
          <a:xfrm>
            <a:off x="5901944" y="2305304"/>
            <a:ext cx="2779395" cy="995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25755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44536A"/>
                </a:solidFill>
                <a:latin typeface="Arial"/>
                <a:cs typeface="Arial"/>
              </a:rPr>
              <a:t>ORANG</a:t>
            </a:r>
            <a:r>
              <a:rPr sz="1200" b="1" spc="-5" dirty="0">
                <a:solidFill>
                  <a:srgbClr val="44536A"/>
                </a:solidFill>
                <a:latin typeface="Arial"/>
                <a:cs typeface="Arial"/>
              </a:rPr>
              <a:t> TUA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95"/>
              </a:spcBef>
            </a:pPr>
            <a:r>
              <a:rPr sz="900" b="1" spc="-5" dirty="0">
                <a:solidFill>
                  <a:srgbClr val="00549D"/>
                </a:solidFill>
                <a:latin typeface="Arial"/>
                <a:cs typeface="Arial"/>
              </a:rPr>
              <a:t>BUKU</a:t>
            </a:r>
            <a:r>
              <a:rPr sz="900" b="1" spc="-15" dirty="0">
                <a:solidFill>
                  <a:srgbClr val="00549D"/>
                </a:solidFill>
                <a:latin typeface="Arial"/>
                <a:cs typeface="Arial"/>
              </a:rPr>
              <a:t> </a:t>
            </a:r>
            <a:r>
              <a:rPr sz="900" b="1" spc="-10" dirty="0">
                <a:solidFill>
                  <a:srgbClr val="00549D"/>
                </a:solidFill>
                <a:latin typeface="Arial"/>
                <a:cs typeface="Arial"/>
              </a:rPr>
              <a:t>PANDUAN</a:t>
            </a:r>
            <a:r>
              <a:rPr sz="900" b="1" spc="20" dirty="0">
                <a:solidFill>
                  <a:srgbClr val="00549D"/>
                </a:solidFill>
                <a:latin typeface="Arial"/>
                <a:cs typeface="Arial"/>
              </a:rPr>
              <a:t> </a:t>
            </a:r>
            <a:r>
              <a:rPr sz="900" b="1" spc="-5" dirty="0">
                <a:solidFill>
                  <a:srgbClr val="00549D"/>
                </a:solidFill>
                <a:latin typeface="Arial"/>
                <a:cs typeface="Arial"/>
              </a:rPr>
              <a:t>ORANG</a:t>
            </a:r>
            <a:r>
              <a:rPr sz="900" b="1" spc="5" dirty="0">
                <a:solidFill>
                  <a:srgbClr val="00549D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00549D"/>
                </a:solidFill>
                <a:latin typeface="Arial"/>
                <a:cs typeface="Arial"/>
              </a:rPr>
              <a:t>TUA</a:t>
            </a:r>
            <a:r>
              <a:rPr sz="900" b="1" spc="-15" dirty="0">
                <a:solidFill>
                  <a:srgbClr val="00549D"/>
                </a:solidFill>
                <a:latin typeface="Arial"/>
                <a:cs typeface="Arial"/>
              </a:rPr>
              <a:t> </a:t>
            </a:r>
            <a:r>
              <a:rPr sz="900" b="1" spc="-5" dirty="0">
                <a:solidFill>
                  <a:srgbClr val="00549D"/>
                </a:solidFill>
                <a:latin typeface="Arial"/>
                <a:cs typeface="Arial"/>
              </a:rPr>
              <a:t>PAUD</a:t>
            </a:r>
            <a:endParaRPr sz="9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sz="900" dirty="0">
                <a:latin typeface="Arial MT"/>
                <a:cs typeface="Arial MT"/>
              </a:rPr>
              <a:t>(</a:t>
            </a:r>
            <a:r>
              <a:rPr sz="900" i="1" dirty="0">
                <a:latin typeface="Arial"/>
                <a:cs typeface="Arial"/>
              </a:rPr>
              <a:t>Buku </a:t>
            </a:r>
            <a:r>
              <a:rPr sz="900" i="1" spc="-5" dirty="0">
                <a:latin typeface="Arial"/>
                <a:cs typeface="Arial"/>
              </a:rPr>
              <a:t>panduan bagi orang </a:t>
            </a:r>
            <a:r>
              <a:rPr sz="900" i="1" dirty="0">
                <a:latin typeface="Arial"/>
                <a:cs typeface="Arial"/>
              </a:rPr>
              <a:t>tua </a:t>
            </a:r>
            <a:r>
              <a:rPr sz="900" i="1" spc="-5" dirty="0">
                <a:latin typeface="Arial"/>
                <a:cs typeface="Arial"/>
              </a:rPr>
              <a:t>PAUD </a:t>
            </a:r>
            <a:r>
              <a:rPr sz="900" i="1" dirty="0">
                <a:latin typeface="Arial"/>
                <a:cs typeface="Arial"/>
              </a:rPr>
              <a:t>untuk </a:t>
            </a:r>
            <a:r>
              <a:rPr sz="900" i="1" spc="5" dirty="0">
                <a:latin typeface="Arial"/>
                <a:cs typeface="Arial"/>
              </a:rPr>
              <a:t> </a:t>
            </a:r>
            <a:r>
              <a:rPr sz="900" i="1" spc="-5" dirty="0">
                <a:latin typeface="Arial"/>
                <a:cs typeface="Arial"/>
              </a:rPr>
              <a:t>memperkenalkan keragaman dan </a:t>
            </a:r>
            <a:r>
              <a:rPr sz="900" i="1" dirty="0">
                <a:latin typeface="Arial"/>
                <a:cs typeface="Arial"/>
              </a:rPr>
              <a:t>toleransi untuk </a:t>
            </a:r>
            <a:r>
              <a:rPr sz="900" i="1" spc="-5" dirty="0">
                <a:latin typeface="Arial"/>
                <a:cs typeface="Arial"/>
              </a:rPr>
              <a:t>anak </a:t>
            </a:r>
            <a:r>
              <a:rPr sz="900" i="1" spc="-235" dirty="0">
                <a:latin typeface="Arial"/>
                <a:cs typeface="Arial"/>
              </a:rPr>
              <a:t> </a:t>
            </a:r>
            <a:r>
              <a:rPr sz="900" i="1" dirty="0">
                <a:latin typeface="Arial"/>
                <a:cs typeface="Arial"/>
              </a:rPr>
              <a:t>usia</a:t>
            </a:r>
            <a:r>
              <a:rPr sz="900" i="1" spc="-25" dirty="0">
                <a:latin typeface="Arial"/>
                <a:cs typeface="Arial"/>
              </a:rPr>
              <a:t> </a:t>
            </a:r>
            <a:r>
              <a:rPr sz="900" i="1" dirty="0">
                <a:latin typeface="Arial"/>
                <a:cs typeface="Arial"/>
              </a:rPr>
              <a:t>dini)</a:t>
            </a:r>
            <a:endParaRPr sz="9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900" b="1" spc="-5" dirty="0">
                <a:latin typeface="Arial"/>
                <a:cs typeface="Arial"/>
              </a:rPr>
              <a:t>*KUMPULAN DONGENG PAUDPEDIA</a:t>
            </a:r>
            <a:endParaRPr sz="900">
              <a:latin typeface="Arial"/>
              <a:cs typeface="Arial"/>
            </a:endParaRPr>
          </a:p>
        </p:txBody>
      </p:sp>
      <p:pic>
        <p:nvPicPr>
          <p:cNvPr id="47" name="object 47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5739384" y="3832859"/>
            <a:ext cx="3148584" cy="723900"/>
          </a:xfrm>
          <a:prstGeom prst="rect">
            <a:avLst/>
          </a:prstGeom>
        </p:spPr>
      </p:pic>
      <p:sp>
        <p:nvSpPr>
          <p:cNvPr id="48" name="object 48"/>
          <p:cNvSpPr txBox="1"/>
          <p:nvPr/>
        </p:nvSpPr>
        <p:spPr>
          <a:xfrm>
            <a:off x="5796534" y="3837228"/>
            <a:ext cx="2801620" cy="711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10" dirty="0">
                <a:solidFill>
                  <a:srgbClr val="00549D"/>
                </a:solidFill>
                <a:latin typeface="Arial"/>
                <a:cs typeface="Arial"/>
              </a:rPr>
              <a:t>PANDUAN</a:t>
            </a:r>
            <a:r>
              <a:rPr sz="900" b="1" spc="25" dirty="0">
                <a:solidFill>
                  <a:srgbClr val="00549D"/>
                </a:solidFill>
                <a:latin typeface="Arial"/>
                <a:cs typeface="Arial"/>
              </a:rPr>
              <a:t> </a:t>
            </a:r>
            <a:r>
              <a:rPr sz="900" b="1" spc="-5" dirty="0">
                <a:solidFill>
                  <a:srgbClr val="00549D"/>
                </a:solidFill>
                <a:latin typeface="Arial"/>
                <a:cs typeface="Arial"/>
              </a:rPr>
              <a:t>PROYEK</a:t>
            </a:r>
            <a:r>
              <a:rPr sz="900" b="1" spc="-10" dirty="0">
                <a:solidFill>
                  <a:srgbClr val="00549D"/>
                </a:solidFill>
                <a:latin typeface="Arial"/>
                <a:cs typeface="Arial"/>
              </a:rPr>
              <a:t> </a:t>
            </a:r>
            <a:r>
              <a:rPr sz="900" b="1" spc="-5" dirty="0">
                <a:solidFill>
                  <a:srgbClr val="00549D"/>
                </a:solidFill>
                <a:latin typeface="Arial"/>
                <a:cs typeface="Arial"/>
              </a:rPr>
              <a:t>PELAJAR</a:t>
            </a:r>
            <a:r>
              <a:rPr sz="900" b="1" spc="20" dirty="0">
                <a:solidFill>
                  <a:srgbClr val="00549D"/>
                </a:solidFill>
                <a:latin typeface="Arial"/>
                <a:cs typeface="Arial"/>
              </a:rPr>
              <a:t> </a:t>
            </a:r>
            <a:r>
              <a:rPr sz="900" b="1" spc="-5" dirty="0">
                <a:solidFill>
                  <a:srgbClr val="00549D"/>
                </a:solidFill>
                <a:latin typeface="Arial"/>
                <a:cs typeface="Arial"/>
              </a:rPr>
              <a:t>PANCASILA</a:t>
            </a:r>
            <a:r>
              <a:rPr sz="900" b="1" spc="25" dirty="0">
                <a:solidFill>
                  <a:srgbClr val="00549D"/>
                </a:solidFill>
                <a:latin typeface="Arial"/>
                <a:cs typeface="Arial"/>
              </a:rPr>
              <a:t> </a:t>
            </a:r>
            <a:r>
              <a:rPr sz="900" b="1" spc="-5" dirty="0">
                <a:solidFill>
                  <a:srgbClr val="00549D"/>
                </a:solidFill>
                <a:latin typeface="Arial"/>
                <a:cs typeface="Arial"/>
              </a:rPr>
              <a:t>TOPIK</a:t>
            </a:r>
            <a:endParaRPr sz="9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900" b="1" spc="-5" dirty="0">
                <a:solidFill>
                  <a:srgbClr val="00549D"/>
                </a:solidFill>
                <a:latin typeface="Arial"/>
                <a:cs typeface="Arial"/>
              </a:rPr>
              <a:t>BINEKA</a:t>
            </a:r>
            <a:r>
              <a:rPr sz="900" b="1" spc="-30" dirty="0">
                <a:solidFill>
                  <a:srgbClr val="00549D"/>
                </a:solidFill>
                <a:latin typeface="Arial"/>
                <a:cs typeface="Arial"/>
              </a:rPr>
              <a:t> </a:t>
            </a:r>
            <a:r>
              <a:rPr sz="900" b="1" spc="-5" dirty="0">
                <a:solidFill>
                  <a:srgbClr val="00549D"/>
                </a:solidFill>
                <a:latin typeface="Arial"/>
                <a:cs typeface="Arial"/>
              </a:rPr>
              <a:t>TUNGGAL</a:t>
            </a:r>
            <a:r>
              <a:rPr sz="900" b="1" spc="5" dirty="0">
                <a:solidFill>
                  <a:srgbClr val="00549D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00549D"/>
                </a:solidFill>
                <a:latin typeface="Arial"/>
                <a:cs typeface="Arial"/>
              </a:rPr>
              <a:t>IKA</a:t>
            </a:r>
            <a:endParaRPr sz="9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sz="900" spc="-5" dirty="0">
                <a:latin typeface="Arial MT"/>
                <a:cs typeface="Arial MT"/>
              </a:rPr>
              <a:t>(</a:t>
            </a:r>
            <a:r>
              <a:rPr sz="900" i="1" spc="-5" dirty="0">
                <a:latin typeface="Arial"/>
                <a:cs typeface="Arial"/>
              </a:rPr>
              <a:t>Pembelajaran </a:t>
            </a:r>
            <a:r>
              <a:rPr sz="900" i="1" dirty="0">
                <a:latin typeface="Arial"/>
                <a:cs typeface="Arial"/>
              </a:rPr>
              <a:t>kokulikuler berbasis proyek untuk </a:t>
            </a:r>
            <a:r>
              <a:rPr sz="900" i="1" spc="5" dirty="0">
                <a:latin typeface="Arial"/>
                <a:cs typeface="Arial"/>
              </a:rPr>
              <a:t> </a:t>
            </a:r>
            <a:r>
              <a:rPr sz="900" i="1" spc="-5" dirty="0">
                <a:latin typeface="Arial"/>
                <a:cs typeface="Arial"/>
              </a:rPr>
              <a:t>mengasah dimensi </a:t>
            </a:r>
            <a:r>
              <a:rPr sz="900" i="1" dirty="0">
                <a:latin typeface="Arial"/>
                <a:cs typeface="Arial"/>
              </a:rPr>
              <a:t>Profil </a:t>
            </a:r>
            <a:r>
              <a:rPr sz="900" i="1" spc="-5" dirty="0">
                <a:latin typeface="Arial"/>
                <a:cs typeface="Arial"/>
              </a:rPr>
              <a:t>Pelajar </a:t>
            </a:r>
            <a:r>
              <a:rPr sz="900" i="1" dirty="0">
                <a:latin typeface="Arial"/>
                <a:cs typeface="Arial"/>
              </a:rPr>
              <a:t>Pancasila, khususnya </a:t>
            </a:r>
            <a:r>
              <a:rPr sz="900" i="1" spc="-235" dirty="0">
                <a:latin typeface="Arial"/>
                <a:cs typeface="Arial"/>
              </a:rPr>
              <a:t> </a:t>
            </a:r>
            <a:r>
              <a:rPr sz="900" i="1" dirty="0">
                <a:latin typeface="Arial"/>
                <a:cs typeface="Arial"/>
              </a:rPr>
              <a:t>Kebinekaan</a:t>
            </a:r>
            <a:r>
              <a:rPr sz="900" i="1" spc="-40" dirty="0">
                <a:latin typeface="Arial"/>
                <a:cs typeface="Arial"/>
              </a:rPr>
              <a:t> </a:t>
            </a:r>
            <a:r>
              <a:rPr sz="900" i="1" spc="-5" dirty="0">
                <a:latin typeface="Arial"/>
                <a:cs typeface="Arial"/>
              </a:rPr>
              <a:t>Global)</a:t>
            </a:r>
            <a:endParaRPr sz="900">
              <a:latin typeface="Arial"/>
              <a:cs typeface="Arial"/>
            </a:endParaRPr>
          </a:p>
        </p:txBody>
      </p:sp>
      <p:sp>
        <p:nvSpPr>
          <p:cNvPr id="49" name="object 49"/>
          <p:cNvSpPr/>
          <p:nvPr/>
        </p:nvSpPr>
        <p:spPr>
          <a:xfrm>
            <a:off x="0" y="4750307"/>
            <a:ext cx="9144000" cy="386080"/>
          </a:xfrm>
          <a:custGeom>
            <a:avLst/>
            <a:gdLst/>
            <a:ahLst/>
            <a:cxnLst/>
            <a:rect l="l" t="t" r="r" b="b"/>
            <a:pathLst>
              <a:path w="9144000" h="386079">
                <a:moveTo>
                  <a:pt x="9144000" y="0"/>
                </a:moveTo>
                <a:lnTo>
                  <a:pt x="0" y="0"/>
                </a:lnTo>
                <a:lnTo>
                  <a:pt x="0" y="385571"/>
                </a:lnTo>
                <a:lnTo>
                  <a:pt x="9144000" y="385571"/>
                </a:lnTo>
                <a:lnTo>
                  <a:pt x="914400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 txBox="1"/>
          <p:nvPr/>
        </p:nvSpPr>
        <p:spPr>
          <a:xfrm>
            <a:off x="3166110" y="4826609"/>
            <a:ext cx="2811780" cy="223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#BERS</a:t>
            </a:r>
            <a:r>
              <a:rPr sz="1300" b="1" spc="-45" dirty="0">
                <a:solidFill>
                  <a:srgbClr val="E6E6E6"/>
                </a:solidFill>
                <a:latin typeface="Arial"/>
                <a:cs typeface="Arial"/>
              </a:rPr>
              <a:t>A</a:t>
            </a:r>
            <a:r>
              <a:rPr sz="1300" b="1" spc="15" dirty="0">
                <a:solidFill>
                  <a:srgbClr val="E6E6E6"/>
                </a:solidFill>
                <a:latin typeface="Arial"/>
                <a:cs typeface="Arial"/>
              </a:rPr>
              <a:t>M</a:t>
            </a:r>
            <a:r>
              <a:rPr sz="1300" b="1" spc="-45" dirty="0">
                <a:solidFill>
                  <a:srgbClr val="E6E6E6"/>
                </a:solidFill>
                <a:latin typeface="Arial"/>
                <a:cs typeface="Arial"/>
              </a:rPr>
              <a:t>A</a:t>
            </a:r>
            <a:r>
              <a:rPr sz="1300" b="1" spc="5" dirty="0">
                <a:solidFill>
                  <a:srgbClr val="E6E6E6"/>
                </a:solidFill>
                <a:latin typeface="Arial"/>
                <a:cs typeface="Arial"/>
              </a:rPr>
              <a:t>C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</a:t>
            </a:r>
            <a:r>
              <a:rPr sz="1300" b="1" spc="5" dirty="0">
                <a:solidFill>
                  <a:srgbClr val="E6E6E6"/>
                </a:solidFill>
                <a:latin typeface="Arial"/>
                <a:cs typeface="Arial"/>
              </a:rPr>
              <a:t>T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AIKEBE</a:t>
            </a:r>
            <a:r>
              <a:rPr sz="1300" b="1" spc="5" dirty="0">
                <a:solidFill>
                  <a:srgbClr val="E6E6E6"/>
                </a:solidFill>
                <a:latin typeface="Arial"/>
                <a:cs typeface="Arial"/>
              </a:rPr>
              <a:t>R</a:t>
            </a:r>
            <a:r>
              <a:rPr sz="1300" b="1" spc="-20" dirty="0">
                <a:solidFill>
                  <a:srgbClr val="E6E6E6"/>
                </a:solidFill>
                <a:latin typeface="Arial"/>
                <a:cs typeface="Arial"/>
              </a:rPr>
              <a:t>A</a:t>
            </a:r>
            <a:r>
              <a:rPr sz="1300" b="1" spc="5" dirty="0">
                <a:solidFill>
                  <a:srgbClr val="E6E6E6"/>
                </a:solidFill>
                <a:latin typeface="Arial"/>
                <a:cs typeface="Arial"/>
              </a:rPr>
              <a:t>G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A</a:t>
            </a:r>
            <a:r>
              <a:rPr sz="1300" b="1" spc="15" dirty="0">
                <a:solidFill>
                  <a:srgbClr val="E6E6E6"/>
                </a:solidFill>
                <a:latin typeface="Arial"/>
                <a:cs typeface="Arial"/>
              </a:rPr>
              <a:t>M</a:t>
            </a:r>
            <a:r>
              <a:rPr sz="1300" b="1" spc="-30" dirty="0">
                <a:solidFill>
                  <a:srgbClr val="E6E6E6"/>
                </a:solidFill>
                <a:latin typeface="Arial"/>
                <a:cs typeface="Arial"/>
              </a:rPr>
              <a:t>A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N</a:t>
            </a:r>
            <a:endParaRPr sz="1300"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312420" y="598931"/>
            <a:ext cx="8519160" cy="287020"/>
          </a:xfrm>
          <a:prstGeom prst="rect">
            <a:avLst/>
          </a:prstGeom>
          <a:solidFill>
            <a:srgbClr val="073762"/>
          </a:solidFill>
        </p:spPr>
        <p:txBody>
          <a:bodyPr vert="horz" wrap="square" lIns="0" tIns="47625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375"/>
              </a:spcBef>
            </a:pP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Panduan</a:t>
            </a:r>
            <a:r>
              <a:rPr sz="1200" spc="-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lengkap</a:t>
            </a:r>
            <a:r>
              <a:rPr sz="1200" spc="-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dapat</a:t>
            </a:r>
            <a:r>
              <a:rPr sz="1200" spc="-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dirty="0">
                <a:solidFill>
                  <a:srgbClr val="FFFFFF"/>
                </a:solidFill>
                <a:latin typeface="Arial MT"/>
                <a:cs typeface="Arial MT"/>
              </a:rPr>
              <a:t>diakses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 di</a:t>
            </a:r>
            <a:r>
              <a:rPr sz="1200" dirty="0">
                <a:solidFill>
                  <a:srgbClr val="FFFFFF"/>
                </a:solidFill>
                <a:latin typeface="Arial MT"/>
                <a:cs typeface="Arial MT"/>
              </a:rPr>
              <a:t> tautan:</a:t>
            </a:r>
            <a:r>
              <a:rPr sz="12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b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  <a:hlinkClick r:id="rId18"/>
              </a:rPr>
              <a:t>https://bit.ly/KebinekaanPuspeka2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767071"/>
            <a:ext cx="9144000" cy="376555"/>
          </a:xfrm>
          <a:custGeom>
            <a:avLst/>
            <a:gdLst/>
            <a:ahLst/>
            <a:cxnLst/>
            <a:rect l="l" t="t" r="r" b="b"/>
            <a:pathLst>
              <a:path w="9144000" h="376554">
                <a:moveTo>
                  <a:pt x="0" y="376428"/>
                </a:moveTo>
                <a:lnTo>
                  <a:pt x="9144000" y="376428"/>
                </a:lnTo>
                <a:lnTo>
                  <a:pt x="9144000" y="0"/>
                </a:lnTo>
                <a:lnTo>
                  <a:pt x="0" y="0"/>
                </a:lnTo>
                <a:lnTo>
                  <a:pt x="0" y="376428"/>
                </a:lnTo>
                <a:close/>
              </a:path>
            </a:pathLst>
          </a:custGeom>
          <a:ln w="12700">
            <a:solidFill>
              <a:srgbClr val="1F386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982970" y="4893482"/>
            <a:ext cx="2705100" cy="114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90"/>
              </a:lnSpc>
            </a:pP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Kementerian 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Pendidikan,</a:t>
            </a:r>
            <a:r>
              <a:rPr sz="8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Kebudayaan,</a:t>
            </a:r>
            <a:r>
              <a:rPr sz="800" spc="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Riset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 dan</a:t>
            </a:r>
            <a:r>
              <a:rPr sz="8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Teknologi</a:t>
            </a:r>
            <a:endParaRPr sz="800">
              <a:latin typeface="Arial MT"/>
              <a:cs typeface="Arial MT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-6350" y="550163"/>
            <a:ext cx="9156700" cy="4599940"/>
            <a:chOff x="-6350" y="550163"/>
            <a:chExt cx="9156700" cy="459994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576014" y="4801919"/>
              <a:ext cx="282425" cy="283872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4767071"/>
              <a:ext cx="9144000" cy="376555"/>
            </a:xfrm>
            <a:custGeom>
              <a:avLst/>
              <a:gdLst/>
              <a:ahLst/>
              <a:cxnLst/>
              <a:rect l="l" t="t" r="r" b="b"/>
              <a:pathLst>
                <a:path w="9144000" h="376554">
                  <a:moveTo>
                    <a:pt x="0" y="376428"/>
                  </a:moveTo>
                  <a:lnTo>
                    <a:pt x="9144000" y="376428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376428"/>
                  </a:lnTo>
                  <a:close/>
                </a:path>
              </a:pathLst>
            </a:custGeom>
            <a:ln w="12700">
              <a:solidFill>
                <a:srgbClr val="1F386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550163"/>
              <a:ext cx="9134855" cy="4223004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7052436" y="4920337"/>
            <a:ext cx="1777364" cy="10731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35"/>
              </a:lnSpc>
            </a:pPr>
            <a:r>
              <a:rPr sz="750" dirty="0">
                <a:solidFill>
                  <a:srgbClr val="FFFFFF"/>
                </a:solidFill>
                <a:latin typeface="Arial MT"/>
                <a:cs typeface="Arial MT"/>
              </a:rPr>
              <a:t>Kement</a:t>
            </a:r>
            <a:r>
              <a:rPr sz="750" spc="-1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750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z="750" spc="-15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750" dirty="0">
                <a:solidFill>
                  <a:srgbClr val="FFFFFF"/>
                </a:solidFill>
                <a:latin typeface="Arial MT"/>
                <a:cs typeface="Arial MT"/>
              </a:rPr>
              <a:t>an</a:t>
            </a:r>
            <a:r>
              <a:rPr sz="750" spc="-4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750" dirty="0">
                <a:solidFill>
                  <a:srgbClr val="FFFFFF"/>
                </a:solidFill>
                <a:latin typeface="Arial MT"/>
                <a:cs typeface="Arial MT"/>
              </a:rPr>
              <a:t>Pendi</a:t>
            </a:r>
            <a:r>
              <a:rPr sz="750" spc="-15" dirty="0">
                <a:solidFill>
                  <a:srgbClr val="FFFFFF"/>
                </a:solidFill>
                <a:latin typeface="Arial MT"/>
                <a:cs typeface="Arial MT"/>
              </a:rPr>
              <a:t>d</a:t>
            </a:r>
            <a:r>
              <a:rPr sz="750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750" spc="-10" dirty="0">
                <a:solidFill>
                  <a:srgbClr val="FFFFFF"/>
                </a:solidFill>
                <a:latin typeface="Arial MT"/>
                <a:cs typeface="Arial MT"/>
              </a:rPr>
              <a:t>k</a:t>
            </a:r>
            <a:r>
              <a:rPr sz="750" dirty="0">
                <a:solidFill>
                  <a:srgbClr val="FFFFFF"/>
                </a:solidFill>
                <a:latin typeface="Arial MT"/>
                <a:cs typeface="Arial MT"/>
              </a:rPr>
              <a:t>an</a:t>
            </a:r>
            <a:r>
              <a:rPr sz="750" spc="-4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750" dirty="0">
                <a:solidFill>
                  <a:srgbClr val="FFFFFF"/>
                </a:solidFill>
                <a:latin typeface="Arial MT"/>
                <a:cs typeface="Arial MT"/>
              </a:rPr>
              <a:t>dan</a:t>
            </a:r>
            <a:r>
              <a:rPr sz="750" spc="-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750" dirty="0">
                <a:solidFill>
                  <a:srgbClr val="FFFFFF"/>
                </a:solidFill>
                <a:latin typeface="Arial MT"/>
                <a:cs typeface="Arial MT"/>
              </a:rPr>
              <a:t>Kebud</a:t>
            </a:r>
            <a:r>
              <a:rPr sz="750" spc="-15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750" spc="-10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z="750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750" spc="-15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750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endParaRPr sz="750">
              <a:latin typeface="Arial MT"/>
              <a:cs typeface="Arial MT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446341" y="1240345"/>
            <a:ext cx="6605270" cy="3872865"/>
            <a:chOff x="446341" y="1240345"/>
            <a:chExt cx="6605270" cy="3872865"/>
          </a:xfrm>
        </p:grpSpPr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765638" y="4811336"/>
              <a:ext cx="285540" cy="301614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451104" y="1245108"/>
              <a:ext cx="1868805" cy="1612900"/>
            </a:xfrm>
            <a:custGeom>
              <a:avLst/>
              <a:gdLst/>
              <a:ahLst/>
              <a:cxnLst/>
              <a:rect l="l" t="t" r="r" b="b"/>
              <a:pathLst>
                <a:path w="1868805" h="1612900">
                  <a:moveTo>
                    <a:pt x="1599691" y="0"/>
                  </a:moveTo>
                  <a:lnTo>
                    <a:pt x="268731" y="0"/>
                  </a:lnTo>
                  <a:lnTo>
                    <a:pt x="220428" y="4328"/>
                  </a:lnTo>
                  <a:lnTo>
                    <a:pt x="174964" y="16807"/>
                  </a:lnTo>
                  <a:lnTo>
                    <a:pt x="133099" y="36679"/>
                  </a:lnTo>
                  <a:lnTo>
                    <a:pt x="95593" y="63187"/>
                  </a:lnTo>
                  <a:lnTo>
                    <a:pt x="63203" y="95572"/>
                  </a:lnTo>
                  <a:lnTo>
                    <a:pt x="36690" y="133077"/>
                  </a:lnTo>
                  <a:lnTo>
                    <a:pt x="16813" y="174943"/>
                  </a:lnTo>
                  <a:lnTo>
                    <a:pt x="4329" y="220414"/>
                  </a:lnTo>
                  <a:lnTo>
                    <a:pt x="0" y="268731"/>
                  </a:lnTo>
                  <a:lnTo>
                    <a:pt x="0" y="1343659"/>
                  </a:lnTo>
                  <a:lnTo>
                    <a:pt x="4329" y="1391977"/>
                  </a:lnTo>
                  <a:lnTo>
                    <a:pt x="16813" y="1437448"/>
                  </a:lnTo>
                  <a:lnTo>
                    <a:pt x="36690" y="1479314"/>
                  </a:lnTo>
                  <a:lnTo>
                    <a:pt x="63203" y="1516819"/>
                  </a:lnTo>
                  <a:lnTo>
                    <a:pt x="95593" y="1549204"/>
                  </a:lnTo>
                  <a:lnTo>
                    <a:pt x="133099" y="1575712"/>
                  </a:lnTo>
                  <a:lnTo>
                    <a:pt x="174964" y="1595584"/>
                  </a:lnTo>
                  <a:lnTo>
                    <a:pt x="220428" y="1608063"/>
                  </a:lnTo>
                  <a:lnTo>
                    <a:pt x="268731" y="1612391"/>
                  </a:lnTo>
                  <a:lnTo>
                    <a:pt x="1599691" y="1612391"/>
                  </a:lnTo>
                  <a:lnTo>
                    <a:pt x="1648009" y="1608063"/>
                  </a:lnTo>
                  <a:lnTo>
                    <a:pt x="1693480" y="1595584"/>
                  </a:lnTo>
                  <a:lnTo>
                    <a:pt x="1735346" y="1575712"/>
                  </a:lnTo>
                  <a:lnTo>
                    <a:pt x="1772851" y="1549204"/>
                  </a:lnTo>
                  <a:lnTo>
                    <a:pt x="1805236" y="1516819"/>
                  </a:lnTo>
                  <a:lnTo>
                    <a:pt x="1831744" y="1479314"/>
                  </a:lnTo>
                  <a:lnTo>
                    <a:pt x="1851616" y="1437448"/>
                  </a:lnTo>
                  <a:lnTo>
                    <a:pt x="1864095" y="1391977"/>
                  </a:lnTo>
                  <a:lnTo>
                    <a:pt x="1868423" y="1343659"/>
                  </a:lnTo>
                  <a:lnTo>
                    <a:pt x="1868423" y="268731"/>
                  </a:lnTo>
                  <a:lnTo>
                    <a:pt x="1864095" y="220414"/>
                  </a:lnTo>
                  <a:lnTo>
                    <a:pt x="1851616" y="174943"/>
                  </a:lnTo>
                  <a:lnTo>
                    <a:pt x="1831744" y="133077"/>
                  </a:lnTo>
                  <a:lnTo>
                    <a:pt x="1805236" y="95572"/>
                  </a:lnTo>
                  <a:lnTo>
                    <a:pt x="1772851" y="63187"/>
                  </a:lnTo>
                  <a:lnTo>
                    <a:pt x="1735346" y="36679"/>
                  </a:lnTo>
                  <a:lnTo>
                    <a:pt x="1693480" y="16807"/>
                  </a:lnTo>
                  <a:lnTo>
                    <a:pt x="1648009" y="4328"/>
                  </a:lnTo>
                  <a:lnTo>
                    <a:pt x="1599691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51104" y="1245108"/>
              <a:ext cx="1868805" cy="1612900"/>
            </a:xfrm>
            <a:custGeom>
              <a:avLst/>
              <a:gdLst/>
              <a:ahLst/>
              <a:cxnLst/>
              <a:rect l="l" t="t" r="r" b="b"/>
              <a:pathLst>
                <a:path w="1868805" h="1612900">
                  <a:moveTo>
                    <a:pt x="0" y="268731"/>
                  </a:moveTo>
                  <a:lnTo>
                    <a:pt x="4329" y="220414"/>
                  </a:lnTo>
                  <a:lnTo>
                    <a:pt x="16813" y="174943"/>
                  </a:lnTo>
                  <a:lnTo>
                    <a:pt x="36690" y="133077"/>
                  </a:lnTo>
                  <a:lnTo>
                    <a:pt x="63203" y="95572"/>
                  </a:lnTo>
                  <a:lnTo>
                    <a:pt x="95593" y="63187"/>
                  </a:lnTo>
                  <a:lnTo>
                    <a:pt x="133099" y="36679"/>
                  </a:lnTo>
                  <a:lnTo>
                    <a:pt x="174964" y="16807"/>
                  </a:lnTo>
                  <a:lnTo>
                    <a:pt x="220428" y="4328"/>
                  </a:lnTo>
                  <a:lnTo>
                    <a:pt x="268731" y="0"/>
                  </a:lnTo>
                  <a:lnTo>
                    <a:pt x="1599691" y="0"/>
                  </a:lnTo>
                  <a:lnTo>
                    <a:pt x="1648009" y="4328"/>
                  </a:lnTo>
                  <a:lnTo>
                    <a:pt x="1693480" y="16807"/>
                  </a:lnTo>
                  <a:lnTo>
                    <a:pt x="1735346" y="36679"/>
                  </a:lnTo>
                  <a:lnTo>
                    <a:pt x="1772851" y="63187"/>
                  </a:lnTo>
                  <a:lnTo>
                    <a:pt x="1805236" y="95572"/>
                  </a:lnTo>
                  <a:lnTo>
                    <a:pt x="1831744" y="133077"/>
                  </a:lnTo>
                  <a:lnTo>
                    <a:pt x="1851616" y="174943"/>
                  </a:lnTo>
                  <a:lnTo>
                    <a:pt x="1864095" y="220414"/>
                  </a:lnTo>
                  <a:lnTo>
                    <a:pt x="1868423" y="268731"/>
                  </a:lnTo>
                  <a:lnTo>
                    <a:pt x="1868423" y="1343659"/>
                  </a:lnTo>
                  <a:lnTo>
                    <a:pt x="1864095" y="1391977"/>
                  </a:lnTo>
                  <a:lnTo>
                    <a:pt x="1851616" y="1437448"/>
                  </a:lnTo>
                  <a:lnTo>
                    <a:pt x="1831744" y="1479314"/>
                  </a:lnTo>
                  <a:lnTo>
                    <a:pt x="1805236" y="1516819"/>
                  </a:lnTo>
                  <a:lnTo>
                    <a:pt x="1772851" y="1549204"/>
                  </a:lnTo>
                  <a:lnTo>
                    <a:pt x="1735346" y="1575712"/>
                  </a:lnTo>
                  <a:lnTo>
                    <a:pt x="1693480" y="1595584"/>
                  </a:lnTo>
                  <a:lnTo>
                    <a:pt x="1648009" y="1608063"/>
                  </a:lnTo>
                  <a:lnTo>
                    <a:pt x="1599691" y="1612391"/>
                  </a:lnTo>
                  <a:lnTo>
                    <a:pt x="268731" y="1612391"/>
                  </a:lnTo>
                  <a:lnTo>
                    <a:pt x="220428" y="1608063"/>
                  </a:lnTo>
                  <a:lnTo>
                    <a:pt x="174964" y="1595584"/>
                  </a:lnTo>
                  <a:lnTo>
                    <a:pt x="133099" y="1575712"/>
                  </a:lnTo>
                  <a:lnTo>
                    <a:pt x="95593" y="1549204"/>
                  </a:lnTo>
                  <a:lnTo>
                    <a:pt x="63203" y="1516819"/>
                  </a:lnTo>
                  <a:lnTo>
                    <a:pt x="36690" y="1479314"/>
                  </a:lnTo>
                  <a:lnTo>
                    <a:pt x="16813" y="1437448"/>
                  </a:lnTo>
                  <a:lnTo>
                    <a:pt x="4329" y="1391977"/>
                  </a:lnTo>
                  <a:lnTo>
                    <a:pt x="0" y="1343659"/>
                  </a:lnTo>
                  <a:lnTo>
                    <a:pt x="0" y="268731"/>
                  </a:lnTo>
                  <a:close/>
                </a:path>
              </a:pathLst>
            </a:custGeom>
            <a:ln w="9525">
              <a:solidFill>
                <a:srgbClr val="1C2F5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739241" y="1447926"/>
            <a:ext cx="1193165" cy="5289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100" spc="-5" dirty="0">
                <a:solidFill>
                  <a:srgbClr val="FFFFFF"/>
                </a:solidFill>
                <a:latin typeface="Arial MT"/>
                <a:cs typeface="Arial MT"/>
              </a:rPr>
              <a:t>Sosialisasi</a:t>
            </a:r>
            <a:r>
              <a:rPr sz="11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FFFFFF"/>
                </a:solidFill>
                <a:latin typeface="Arial MT"/>
                <a:cs typeface="Arial MT"/>
              </a:rPr>
              <a:t>dan </a:t>
            </a:r>
            <a:r>
              <a:rPr sz="1100" spc="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100" spc="-5" dirty="0">
                <a:solidFill>
                  <a:srgbClr val="FFFFFF"/>
                </a:solidFill>
                <a:latin typeface="Arial MT"/>
                <a:cs typeface="Arial MT"/>
              </a:rPr>
              <a:t>Diseminasi</a:t>
            </a:r>
            <a:r>
              <a:rPr sz="1100" spc="-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FFFFFF"/>
                </a:solidFill>
                <a:latin typeface="Arial MT"/>
                <a:cs typeface="Arial MT"/>
              </a:rPr>
              <a:t>Produk </a:t>
            </a:r>
            <a:r>
              <a:rPr sz="1100" spc="-29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FFFFFF"/>
                </a:solidFill>
                <a:latin typeface="Arial MT"/>
                <a:cs typeface="Arial MT"/>
              </a:rPr>
              <a:t>Kebinekaan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39241" y="2118741"/>
            <a:ext cx="1320800" cy="528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solidFill>
                  <a:srgbClr val="FFFFFF"/>
                </a:solidFill>
                <a:latin typeface="Arial MT"/>
                <a:cs typeface="Arial MT"/>
              </a:rPr>
              <a:t>*9 </a:t>
            </a:r>
            <a:r>
              <a:rPr sz="1100" spc="-5" dirty="0">
                <a:solidFill>
                  <a:srgbClr val="FFFFFF"/>
                </a:solidFill>
                <a:latin typeface="Arial MT"/>
                <a:cs typeface="Arial MT"/>
              </a:rPr>
              <a:t>provinsi </a:t>
            </a:r>
            <a:r>
              <a:rPr sz="1100" dirty="0">
                <a:solidFill>
                  <a:srgbClr val="FFFFFF"/>
                </a:solidFill>
                <a:latin typeface="Arial MT"/>
                <a:cs typeface="Arial MT"/>
              </a:rPr>
              <a:t>dan 51 </a:t>
            </a:r>
            <a:r>
              <a:rPr sz="1100" spc="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100" spc="10" dirty="0">
                <a:solidFill>
                  <a:srgbClr val="FFFFFF"/>
                </a:solidFill>
                <a:latin typeface="Arial MT"/>
                <a:cs typeface="Arial MT"/>
              </a:rPr>
              <a:t>k</a:t>
            </a:r>
            <a:r>
              <a:rPr sz="1100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100" spc="-5" dirty="0">
                <a:solidFill>
                  <a:srgbClr val="FFFFFF"/>
                </a:solidFill>
                <a:latin typeface="Arial MT"/>
                <a:cs typeface="Arial MT"/>
              </a:rPr>
              <a:t>b</a:t>
            </a:r>
            <a:r>
              <a:rPr sz="1100" dirty="0">
                <a:solidFill>
                  <a:srgbClr val="FFFFFF"/>
                </a:solidFill>
                <a:latin typeface="Arial MT"/>
                <a:cs typeface="Arial MT"/>
              </a:rPr>
              <a:t>/</a:t>
            </a:r>
            <a:r>
              <a:rPr sz="1100" spc="10" dirty="0">
                <a:solidFill>
                  <a:srgbClr val="FFFFFF"/>
                </a:solidFill>
                <a:latin typeface="Arial MT"/>
                <a:cs typeface="Arial MT"/>
              </a:rPr>
              <a:t>k</a:t>
            </a:r>
            <a:r>
              <a:rPr sz="1100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100" spc="-1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100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100" spc="-4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FFFFFF"/>
                </a:solidFill>
                <a:latin typeface="Arial MT"/>
                <a:cs typeface="Arial MT"/>
              </a:rPr>
              <a:t>u</a:t>
            </a:r>
            <a:r>
              <a:rPr sz="1100" spc="-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100" dirty="0">
                <a:solidFill>
                  <a:srgbClr val="FFFFFF"/>
                </a:solidFill>
                <a:latin typeface="Arial MT"/>
                <a:cs typeface="Arial MT"/>
              </a:rPr>
              <a:t>tuk</a:t>
            </a:r>
            <a:r>
              <a:rPr sz="1100" spc="-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FFFFFF"/>
                </a:solidFill>
                <a:latin typeface="Arial MT"/>
                <a:cs typeface="Arial MT"/>
              </a:rPr>
              <a:t>ta</a:t>
            </a:r>
            <a:r>
              <a:rPr sz="1100" spc="-5" dirty="0">
                <a:solidFill>
                  <a:srgbClr val="FFFFFF"/>
                </a:solidFill>
                <a:latin typeface="Arial MT"/>
                <a:cs typeface="Arial MT"/>
              </a:rPr>
              <a:t>h</a:t>
            </a:r>
            <a:r>
              <a:rPr sz="1100" dirty="0">
                <a:solidFill>
                  <a:srgbClr val="FFFFFF"/>
                </a:solidFill>
                <a:latin typeface="Arial MT"/>
                <a:cs typeface="Arial MT"/>
              </a:rPr>
              <a:t>un  </a:t>
            </a:r>
            <a:r>
              <a:rPr sz="1100" spc="-5" dirty="0">
                <a:solidFill>
                  <a:srgbClr val="FFFFFF"/>
                </a:solidFill>
                <a:latin typeface="Arial MT"/>
                <a:cs typeface="Arial MT"/>
              </a:rPr>
              <a:t>2023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96774" rIns="0" bIns="0" rtlCol="0">
            <a:spAutoFit/>
          </a:bodyPr>
          <a:lstStyle/>
          <a:p>
            <a:pPr marL="260985" marR="508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001F5F"/>
                </a:solidFill>
              </a:rPr>
              <a:t>Puspeka</a:t>
            </a:r>
            <a:r>
              <a:rPr sz="1600" dirty="0">
                <a:solidFill>
                  <a:srgbClr val="001F5F"/>
                </a:solidFill>
              </a:rPr>
              <a:t> </a:t>
            </a:r>
            <a:r>
              <a:rPr sz="1600" spc="-5" dirty="0">
                <a:solidFill>
                  <a:srgbClr val="001F5F"/>
                </a:solidFill>
              </a:rPr>
              <a:t>mengajak</a:t>
            </a:r>
            <a:r>
              <a:rPr sz="1600" spc="25" dirty="0">
                <a:solidFill>
                  <a:srgbClr val="001F5F"/>
                </a:solidFill>
              </a:rPr>
              <a:t> </a:t>
            </a:r>
            <a:r>
              <a:rPr sz="1600" spc="-5" dirty="0">
                <a:solidFill>
                  <a:srgbClr val="001F5F"/>
                </a:solidFill>
              </a:rPr>
              <a:t>berbagai</a:t>
            </a:r>
            <a:r>
              <a:rPr sz="1600" spc="25" dirty="0">
                <a:solidFill>
                  <a:srgbClr val="001F5F"/>
                </a:solidFill>
              </a:rPr>
              <a:t> </a:t>
            </a:r>
            <a:r>
              <a:rPr sz="1600" spc="-5" dirty="0">
                <a:solidFill>
                  <a:srgbClr val="001F5F"/>
                </a:solidFill>
              </a:rPr>
              <a:t>pihak</a:t>
            </a:r>
            <a:r>
              <a:rPr sz="1600" spc="25" dirty="0">
                <a:solidFill>
                  <a:srgbClr val="001F5F"/>
                </a:solidFill>
              </a:rPr>
              <a:t> </a:t>
            </a:r>
            <a:r>
              <a:rPr sz="1600" spc="-10" dirty="0">
                <a:solidFill>
                  <a:srgbClr val="001F5F"/>
                </a:solidFill>
              </a:rPr>
              <a:t>untuk</a:t>
            </a:r>
            <a:r>
              <a:rPr sz="1600" spc="25" dirty="0">
                <a:solidFill>
                  <a:srgbClr val="001F5F"/>
                </a:solidFill>
              </a:rPr>
              <a:t> </a:t>
            </a:r>
            <a:r>
              <a:rPr sz="1600" spc="-5" dirty="0">
                <a:solidFill>
                  <a:srgbClr val="001F5F"/>
                </a:solidFill>
              </a:rPr>
              <a:t>berkolaborasi</a:t>
            </a:r>
            <a:r>
              <a:rPr sz="1600" spc="30" dirty="0">
                <a:solidFill>
                  <a:srgbClr val="001F5F"/>
                </a:solidFill>
              </a:rPr>
              <a:t> </a:t>
            </a:r>
            <a:r>
              <a:rPr sz="1600" spc="-5" dirty="0">
                <a:solidFill>
                  <a:srgbClr val="001F5F"/>
                </a:solidFill>
              </a:rPr>
              <a:t>dengan</a:t>
            </a:r>
            <a:r>
              <a:rPr sz="1600" spc="5" dirty="0">
                <a:solidFill>
                  <a:srgbClr val="001F5F"/>
                </a:solidFill>
              </a:rPr>
              <a:t> </a:t>
            </a:r>
            <a:r>
              <a:rPr sz="1600" spc="-5" dirty="0">
                <a:solidFill>
                  <a:srgbClr val="001F5F"/>
                </a:solidFill>
              </a:rPr>
              <a:t>UPT</a:t>
            </a:r>
            <a:r>
              <a:rPr sz="1600" spc="15" dirty="0">
                <a:solidFill>
                  <a:srgbClr val="001F5F"/>
                </a:solidFill>
              </a:rPr>
              <a:t> </a:t>
            </a:r>
            <a:r>
              <a:rPr sz="1600" spc="-5" dirty="0">
                <a:solidFill>
                  <a:srgbClr val="001F5F"/>
                </a:solidFill>
              </a:rPr>
              <a:t>dan</a:t>
            </a:r>
            <a:r>
              <a:rPr sz="1600" spc="5" dirty="0">
                <a:solidFill>
                  <a:srgbClr val="001F5F"/>
                </a:solidFill>
              </a:rPr>
              <a:t> </a:t>
            </a:r>
            <a:r>
              <a:rPr sz="1600" spc="-5" dirty="0">
                <a:solidFill>
                  <a:srgbClr val="001F5F"/>
                </a:solidFill>
              </a:rPr>
              <a:t>Dinas</a:t>
            </a:r>
            <a:r>
              <a:rPr sz="1600" spc="10" dirty="0">
                <a:solidFill>
                  <a:srgbClr val="001F5F"/>
                </a:solidFill>
              </a:rPr>
              <a:t> </a:t>
            </a:r>
            <a:r>
              <a:rPr sz="1600" spc="-5" dirty="0">
                <a:solidFill>
                  <a:srgbClr val="001F5F"/>
                </a:solidFill>
              </a:rPr>
              <a:t>dalam </a:t>
            </a:r>
            <a:r>
              <a:rPr sz="1600" spc="-430" dirty="0">
                <a:solidFill>
                  <a:srgbClr val="001F5F"/>
                </a:solidFill>
              </a:rPr>
              <a:t> </a:t>
            </a:r>
            <a:r>
              <a:rPr sz="1600" spc="-5" dirty="0">
                <a:solidFill>
                  <a:srgbClr val="001F5F"/>
                </a:solidFill>
              </a:rPr>
              <a:t>diseminasi</a:t>
            </a:r>
            <a:r>
              <a:rPr sz="1600" spc="35" dirty="0">
                <a:solidFill>
                  <a:srgbClr val="001F5F"/>
                </a:solidFill>
              </a:rPr>
              <a:t> </a:t>
            </a:r>
            <a:r>
              <a:rPr sz="1600" spc="-5" dirty="0">
                <a:solidFill>
                  <a:srgbClr val="001F5F"/>
                </a:solidFill>
              </a:rPr>
              <a:t>produk</a:t>
            </a:r>
            <a:r>
              <a:rPr sz="1600" spc="15" dirty="0">
                <a:solidFill>
                  <a:srgbClr val="001F5F"/>
                </a:solidFill>
              </a:rPr>
              <a:t> </a:t>
            </a:r>
            <a:r>
              <a:rPr sz="1600" spc="-5" dirty="0">
                <a:solidFill>
                  <a:srgbClr val="001F5F"/>
                </a:solidFill>
              </a:rPr>
              <a:t>penguatan</a:t>
            </a:r>
            <a:r>
              <a:rPr sz="1600" spc="15" dirty="0">
                <a:solidFill>
                  <a:srgbClr val="001F5F"/>
                </a:solidFill>
              </a:rPr>
              <a:t> </a:t>
            </a:r>
            <a:r>
              <a:rPr sz="1600" spc="-5" dirty="0">
                <a:solidFill>
                  <a:srgbClr val="001F5F"/>
                </a:solidFill>
              </a:rPr>
              <a:t>Kebinekaan</a:t>
            </a:r>
            <a:r>
              <a:rPr sz="1600" spc="5" dirty="0">
                <a:solidFill>
                  <a:srgbClr val="001F5F"/>
                </a:solidFill>
              </a:rPr>
              <a:t> </a:t>
            </a:r>
            <a:r>
              <a:rPr sz="1600" spc="-5" dirty="0">
                <a:solidFill>
                  <a:srgbClr val="001F5F"/>
                </a:solidFill>
              </a:rPr>
              <a:t>agar</a:t>
            </a:r>
            <a:r>
              <a:rPr sz="1600" spc="10" dirty="0">
                <a:solidFill>
                  <a:srgbClr val="001F5F"/>
                </a:solidFill>
              </a:rPr>
              <a:t> </a:t>
            </a:r>
            <a:r>
              <a:rPr sz="1600" spc="-5" dirty="0">
                <a:solidFill>
                  <a:srgbClr val="001F5F"/>
                </a:solidFill>
              </a:rPr>
              <a:t>satuan</a:t>
            </a:r>
            <a:r>
              <a:rPr sz="1600" spc="15" dirty="0">
                <a:solidFill>
                  <a:srgbClr val="001F5F"/>
                </a:solidFill>
              </a:rPr>
              <a:t> </a:t>
            </a:r>
            <a:r>
              <a:rPr sz="1600" spc="-5" dirty="0">
                <a:solidFill>
                  <a:srgbClr val="001F5F"/>
                </a:solidFill>
              </a:rPr>
              <a:t>pendidikan</a:t>
            </a:r>
            <a:r>
              <a:rPr sz="1600" spc="15" dirty="0">
                <a:solidFill>
                  <a:srgbClr val="001F5F"/>
                </a:solidFill>
              </a:rPr>
              <a:t> </a:t>
            </a:r>
            <a:r>
              <a:rPr sz="1600" spc="-5" dirty="0">
                <a:solidFill>
                  <a:srgbClr val="001F5F"/>
                </a:solidFill>
              </a:rPr>
              <a:t>dapat</a:t>
            </a:r>
            <a:r>
              <a:rPr sz="1600" spc="15" dirty="0">
                <a:solidFill>
                  <a:srgbClr val="001F5F"/>
                </a:solidFill>
              </a:rPr>
              <a:t> </a:t>
            </a:r>
            <a:r>
              <a:rPr sz="1600" spc="-5" dirty="0">
                <a:solidFill>
                  <a:srgbClr val="001F5F"/>
                </a:solidFill>
              </a:rPr>
              <a:t>terbantu</a:t>
            </a:r>
            <a:endParaRPr sz="1600"/>
          </a:p>
        </p:txBody>
      </p:sp>
      <p:grpSp>
        <p:nvGrpSpPr>
          <p:cNvPr id="16" name="object 16"/>
          <p:cNvGrpSpPr/>
          <p:nvPr/>
        </p:nvGrpSpPr>
        <p:grpSpPr>
          <a:xfrm>
            <a:off x="2385314" y="987678"/>
            <a:ext cx="844550" cy="1106170"/>
            <a:chOff x="2385314" y="987678"/>
            <a:chExt cx="844550" cy="1106170"/>
          </a:xfrm>
        </p:grpSpPr>
        <p:sp>
          <p:nvSpPr>
            <p:cNvPr id="17" name="object 17"/>
            <p:cNvSpPr/>
            <p:nvPr/>
          </p:nvSpPr>
          <p:spPr>
            <a:xfrm>
              <a:off x="2398014" y="1767077"/>
              <a:ext cx="253365" cy="314325"/>
            </a:xfrm>
            <a:custGeom>
              <a:avLst/>
              <a:gdLst/>
              <a:ahLst/>
              <a:cxnLst/>
              <a:rect l="l" t="t" r="r" b="b"/>
              <a:pathLst>
                <a:path w="253364" h="314325">
                  <a:moveTo>
                    <a:pt x="126492" y="0"/>
                  </a:moveTo>
                  <a:lnTo>
                    <a:pt x="126492" y="78486"/>
                  </a:lnTo>
                  <a:lnTo>
                    <a:pt x="0" y="78486"/>
                  </a:lnTo>
                  <a:lnTo>
                    <a:pt x="0" y="235458"/>
                  </a:lnTo>
                  <a:lnTo>
                    <a:pt x="126492" y="235458"/>
                  </a:lnTo>
                  <a:lnTo>
                    <a:pt x="126492" y="313944"/>
                  </a:lnTo>
                  <a:lnTo>
                    <a:pt x="252984" y="156972"/>
                  </a:lnTo>
                  <a:lnTo>
                    <a:pt x="126492" y="0"/>
                  </a:lnTo>
                  <a:close/>
                </a:path>
              </a:pathLst>
            </a:custGeom>
            <a:solidFill>
              <a:srgbClr val="1F386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398014" y="1767077"/>
              <a:ext cx="253365" cy="314325"/>
            </a:xfrm>
            <a:custGeom>
              <a:avLst/>
              <a:gdLst/>
              <a:ahLst/>
              <a:cxnLst/>
              <a:rect l="l" t="t" r="r" b="b"/>
              <a:pathLst>
                <a:path w="253364" h="314325">
                  <a:moveTo>
                    <a:pt x="0" y="78486"/>
                  </a:moveTo>
                  <a:lnTo>
                    <a:pt x="126492" y="78486"/>
                  </a:lnTo>
                  <a:lnTo>
                    <a:pt x="126492" y="0"/>
                  </a:lnTo>
                  <a:lnTo>
                    <a:pt x="252984" y="156972"/>
                  </a:lnTo>
                  <a:lnTo>
                    <a:pt x="126492" y="313944"/>
                  </a:lnTo>
                  <a:lnTo>
                    <a:pt x="126492" y="235458"/>
                  </a:lnTo>
                  <a:lnTo>
                    <a:pt x="0" y="235458"/>
                  </a:lnTo>
                  <a:lnTo>
                    <a:pt x="0" y="78486"/>
                  </a:lnTo>
                  <a:close/>
                </a:path>
              </a:pathLst>
            </a:custGeom>
            <a:ln w="25400">
              <a:solidFill>
                <a:srgbClr val="1C2F5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905252" y="987678"/>
              <a:ext cx="324485" cy="312420"/>
            </a:xfrm>
            <a:custGeom>
              <a:avLst/>
              <a:gdLst/>
              <a:ahLst/>
              <a:cxnLst/>
              <a:rect l="l" t="t" r="r" b="b"/>
              <a:pathLst>
                <a:path w="324485" h="312419">
                  <a:moveTo>
                    <a:pt x="264033" y="0"/>
                  </a:moveTo>
                  <a:lnTo>
                    <a:pt x="234033" y="27737"/>
                  </a:lnTo>
                  <a:lnTo>
                    <a:pt x="229489" y="45847"/>
                  </a:lnTo>
                  <a:lnTo>
                    <a:pt x="229489" y="68707"/>
                  </a:lnTo>
                  <a:lnTo>
                    <a:pt x="205698" y="88255"/>
                  </a:lnTo>
                  <a:lnTo>
                    <a:pt x="183943" y="107743"/>
                  </a:lnTo>
                  <a:lnTo>
                    <a:pt x="168070" y="124731"/>
                  </a:lnTo>
                  <a:lnTo>
                    <a:pt x="161925" y="136779"/>
                  </a:lnTo>
                  <a:lnTo>
                    <a:pt x="161925" y="146050"/>
                  </a:lnTo>
                  <a:lnTo>
                    <a:pt x="161290" y="147700"/>
                  </a:lnTo>
                  <a:lnTo>
                    <a:pt x="128905" y="178943"/>
                  </a:lnTo>
                  <a:lnTo>
                    <a:pt x="127127" y="179578"/>
                  </a:lnTo>
                  <a:lnTo>
                    <a:pt x="123698" y="179578"/>
                  </a:lnTo>
                  <a:lnTo>
                    <a:pt x="121920" y="178943"/>
                  </a:lnTo>
                  <a:lnTo>
                    <a:pt x="117983" y="175133"/>
                  </a:lnTo>
                  <a:lnTo>
                    <a:pt x="117983" y="170942"/>
                  </a:lnTo>
                  <a:lnTo>
                    <a:pt x="148462" y="141732"/>
                  </a:lnTo>
                  <a:lnTo>
                    <a:pt x="148462" y="133985"/>
                  </a:lnTo>
                  <a:lnTo>
                    <a:pt x="148844" y="132207"/>
                  </a:lnTo>
                  <a:lnTo>
                    <a:pt x="144399" y="131063"/>
                  </a:lnTo>
                  <a:lnTo>
                    <a:pt x="139827" y="130301"/>
                  </a:lnTo>
                  <a:lnTo>
                    <a:pt x="135000" y="130301"/>
                  </a:lnTo>
                  <a:lnTo>
                    <a:pt x="113956" y="134381"/>
                  </a:lnTo>
                  <a:lnTo>
                    <a:pt x="96758" y="145510"/>
                  </a:lnTo>
                  <a:lnTo>
                    <a:pt x="85155" y="162020"/>
                  </a:lnTo>
                  <a:lnTo>
                    <a:pt x="80899" y="182245"/>
                  </a:lnTo>
                  <a:lnTo>
                    <a:pt x="85155" y="202416"/>
                  </a:lnTo>
                  <a:lnTo>
                    <a:pt x="96758" y="218932"/>
                  </a:lnTo>
                  <a:lnTo>
                    <a:pt x="113956" y="230090"/>
                  </a:lnTo>
                  <a:lnTo>
                    <a:pt x="135000" y="234187"/>
                  </a:lnTo>
                  <a:lnTo>
                    <a:pt x="155971" y="230090"/>
                  </a:lnTo>
                  <a:lnTo>
                    <a:pt x="173132" y="218932"/>
                  </a:lnTo>
                  <a:lnTo>
                    <a:pt x="184721" y="202416"/>
                  </a:lnTo>
                  <a:lnTo>
                    <a:pt x="188975" y="182245"/>
                  </a:lnTo>
                  <a:lnTo>
                    <a:pt x="188485" y="175230"/>
                  </a:lnTo>
                  <a:lnTo>
                    <a:pt x="187055" y="168513"/>
                  </a:lnTo>
                  <a:lnTo>
                    <a:pt x="184743" y="162153"/>
                  </a:lnTo>
                  <a:lnTo>
                    <a:pt x="181610" y="156210"/>
                  </a:lnTo>
                  <a:lnTo>
                    <a:pt x="182245" y="156210"/>
                  </a:lnTo>
                  <a:lnTo>
                    <a:pt x="187940" y="154511"/>
                  </a:lnTo>
                  <a:lnTo>
                    <a:pt x="195421" y="149764"/>
                  </a:lnTo>
                  <a:lnTo>
                    <a:pt x="204283" y="142494"/>
                  </a:lnTo>
                  <a:lnTo>
                    <a:pt x="214122" y="133223"/>
                  </a:lnTo>
                  <a:lnTo>
                    <a:pt x="220702" y="144633"/>
                  </a:lnTo>
                  <a:lnTo>
                    <a:pt x="225520" y="156686"/>
                  </a:lnTo>
                  <a:lnTo>
                    <a:pt x="228480" y="169263"/>
                  </a:lnTo>
                  <a:lnTo>
                    <a:pt x="229489" y="182245"/>
                  </a:lnTo>
                  <a:lnTo>
                    <a:pt x="222047" y="217616"/>
                  </a:lnTo>
                  <a:lnTo>
                    <a:pt x="201771" y="246522"/>
                  </a:lnTo>
                  <a:lnTo>
                    <a:pt x="171731" y="266023"/>
                  </a:lnTo>
                  <a:lnTo>
                    <a:pt x="135000" y="273176"/>
                  </a:lnTo>
                  <a:lnTo>
                    <a:pt x="98216" y="266023"/>
                  </a:lnTo>
                  <a:lnTo>
                    <a:pt x="68183" y="246522"/>
                  </a:lnTo>
                  <a:lnTo>
                    <a:pt x="47936" y="217616"/>
                  </a:lnTo>
                  <a:lnTo>
                    <a:pt x="40512" y="182245"/>
                  </a:lnTo>
                  <a:lnTo>
                    <a:pt x="47936" y="146873"/>
                  </a:lnTo>
                  <a:lnTo>
                    <a:pt x="68183" y="117967"/>
                  </a:lnTo>
                  <a:lnTo>
                    <a:pt x="98216" y="98466"/>
                  </a:lnTo>
                  <a:lnTo>
                    <a:pt x="135000" y="91312"/>
                  </a:lnTo>
                  <a:lnTo>
                    <a:pt x="144996" y="91850"/>
                  </a:lnTo>
                  <a:lnTo>
                    <a:pt x="154765" y="93424"/>
                  </a:lnTo>
                  <a:lnTo>
                    <a:pt x="164272" y="95974"/>
                  </a:lnTo>
                  <a:lnTo>
                    <a:pt x="173481" y="99441"/>
                  </a:lnTo>
                  <a:lnTo>
                    <a:pt x="187213" y="86788"/>
                  </a:lnTo>
                  <a:lnTo>
                    <a:pt x="153511" y="53568"/>
                  </a:lnTo>
                  <a:lnTo>
                    <a:pt x="135000" y="52324"/>
                  </a:lnTo>
                  <a:lnTo>
                    <a:pt x="92382" y="58959"/>
                  </a:lnTo>
                  <a:lnTo>
                    <a:pt x="55330" y="77427"/>
                  </a:lnTo>
                  <a:lnTo>
                    <a:pt x="26086" y="105569"/>
                  </a:lnTo>
                  <a:lnTo>
                    <a:pt x="6895" y="141228"/>
                  </a:lnTo>
                  <a:lnTo>
                    <a:pt x="0" y="182245"/>
                  </a:lnTo>
                  <a:lnTo>
                    <a:pt x="6895" y="223261"/>
                  </a:lnTo>
                  <a:lnTo>
                    <a:pt x="26086" y="258920"/>
                  </a:lnTo>
                  <a:lnTo>
                    <a:pt x="55330" y="287062"/>
                  </a:lnTo>
                  <a:lnTo>
                    <a:pt x="92382" y="305530"/>
                  </a:lnTo>
                  <a:lnTo>
                    <a:pt x="135000" y="312166"/>
                  </a:lnTo>
                  <a:lnTo>
                    <a:pt x="177619" y="305530"/>
                  </a:lnTo>
                  <a:lnTo>
                    <a:pt x="214671" y="287062"/>
                  </a:lnTo>
                  <a:lnTo>
                    <a:pt x="243915" y="258920"/>
                  </a:lnTo>
                  <a:lnTo>
                    <a:pt x="263106" y="223261"/>
                  </a:lnTo>
                  <a:lnTo>
                    <a:pt x="270002" y="182245"/>
                  </a:lnTo>
                  <a:lnTo>
                    <a:pt x="268174" y="161119"/>
                  </a:lnTo>
                  <a:lnTo>
                    <a:pt x="262810" y="140684"/>
                  </a:lnTo>
                  <a:lnTo>
                    <a:pt x="254089" y="121344"/>
                  </a:lnTo>
                  <a:lnTo>
                    <a:pt x="242189" y="103505"/>
                  </a:lnTo>
                  <a:lnTo>
                    <a:pt x="252856" y="91312"/>
                  </a:lnTo>
                  <a:lnTo>
                    <a:pt x="276733" y="91312"/>
                  </a:lnTo>
                  <a:lnTo>
                    <a:pt x="295529" y="86927"/>
                  </a:lnTo>
                  <a:lnTo>
                    <a:pt x="309943" y="77184"/>
                  </a:lnTo>
                  <a:lnTo>
                    <a:pt x="319309" y="67202"/>
                  </a:lnTo>
                  <a:lnTo>
                    <a:pt x="324104" y="60325"/>
                  </a:lnTo>
                  <a:lnTo>
                    <a:pt x="324231" y="58038"/>
                  </a:lnTo>
                  <a:lnTo>
                    <a:pt x="323342" y="56134"/>
                  </a:lnTo>
                  <a:lnTo>
                    <a:pt x="322453" y="54101"/>
                  </a:lnTo>
                  <a:lnTo>
                    <a:pt x="320548" y="52705"/>
                  </a:lnTo>
                  <a:lnTo>
                    <a:pt x="307917" y="50399"/>
                  </a:lnTo>
                  <a:lnTo>
                    <a:pt x="296941" y="47688"/>
                  </a:lnTo>
                  <a:lnTo>
                    <a:pt x="271895" y="15787"/>
                  </a:lnTo>
                  <a:lnTo>
                    <a:pt x="269494" y="3683"/>
                  </a:lnTo>
                  <a:lnTo>
                    <a:pt x="268097" y="1778"/>
                  </a:lnTo>
                  <a:lnTo>
                    <a:pt x="264033" y="0"/>
                  </a:lnTo>
                  <a:close/>
                </a:path>
              </a:pathLst>
            </a:custGeom>
            <a:solidFill>
              <a:srgbClr val="07376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2932557" y="979289"/>
            <a:ext cx="2105660" cy="187198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65455">
              <a:lnSpc>
                <a:spcPct val="100000"/>
              </a:lnSpc>
              <a:spcBef>
                <a:spcPts val="640"/>
              </a:spcBef>
            </a:pPr>
            <a:r>
              <a:rPr sz="1400" b="1" dirty="0">
                <a:solidFill>
                  <a:srgbClr val="073762"/>
                </a:solidFill>
                <a:latin typeface="Arial"/>
                <a:cs typeface="Arial"/>
              </a:rPr>
              <a:t>Daerah</a:t>
            </a:r>
            <a:r>
              <a:rPr sz="1400" b="1" spc="-65" dirty="0">
                <a:solidFill>
                  <a:srgbClr val="073762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073762"/>
                </a:solidFill>
                <a:latin typeface="Arial"/>
                <a:cs typeface="Arial"/>
              </a:rPr>
              <a:t>2023</a:t>
            </a:r>
            <a:endParaRPr sz="1400">
              <a:latin typeface="Arial"/>
              <a:cs typeface="Arial"/>
            </a:endParaRPr>
          </a:p>
          <a:p>
            <a:pPr marL="197485" indent="-184785">
              <a:lnSpc>
                <a:spcPct val="100000"/>
              </a:lnSpc>
              <a:spcBef>
                <a:spcPts val="434"/>
              </a:spcBef>
              <a:buChar char="●"/>
              <a:tabLst>
                <a:tab pos="197485" algn="l"/>
              </a:tabLst>
            </a:pPr>
            <a:r>
              <a:rPr sz="1100" dirty="0">
                <a:latin typeface="Arial MT"/>
                <a:cs typeface="Arial MT"/>
              </a:rPr>
              <a:t>Banten</a:t>
            </a:r>
            <a:r>
              <a:rPr sz="1100" spc="-40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(5</a:t>
            </a:r>
            <a:r>
              <a:rPr sz="1100" spc="-45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kab/kota)</a:t>
            </a:r>
            <a:endParaRPr sz="1100">
              <a:latin typeface="Arial MT"/>
              <a:cs typeface="Arial MT"/>
            </a:endParaRPr>
          </a:p>
          <a:p>
            <a:pPr marL="197485" indent="-184785">
              <a:lnSpc>
                <a:spcPct val="100000"/>
              </a:lnSpc>
              <a:buChar char="●"/>
              <a:tabLst>
                <a:tab pos="197485" algn="l"/>
              </a:tabLst>
            </a:pPr>
            <a:r>
              <a:rPr sz="1100" dirty="0">
                <a:latin typeface="Arial MT"/>
                <a:cs typeface="Arial MT"/>
              </a:rPr>
              <a:t>Sumatera</a:t>
            </a:r>
            <a:r>
              <a:rPr sz="1100" spc="-4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Utara</a:t>
            </a:r>
            <a:r>
              <a:rPr sz="1100" spc="-30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(5</a:t>
            </a:r>
            <a:r>
              <a:rPr sz="1100" spc="-30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kab/kota)</a:t>
            </a:r>
            <a:endParaRPr sz="1100">
              <a:latin typeface="Arial MT"/>
              <a:cs typeface="Arial MT"/>
            </a:endParaRPr>
          </a:p>
          <a:p>
            <a:pPr marL="197485" indent="-184785">
              <a:lnSpc>
                <a:spcPct val="100000"/>
              </a:lnSpc>
              <a:buChar char="●"/>
              <a:tabLst>
                <a:tab pos="197485" algn="l"/>
              </a:tabLst>
            </a:pPr>
            <a:r>
              <a:rPr sz="1100" spc="-5" dirty="0">
                <a:latin typeface="Arial MT"/>
                <a:cs typeface="Arial MT"/>
              </a:rPr>
              <a:t>Maluku Utara</a:t>
            </a:r>
            <a:r>
              <a:rPr sz="1100" spc="-30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(6</a:t>
            </a:r>
            <a:r>
              <a:rPr sz="1100" spc="-25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kab/kota)</a:t>
            </a:r>
            <a:endParaRPr sz="1100">
              <a:latin typeface="Arial MT"/>
              <a:cs typeface="Arial MT"/>
            </a:endParaRPr>
          </a:p>
          <a:p>
            <a:pPr marL="197485" indent="-184785">
              <a:lnSpc>
                <a:spcPct val="100000"/>
              </a:lnSpc>
              <a:buChar char="●"/>
              <a:tabLst>
                <a:tab pos="197485" algn="l"/>
              </a:tabLst>
            </a:pPr>
            <a:r>
              <a:rPr sz="1100" dirty="0">
                <a:latin typeface="Arial MT"/>
                <a:cs typeface="Arial MT"/>
              </a:rPr>
              <a:t>Sumatera</a:t>
            </a:r>
            <a:r>
              <a:rPr sz="1100" spc="-4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Selatan</a:t>
            </a:r>
            <a:r>
              <a:rPr sz="1100" spc="-20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(5</a:t>
            </a:r>
            <a:r>
              <a:rPr sz="1100" spc="-25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kab/kota)</a:t>
            </a:r>
            <a:endParaRPr sz="1100">
              <a:latin typeface="Arial MT"/>
              <a:cs typeface="Arial MT"/>
            </a:endParaRPr>
          </a:p>
          <a:p>
            <a:pPr marL="197485" indent="-184785">
              <a:lnSpc>
                <a:spcPct val="100000"/>
              </a:lnSpc>
              <a:buChar char="●"/>
              <a:tabLst>
                <a:tab pos="197485" algn="l"/>
              </a:tabLst>
            </a:pPr>
            <a:r>
              <a:rPr sz="1100" spc="-5" dirty="0">
                <a:latin typeface="Arial MT"/>
                <a:cs typeface="Arial MT"/>
              </a:rPr>
              <a:t>Jawa </a:t>
            </a:r>
            <a:r>
              <a:rPr sz="1100" dirty="0">
                <a:latin typeface="Arial MT"/>
                <a:cs typeface="Arial MT"/>
              </a:rPr>
              <a:t>Timur</a:t>
            </a:r>
            <a:r>
              <a:rPr sz="1100" spc="-40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(10</a:t>
            </a:r>
            <a:r>
              <a:rPr sz="1100" spc="-35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kab/kota)</a:t>
            </a:r>
            <a:endParaRPr sz="1100">
              <a:latin typeface="Arial MT"/>
              <a:cs typeface="Arial MT"/>
            </a:endParaRPr>
          </a:p>
          <a:p>
            <a:pPr marL="197485" indent="-184785">
              <a:lnSpc>
                <a:spcPct val="100000"/>
              </a:lnSpc>
              <a:buChar char="●"/>
              <a:tabLst>
                <a:tab pos="197485" algn="l"/>
              </a:tabLst>
            </a:pPr>
            <a:r>
              <a:rPr sz="1100" dirty="0">
                <a:latin typeface="Arial MT"/>
                <a:cs typeface="Arial MT"/>
              </a:rPr>
              <a:t>Aceh</a:t>
            </a:r>
            <a:r>
              <a:rPr sz="1100" spc="-40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(5</a:t>
            </a:r>
            <a:r>
              <a:rPr sz="1100" spc="-35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kab/kota)</a:t>
            </a:r>
            <a:endParaRPr sz="1100">
              <a:latin typeface="Arial MT"/>
              <a:cs typeface="Arial MT"/>
            </a:endParaRPr>
          </a:p>
          <a:p>
            <a:pPr marL="197485" indent="-184785">
              <a:lnSpc>
                <a:spcPct val="100000"/>
              </a:lnSpc>
              <a:buChar char="●"/>
              <a:tabLst>
                <a:tab pos="197485" algn="l"/>
              </a:tabLst>
            </a:pPr>
            <a:r>
              <a:rPr sz="1100" spc="-5" dirty="0">
                <a:latin typeface="Arial MT"/>
                <a:cs typeface="Arial MT"/>
              </a:rPr>
              <a:t>Sulawesi</a:t>
            </a:r>
            <a:r>
              <a:rPr sz="1100" spc="15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Selatan</a:t>
            </a:r>
            <a:r>
              <a:rPr sz="1100" spc="-25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(4</a:t>
            </a:r>
            <a:r>
              <a:rPr sz="1100" spc="-40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kab/kota)</a:t>
            </a:r>
            <a:endParaRPr sz="1100">
              <a:latin typeface="Arial MT"/>
              <a:cs typeface="Arial MT"/>
            </a:endParaRPr>
          </a:p>
          <a:p>
            <a:pPr marL="197485" indent="-184785">
              <a:lnSpc>
                <a:spcPct val="100000"/>
              </a:lnSpc>
              <a:spcBef>
                <a:spcPts val="5"/>
              </a:spcBef>
              <a:buChar char="●"/>
              <a:tabLst>
                <a:tab pos="197485" algn="l"/>
              </a:tabLst>
            </a:pPr>
            <a:r>
              <a:rPr sz="1100" dirty="0">
                <a:latin typeface="Arial MT"/>
                <a:cs typeface="Arial MT"/>
              </a:rPr>
              <a:t>NTB</a:t>
            </a:r>
            <a:r>
              <a:rPr sz="1100" spc="-40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(4</a:t>
            </a:r>
            <a:r>
              <a:rPr sz="1100" spc="-35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kab/kota)</a:t>
            </a:r>
            <a:endParaRPr sz="1100">
              <a:latin typeface="Arial MT"/>
              <a:cs typeface="Arial MT"/>
            </a:endParaRPr>
          </a:p>
          <a:p>
            <a:pPr marL="197485" indent="-184785">
              <a:lnSpc>
                <a:spcPct val="100000"/>
              </a:lnSpc>
              <a:buChar char="●"/>
              <a:tabLst>
                <a:tab pos="197485" algn="l"/>
              </a:tabLst>
            </a:pPr>
            <a:r>
              <a:rPr sz="1100" spc="-5" dirty="0">
                <a:latin typeface="Arial MT"/>
                <a:cs typeface="Arial MT"/>
              </a:rPr>
              <a:t>Jawa </a:t>
            </a:r>
            <a:r>
              <a:rPr sz="1100" dirty="0">
                <a:latin typeface="Arial MT"/>
                <a:cs typeface="Arial MT"/>
              </a:rPr>
              <a:t>Barat</a:t>
            </a:r>
            <a:r>
              <a:rPr sz="1100" spc="-40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(7</a:t>
            </a:r>
            <a:r>
              <a:rPr sz="1100" spc="-30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kab/kota)</a:t>
            </a:r>
            <a:endParaRPr sz="1100">
              <a:latin typeface="Arial MT"/>
              <a:cs typeface="Arial MT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446341" y="1754377"/>
            <a:ext cx="5105400" cy="2891155"/>
            <a:chOff x="446341" y="1754377"/>
            <a:chExt cx="5105400" cy="2891155"/>
          </a:xfrm>
        </p:grpSpPr>
        <p:pic>
          <p:nvPicPr>
            <p:cNvPr id="22" name="object 2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981452" y="4333227"/>
              <a:ext cx="323976" cy="311759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5285994" y="1767077"/>
              <a:ext cx="253365" cy="314325"/>
            </a:xfrm>
            <a:custGeom>
              <a:avLst/>
              <a:gdLst/>
              <a:ahLst/>
              <a:cxnLst/>
              <a:rect l="l" t="t" r="r" b="b"/>
              <a:pathLst>
                <a:path w="253364" h="314325">
                  <a:moveTo>
                    <a:pt x="126491" y="0"/>
                  </a:moveTo>
                  <a:lnTo>
                    <a:pt x="126491" y="78486"/>
                  </a:lnTo>
                  <a:lnTo>
                    <a:pt x="0" y="78486"/>
                  </a:lnTo>
                  <a:lnTo>
                    <a:pt x="0" y="235458"/>
                  </a:lnTo>
                  <a:lnTo>
                    <a:pt x="126491" y="235458"/>
                  </a:lnTo>
                  <a:lnTo>
                    <a:pt x="126491" y="313944"/>
                  </a:lnTo>
                  <a:lnTo>
                    <a:pt x="252983" y="156972"/>
                  </a:lnTo>
                  <a:lnTo>
                    <a:pt x="126491" y="0"/>
                  </a:lnTo>
                  <a:close/>
                </a:path>
              </a:pathLst>
            </a:custGeom>
            <a:solidFill>
              <a:srgbClr val="1F386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285994" y="1767077"/>
              <a:ext cx="253365" cy="314325"/>
            </a:xfrm>
            <a:custGeom>
              <a:avLst/>
              <a:gdLst/>
              <a:ahLst/>
              <a:cxnLst/>
              <a:rect l="l" t="t" r="r" b="b"/>
              <a:pathLst>
                <a:path w="253364" h="314325">
                  <a:moveTo>
                    <a:pt x="0" y="78486"/>
                  </a:moveTo>
                  <a:lnTo>
                    <a:pt x="126491" y="78486"/>
                  </a:lnTo>
                  <a:lnTo>
                    <a:pt x="126491" y="0"/>
                  </a:lnTo>
                  <a:lnTo>
                    <a:pt x="252983" y="156972"/>
                  </a:lnTo>
                  <a:lnTo>
                    <a:pt x="126491" y="313944"/>
                  </a:lnTo>
                  <a:lnTo>
                    <a:pt x="126491" y="235458"/>
                  </a:lnTo>
                  <a:lnTo>
                    <a:pt x="0" y="235458"/>
                  </a:lnTo>
                  <a:lnTo>
                    <a:pt x="0" y="78486"/>
                  </a:lnTo>
                  <a:close/>
                </a:path>
              </a:pathLst>
            </a:custGeom>
            <a:ln w="25400">
              <a:solidFill>
                <a:srgbClr val="1C2F5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3672077" y="3003041"/>
              <a:ext cx="314325" cy="253365"/>
            </a:xfrm>
            <a:custGeom>
              <a:avLst/>
              <a:gdLst/>
              <a:ahLst/>
              <a:cxnLst/>
              <a:rect l="l" t="t" r="r" b="b"/>
              <a:pathLst>
                <a:path w="314325" h="253364">
                  <a:moveTo>
                    <a:pt x="235458" y="0"/>
                  </a:moveTo>
                  <a:lnTo>
                    <a:pt x="78486" y="0"/>
                  </a:lnTo>
                  <a:lnTo>
                    <a:pt x="78486" y="126491"/>
                  </a:lnTo>
                  <a:lnTo>
                    <a:pt x="0" y="126491"/>
                  </a:lnTo>
                  <a:lnTo>
                    <a:pt x="156972" y="252983"/>
                  </a:lnTo>
                  <a:lnTo>
                    <a:pt x="313944" y="126491"/>
                  </a:lnTo>
                  <a:lnTo>
                    <a:pt x="235458" y="126491"/>
                  </a:lnTo>
                  <a:lnTo>
                    <a:pt x="235458" y="0"/>
                  </a:lnTo>
                  <a:close/>
                </a:path>
              </a:pathLst>
            </a:custGeom>
            <a:solidFill>
              <a:srgbClr val="1F386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672077" y="3003041"/>
              <a:ext cx="314325" cy="253365"/>
            </a:xfrm>
            <a:custGeom>
              <a:avLst/>
              <a:gdLst/>
              <a:ahLst/>
              <a:cxnLst/>
              <a:rect l="l" t="t" r="r" b="b"/>
              <a:pathLst>
                <a:path w="314325" h="253364">
                  <a:moveTo>
                    <a:pt x="235458" y="0"/>
                  </a:moveTo>
                  <a:lnTo>
                    <a:pt x="235458" y="126491"/>
                  </a:lnTo>
                  <a:lnTo>
                    <a:pt x="313944" y="126491"/>
                  </a:lnTo>
                  <a:lnTo>
                    <a:pt x="156972" y="252983"/>
                  </a:lnTo>
                  <a:lnTo>
                    <a:pt x="0" y="126491"/>
                  </a:lnTo>
                  <a:lnTo>
                    <a:pt x="78486" y="126491"/>
                  </a:lnTo>
                  <a:lnTo>
                    <a:pt x="78486" y="0"/>
                  </a:lnTo>
                  <a:lnTo>
                    <a:pt x="235458" y="0"/>
                  </a:lnTo>
                  <a:close/>
                </a:path>
              </a:pathLst>
            </a:custGeom>
            <a:ln w="25400">
              <a:solidFill>
                <a:srgbClr val="1C2F5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451104" y="3576827"/>
              <a:ext cx="1868805" cy="881380"/>
            </a:xfrm>
            <a:custGeom>
              <a:avLst/>
              <a:gdLst/>
              <a:ahLst/>
              <a:cxnLst/>
              <a:rect l="l" t="t" r="r" b="b"/>
              <a:pathLst>
                <a:path w="1868805" h="881379">
                  <a:moveTo>
                    <a:pt x="1721612" y="0"/>
                  </a:moveTo>
                  <a:lnTo>
                    <a:pt x="146811" y="0"/>
                  </a:lnTo>
                  <a:lnTo>
                    <a:pt x="100410" y="7489"/>
                  </a:lnTo>
                  <a:lnTo>
                    <a:pt x="60108" y="28342"/>
                  </a:lnTo>
                  <a:lnTo>
                    <a:pt x="28327" y="60130"/>
                  </a:lnTo>
                  <a:lnTo>
                    <a:pt x="7485" y="100429"/>
                  </a:lnTo>
                  <a:lnTo>
                    <a:pt x="0" y="146812"/>
                  </a:lnTo>
                  <a:lnTo>
                    <a:pt x="0" y="734060"/>
                  </a:lnTo>
                  <a:lnTo>
                    <a:pt x="7485" y="780461"/>
                  </a:lnTo>
                  <a:lnTo>
                    <a:pt x="28327" y="820763"/>
                  </a:lnTo>
                  <a:lnTo>
                    <a:pt x="60108" y="852544"/>
                  </a:lnTo>
                  <a:lnTo>
                    <a:pt x="100410" y="873386"/>
                  </a:lnTo>
                  <a:lnTo>
                    <a:pt x="146811" y="880872"/>
                  </a:lnTo>
                  <a:lnTo>
                    <a:pt x="1721612" y="880872"/>
                  </a:lnTo>
                  <a:lnTo>
                    <a:pt x="1767994" y="873386"/>
                  </a:lnTo>
                  <a:lnTo>
                    <a:pt x="1808293" y="852544"/>
                  </a:lnTo>
                  <a:lnTo>
                    <a:pt x="1840081" y="820763"/>
                  </a:lnTo>
                  <a:lnTo>
                    <a:pt x="1860934" y="780461"/>
                  </a:lnTo>
                  <a:lnTo>
                    <a:pt x="1868423" y="734060"/>
                  </a:lnTo>
                  <a:lnTo>
                    <a:pt x="1868423" y="146812"/>
                  </a:lnTo>
                  <a:lnTo>
                    <a:pt x="1860934" y="100429"/>
                  </a:lnTo>
                  <a:lnTo>
                    <a:pt x="1840081" y="60130"/>
                  </a:lnTo>
                  <a:lnTo>
                    <a:pt x="1808293" y="28342"/>
                  </a:lnTo>
                  <a:lnTo>
                    <a:pt x="1767994" y="7489"/>
                  </a:lnTo>
                  <a:lnTo>
                    <a:pt x="1721612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451104" y="3576827"/>
              <a:ext cx="1868805" cy="881380"/>
            </a:xfrm>
            <a:custGeom>
              <a:avLst/>
              <a:gdLst/>
              <a:ahLst/>
              <a:cxnLst/>
              <a:rect l="l" t="t" r="r" b="b"/>
              <a:pathLst>
                <a:path w="1868805" h="881379">
                  <a:moveTo>
                    <a:pt x="0" y="146812"/>
                  </a:moveTo>
                  <a:lnTo>
                    <a:pt x="7485" y="100429"/>
                  </a:lnTo>
                  <a:lnTo>
                    <a:pt x="28327" y="60130"/>
                  </a:lnTo>
                  <a:lnTo>
                    <a:pt x="60108" y="28342"/>
                  </a:lnTo>
                  <a:lnTo>
                    <a:pt x="100410" y="7489"/>
                  </a:lnTo>
                  <a:lnTo>
                    <a:pt x="146811" y="0"/>
                  </a:lnTo>
                  <a:lnTo>
                    <a:pt x="1721612" y="0"/>
                  </a:lnTo>
                  <a:lnTo>
                    <a:pt x="1767994" y="7489"/>
                  </a:lnTo>
                  <a:lnTo>
                    <a:pt x="1808293" y="28342"/>
                  </a:lnTo>
                  <a:lnTo>
                    <a:pt x="1840081" y="60130"/>
                  </a:lnTo>
                  <a:lnTo>
                    <a:pt x="1860934" y="100429"/>
                  </a:lnTo>
                  <a:lnTo>
                    <a:pt x="1868423" y="146812"/>
                  </a:lnTo>
                  <a:lnTo>
                    <a:pt x="1868423" y="734060"/>
                  </a:lnTo>
                  <a:lnTo>
                    <a:pt x="1860934" y="780461"/>
                  </a:lnTo>
                  <a:lnTo>
                    <a:pt x="1840081" y="820763"/>
                  </a:lnTo>
                  <a:lnTo>
                    <a:pt x="1808293" y="852544"/>
                  </a:lnTo>
                  <a:lnTo>
                    <a:pt x="1767994" y="873386"/>
                  </a:lnTo>
                  <a:lnTo>
                    <a:pt x="1721612" y="880872"/>
                  </a:lnTo>
                  <a:lnTo>
                    <a:pt x="146811" y="880872"/>
                  </a:lnTo>
                  <a:lnTo>
                    <a:pt x="100410" y="873386"/>
                  </a:lnTo>
                  <a:lnTo>
                    <a:pt x="60108" y="852544"/>
                  </a:lnTo>
                  <a:lnTo>
                    <a:pt x="28327" y="820763"/>
                  </a:lnTo>
                  <a:lnTo>
                    <a:pt x="7485" y="780461"/>
                  </a:lnTo>
                  <a:lnTo>
                    <a:pt x="0" y="734060"/>
                  </a:lnTo>
                  <a:lnTo>
                    <a:pt x="0" y="146812"/>
                  </a:lnTo>
                  <a:close/>
                </a:path>
              </a:pathLst>
            </a:custGeom>
            <a:ln w="9525">
              <a:solidFill>
                <a:srgbClr val="1C2F5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703580" y="3833571"/>
            <a:ext cx="1338580" cy="361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solidFill>
                  <a:srgbClr val="FFFFFF"/>
                </a:solidFill>
                <a:latin typeface="Arial MT"/>
                <a:cs typeface="Arial MT"/>
              </a:rPr>
              <a:t>Bentuk</a:t>
            </a:r>
            <a:r>
              <a:rPr sz="1100" spc="-7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FFFFFF"/>
                </a:solidFill>
                <a:latin typeface="Arial MT"/>
                <a:cs typeface="Arial MT"/>
              </a:rPr>
              <a:t>Tindak</a:t>
            </a:r>
            <a:r>
              <a:rPr sz="1100" spc="-5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FFFFFF"/>
                </a:solidFill>
                <a:latin typeface="Arial MT"/>
                <a:cs typeface="Arial MT"/>
              </a:rPr>
              <a:t>Lanjut </a:t>
            </a:r>
            <a:r>
              <a:rPr sz="1100" spc="-29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FFFFFF"/>
                </a:solidFill>
                <a:latin typeface="Arial MT"/>
                <a:cs typeface="Arial MT"/>
              </a:rPr>
              <a:t>dari</a:t>
            </a:r>
            <a:r>
              <a:rPr sz="1100" spc="-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FFFFFF"/>
                </a:solidFill>
                <a:latin typeface="Arial MT"/>
                <a:cs typeface="Arial MT"/>
              </a:rPr>
              <a:t>peserta</a:t>
            </a:r>
            <a:endParaRPr sz="1100">
              <a:latin typeface="Arial MT"/>
              <a:cs typeface="Arial MT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2985516" y="995552"/>
            <a:ext cx="3044825" cy="3646804"/>
            <a:chOff x="2985516" y="995552"/>
            <a:chExt cx="3044825" cy="3646804"/>
          </a:xfrm>
        </p:grpSpPr>
        <p:pic>
          <p:nvPicPr>
            <p:cNvPr id="31" name="object 3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985516" y="3300983"/>
              <a:ext cx="314579" cy="313944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3014980" y="3828669"/>
              <a:ext cx="257175" cy="297180"/>
            </a:xfrm>
            <a:custGeom>
              <a:avLst/>
              <a:gdLst/>
              <a:ahLst/>
              <a:cxnLst/>
              <a:rect l="l" t="t" r="r" b="b"/>
              <a:pathLst>
                <a:path w="257175" h="297179">
                  <a:moveTo>
                    <a:pt x="74549" y="24764"/>
                  </a:moveTo>
                  <a:lnTo>
                    <a:pt x="28575" y="24764"/>
                  </a:lnTo>
                  <a:lnTo>
                    <a:pt x="17466" y="26705"/>
                  </a:lnTo>
                  <a:lnTo>
                    <a:pt x="8381" y="31999"/>
                  </a:lnTo>
                  <a:lnTo>
                    <a:pt x="2250" y="39857"/>
                  </a:lnTo>
                  <a:lnTo>
                    <a:pt x="0" y="49491"/>
                  </a:lnTo>
                  <a:lnTo>
                    <a:pt x="0" y="271932"/>
                  </a:lnTo>
                  <a:lnTo>
                    <a:pt x="2250" y="281550"/>
                  </a:lnTo>
                  <a:lnTo>
                    <a:pt x="8381" y="289410"/>
                  </a:lnTo>
                  <a:lnTo>
                    <a:pt x="17466" y="294713"/>
                  </a:lnTo>
                  <a:lnTo>
                    <a:pt x="28575" y="296659"/>
                  </a:lnTo>
                  <a:lnTo>
                    <a:pt x="228345" y="296659"/>
                  </a:lnTo>
                  <a:lnTo>
                    <a:pt x="239454" y="294713"/>
                  </a:lnTo>
                  <a:lnTo>
                    <a:pt x="248538" y="289410"/>
                  </a:lnTo>
                  <a:lnTo>
                    <a:pt x="254670" y="281550"/>
                  </a:lnTo>
                  <a:lnTo>
                    <a:pt x="256920" y="271932"/>
                  </a:lnTo>
                  <a:lnTo>
                    <a:pt x="256920" y="259575"/>
                  </a:lnTo>
                  <a:lnTo>
                    <a:pt x="64262" y="259575"/>
                  </a:lnTo>
                  <a:lnTo>
                    <a:pt x="55925" y="258117"/>
                  </a:lnTo>
                  <a:lnTo>
                    <a:pt x="49101" y="254144"/>
                  </a:lnTo>
                  <a:lnTo>
                    <a:pt x="44491" y="248254"/>
                  </a:lnTo>
                  <a:lnTo>
                    <a:pt x="42799" y="241045"/>
                  </a:lnTo>
                  <a:lnTo>
                    <a:pt x="44491" y="233835"/>
                  </a:lnTo>
                  <a:lnTo>
                    <a:pt x="49101" y="227941"/>
                  </a:lnTo>
                  <a:lnTo>
                    <a:pt x="55925" y="223963"/>
                  </a:lnTo>
                  <a:lnTo>
                    <a:pt x="64262" y="222503"/>
                  </a:lnTo>
                  <a:lnTo>
                    <a:pt x="256920" y="222503"/>
                  </a:lnTo>
                  <a:lnTo>
                    <a:pt x="256920" y="197789"/>
                  </a:lnTo>
                  <a:lnTo>
                    <a:pt x="64262" y="197789"/>
                  </a:lnTo>
                  <a:lnTo>
                    <a:pt x="55925" y="196330"/>
                  </a:lnTo>
                  <a:lnTo>
                    <a:pt x="49101" y="192352"/>
                  </a:lnTo>
                  <a:lnTo>
                    <a:pt x="44491" y="186458"/>
                  </a:lnTo>
                  <a:lnTo>
                    <a:pt x="42799" y="179247"/>
                  </a:lnTo>
                  <a:lnTo>
                    <a:pt x="44491" y="172037"/>
                  </a:lnTo>
                  <a:lnTo>
                    <a:pt x="49101" y="166142"/>
                  </a:lnTo>
                  <a:lnTo>
                    <a:pt x="55925" y="162165"/>
                  </a:lnTo>
                  <a:lnTo>
                    <a:pt x="64262" y="160705"/>
                  </a:lnTo>
                  <a:lnTo>
                    <a:pt x="256920" y="160705"/>
                  </a:lnTo>
                  <a:lnTo>
                    <a:pt x="256920" y="135991"/>
                  </a:lnTo>
                  <a:lnTo>
                    <a:pt x="64262" y="135991"/>
                  </a:lnTo>
                  <a:lnTo>
                    <a:pt x="55925" y="134534"/>
                  </a:lnTo>
                  <a:lnTo>
                    <a:pt x="49101" y="130560"/>
                  </a:lnTo>
                  <a:lnTo>
                    <a:pt x="44491" y="124670"/>
                  </a:lnTo>
                  <a:lnTo>
                    <a:pt x="42799" y="117462"/>
                  </a:lnTo>
                  <a:lnTo>
                    <a:pt x="44491" y="110252"/>
                  </a:lnTo>
                  <a:lnTo>
                    <a:pt x="49101" y="104357"/>
                  </a:lnTo>
                  <a:lnTo>
                    <a:pt x="55925" y="100379"/>
                  </a:lnTo>
                  <a:lnTo>
                    <a:pt x="64262" y="98920"/>
                  </a:lnTo>
                  <a:lnTo>
                    <a:pt x="256920" y="98920"/>
                  </a:lnTo>
                  <a:lnTo>
                    <a:pt x="256920" y="49491"/>
                  </a:lnTo>
                  <a:lnTo>
                    <a:pt x="77724" y="49491"/>
                  </a:lnTo>
                  <a:lnTo>
                    <a:pt x="71374" y="43941"/>
                  </a:lnTo>
                  <a:lnTo>
                    <a:pt x="71374" y="27558"/>
                  </a:lnTo>
                  <a:lnTo>
                    <a:pt x="74549" y="24764"/>
                  </a:lnTo>
                  <a:close/>
                </a:path>
                <a:path w="257175" h="297179">
                  <a:moveTo>
                    <a:pt x="256920" y="222503"/>
                  </a:moveTo>
                  <a:lnTo>
                    <a:pt x="64262" y="222503"/>
                  </a:lnTo>
                  <a:lnTo>
                    <a:pt x="72578" y="223963"/>
                  </a:lnTo>
                  <a:lnTo>
                    <a:pt x="79359" y="227941"/>
                  </a:lnTo>
                  <a:lnTo>
                    <a:pt x="83925" y="233835"/>
                  </a:lnTo>
                  <a:lnTo>
                    <a:pt x="85597" y="241045"/>
                  </a:lnTo>
                  <a:lnTo>
                    <a:pt x="83925" y="248254"/>
                  </a:lnTo>
                  <a:lnTo>
                    <a:pt x="79359" y="254144"/>
                  </a:lnTo>
                  <a:lnTo>
                    <a:pt x="72578" y="258117"/>
                  </a:lnTo>
                  <a:lnTo>
                    <a:pt x="64262" y="259575"/>
                  </a:lnTo>
                  <a:lnTo>
                    <a:pt x="256920" y="259575"/>
                  </a:lnTo>
                  <a:lnTo>
                    <a:pt x="256920" y="247218"/>
                  </a:lnTo>
                  <a:lnTo>
                    <a:pt x="117347" y="247218"/>
                  </a:lnTo>
                  <a:lnTo>
                    <a:pt x="114172" y="244462"/>
                  </a:lnTo>
                  <a:lnTo>
                    <a:pt x="114172" y="237629"/>
                  </a:lnTo>
                  <a:lnTo>
                    <a:pt x="117347" y="234861"/>
                  </a:lnTo>
                  <a:lnTo>
                    <a:pt x="256920" y="234861"/>
                  </a:lnTo>
                  <a:lnTo>
                    <a:pt x="256920" y="222503"/>
                  </a:lnTo>
                  <a:close/>
                </a:path>
                <a:path w="257175" h="297179">
                  <a:moveTo>
                    <a:pt x="256920" y="234861"/>
                  </a:moveTo>
                  <a:lnTo>
                    <a:pt x="210819" y="234861"/>
                  </a:lnTo>
                  <a:lnTo>
                    <a:pt x="214121" y="237629"/>
                  </a:lnTo>
                  <a:lnTo>
                    <a:pt x="214121" y="244462"/>
                  </a:lnTo>
                  <a:lnTo>
                    <a:pt x="210819" y="247218"/>
                  </a:lnTo>
                  <a:lnTo>
                    <a:pt x="256920" y="247218"/>
                  </a:lnTo>
                  <a:lnTo>
                    <a:pt x="256920" y="234861"/>
                  </a:lnTo>
                  <a:close/>
                </a:path>
                <a:path w="257175" h="297179">
                  <a:moveTo>
                    <a:pt x="256920" y="160705"/>
                  </a:moveTo>
                  <a:lnTo>
                    <a:pt x="64262" y="160705"/>
                  </a:lnTo>
                  <a:lnTo>
                    <a:pt x="72578" y="162165"/>
                  </a:lnTo>
                  <a:lnTo>
                    <a:pt x="79359" y="166142"/>
                  </a:lnTo>
                  <a:lnTo>
                    <a:pt x="83925" y="172037"/>
                  </a:lnTo>
                  <a:lnTo>
                    <a:pt x="85597" y="179247"/>
                  </a:lnTo>
                  <a:lnTo>
                    <a:pt x="83925" y="186458"/>
                  </a:lnTo>
                  <a:lnTo>
                    <a:pt x="79359" y="192352"/>
                  </a:lnTo>
                  <a:lnTo>
                    <a:pt x="72578" y="196330"/>
                  </a:lnTo>
                  <a:lnTo>
                    <a:pt x="64262" y="197789"/>
                  </a:lnTo>
                  <a:lnTo>
                    <a:pt x="256920" y="197789"/>
                  </a:lnTo>
                  <a:lnTo>
                    <a:pt x="256920" y="185432"/>
                  </a:lnTo>
                  <a:lnTo>
                    <a:pt x="117347" y="185432"/>
                  </a:lnTo>
                  <a:lnTo>
                    <a:pt x="114172" y="182664"/>
                  </a:lnTo>
                  <a:lnTo>
                    <a:pt x="114172" y="175831"/>
                  </a:lnTo>
                  <a:lnTo>
                    <a:pt x="117347" y="173075"/>
                  </a:lnTo>
                  <a:lnTo>
                    <a:pt x="256920" y="173075"/>
                  </a:lnTo>
                  <a:lnTo>
                    <a:pt x="256920" y="160705"/>
                  </a:lnTo>
                  <a:close/>
                </a:path>
                <a:path w="257175" h="297179">
                  <a:moveTo>
                    <a:pt x="256920" y="173075"/>
                  </a:moveTo>
                  <a:lnTo>
                    <a:pt x="210819" y="173075"/>
                  </a:lnTo>
                  <a:lnTo>
                    <a:pt x="214121" y="175831"/>
                  </a:lnTo>
                  <a:lnTo>
                    <a:pt x="214121" y="182664"/>
                  </a:lnTo>
                  <a:lnTo>
                    <a:pt x="210819" y="185432"/>
                  </a:lnTo>
                  <a:lnTo>
                    <a:pt x="256920" y="185432"/>
                  </a:lnTo>
                  <a:lnTo>
                    <a:pt x="256920" y="173075"/>
                  </a:lnTo>
                  <a:close/>
                </a:path>
                <a:path w="257175" h="297179">
                  <a:moveTo>
                    <a:pt x="256920" y="98920"/>
                  </a:moveTo>
                  <a:lnTo>
                    <a:pt x="64262" y="98920"/>
                  </a:lnTo>
                  <a:lnTo>
                    <a:pt x="72578" y="100379"/>
                  </a:lnTo>
                  <a:lnTo>
                    <a:pt x="79359" y="104357"/>
                  </a:lnTo>
                  <a:lnTo>
                    <a:pt x="83925" y="110252"/>
                  </a:lnTo>
                  <a:lnTo>
                    <a:pt x="85597" y="117462"/>
                  </a:lnTo>
                  <a:lnTo>
                    <a:pt x="83925" y="124670"/>
                  </a:lnTo>
                  <a:lnTo>
                    <a:pt x="79359" y="130560"/>
                  </a:lnTo>
                  <a:lnTo>
                    <a:pt x="72578" y="134534"/>
                  </a:lnTo>
                  <a:lnTo>
                    <a:pt x="64262" y="135991"/>
                  </a:lnTo>
                  <a:lnTo>
                    <a:pt x="256920" y="135991"/>
                  </a:lnTo>
                  <a:lnTo>
                    <a:pt x="256920" y="123634"/>
                  </a:lnTo>
                  <a:lnTo>
                    <a:pt x="117347" y="123634"/>
                  </a:lnTo>
                  <a:lnTo>
                    <a:pt x="114172" y="120878"/>
                  </a:lnTo>
                  <a:lnTo>
                    <a:pt x="114172" y="114045"/>
                  </a:lnTo>
                  <a:lnTo>
                    <a:pt x="117347" y="111277"/>
                  </a:lnTo>
                  <a:lnTo>
                    <a:pt x="256920" y="111277"/>
                  </a:lnTo>
                  <a:lnTo>
                    <a:pt x="256920" y="98920"/>
                  </a:lnTo>
                  <a:close/>
                </a:path>
                <a:path w="257175" h="297179">
                  <a:moveTo>
                    <a:pt x="256920" y="111277"/>
                  </a:moveTo>
                  <a:lnTo>
                    <a:pt x="210819" y="111277"/>
                  </a:lnTo>
                  <a:lnTo>
                    <a:pt x="214121" y="114045"/>
                  </a:lnTo>
                  <a:lnTo>
                    <a:pt x="214121" y="120878"/>
                  </a:lnTo>
                  <a:lnTo>
                    <a:pt x="210819" y="123634"/>
                  </a:lnTo>
                  <a:lnTo>
                    <a:pt x="256920" y="123634"/>
                  </a:lnTo>
                  <a:lnTo>
                    <a:pt x="256920" y="111277"/>
                  </a:lnTo>
                  <a:close/>
                </a:path>
                <a:path w="257175" h="297179">
                  <a:moveTo>
                    <a:pt x="228345" y="24764"/>
                  </a:moveTo>
                  <a:lnTo>
                    <a:pt x="182371" y="24764"/>
                  </a:lnTo>
                  <a:lnTo>
                    <a:pt x="185546" y="27558"/>
                  </a:lnTo>
                  <a:lnTo>
                    <a:pt x="185546" y="43941"/>
                  </a:lnTo>
                  <a:lnTo>
                    <a:pt x="179069" y="49491"/>
                  </a:lnTo>
                  <a:lnTo>
                    <a:pt x="256920" y="49491"/>
                  </a:lnTo>
                  <a:lnTo>
                    <a:pt x="254670" y="39857"/>
                  </a:lnTo>
                  <a:lnTo>
                    <a:pt x="248538" y="31999"/>
                  </a:lnTo>
                  <a:lnTo>
                    <a:pt x="239454" y="26705"/>
                  </a:lnTo>
                  <a:lnTo>
                    <a:pt x="228345" y="24764"/>
                  </a:lnTo>
                  <a:close/>
                </a:path>
                <a:path w="257175" h="297179">
                  <a:moveTo>
                    <a:pt x="120776" y="12445"/>
                  </a:moveTo>
                  <a:lnTo>
                    <a:pt x="69214" y="12445"/>
                  </a:lnTo>
                  <a:lnTo>
                    <a:pt x="61340" y="17652"/>
                  </a:lnTo>
                  <a:lnTo>
                    <a:pt x="58419" y="24764"/>
                  </a:lnTo>
                  <a:lnTo>
                    <a:pt x="106425" y="24764"/>
                  </a:lnTo>
                  <a:lnTo>
                    <a:pt x="108712" y="23621"/>
                  </a:lnTo>
                  <a:lnTo>
                    <a:pt x="113918" y="15874"/>
                  </a:lnTo>
                  <a:lnTo>
                    <a:pt x="120776" y="12445"/>
                  </a:lnTo>
                  <a:close/>
                </a:path>
                <a:path w="257175" h="297179">
                  <a:moveTo>
                    <a:pt x="187706" y="12445"/>
                  </a:moveTo>
                  <a:lnTo>
                    <a:pt x="136017" y="12445"/>
                  </a:lnTo>
                  <a:lnTo>
                    <a:pt x="143001" y="15874"/>
                  </a:lnTo>
                  <a:lnTo>
                    <a:pt x="146812" y="21716"/>
                  </a:lnTo>
                  <a:lnTo>
                    <a:pt x="148081" y="23621"/>
                  </a:lnTo>
                  <a:lnTo>
                    <a:pt x="150494" y="24764"/>
                  </a:lnTo>
                  <a:lnTo>
                    <a:pt x="198500" y="24764"/>
                  </a:lnTo>
                  <a:lnTo>
                    <a:pt x="195580" y="17652"/>
                  </a:lnTo>
                  <a:lnTo>
                    <a:pt x="187706" y="12445"/>
                  </a:lnTo>
                  <a:close/>
                </a:path>
                <a:path w="257175" h="297179">
                  <a:moveTo>
                    <a:pt x="128396" y="0"/>
                  </a:moveTo>
                  <a:lnTo>
                    <a:pt x="120203" y="855"/>
                  </a:lnTo>
                  <a:lnTo>
                    <a:pt x="112569" y="3317"/>
                  </a:lnTo>
                  <a:lnTo>
                    <a:pt x="105769" y="7233"/>
                  </a:lnTo>
                  <a:lnTo>
                    <a:pt x="100075" y="12445"/>
                  </a:lnTo>
                  <a:lnTo>
                    <a:pt x="156844" y="12445"/>
                  </a:lnTo>
                  <a:lnTo>
                    <a:pt x="151131" y="7233"/>
                  </a:lnTo>
                  <a:lnTo>
                    <a:pt x="144287" y="3317"/>
                  </a:lnTo>
                  <a:lnTo>
                    <a:pt x="136610" y="855"/>
                  </a:lnTo>
                  <a:lnTo>
                    <a:pt x="128396" y="0"/>
                  </a:lnTo>
                  <a:close/>
                </a:path>
              </a:pathLst>
            </a:custGeom>
            <a:solidFill>
              <a:srgbClr val="07376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" name="object 3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787136" y="1070228"/>
              <a:ext cx="162433" cy="147447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5706364" y="995552"/>
              <a:ext cx="324485" cy="297180"/>
            </a:xfrm>
            <a:custGeom>
              <a:avLst/>
              <a:gdLst/>
              <a:ahLst/>
              <a:cxnLst/>
              <a:rect l="l" t="t" r="r" b="b"/>
              <a:pathLst>
                <a:path w="324485" h="297180">
                  <a:moveTo>
                    <a:pt x="41275" y="160655"/>
                  </a:moveTo>
                  <a:lnTo>
                    <a:pt x="14097" y="160655"/>
                  </a:lnTo>
                  <a:lnTo>
                    <a:pt x="27822" y="206529"/>
                  </a:lnTo>
                  <a:lnTo>
                    <a:pt x="57038" y="244379"/>
                  </a:lnTo>
                  <a:lnTo>
                    <a:pt x="98375" y="271133"/>
                  </a:lnTo>
                  <a:lnTo>
                    <a:pt x="148462" y="283718"/>
                  </a:lnTo>
                  <a:lnTo>
                    <a:pt x="148462" y="293877"/>
                  </a:lnTo>
                  <a:lnTo>
                    <a:pt x="151511" y="296672"/>
                  </a:lnTo>
                  <a:lnTo>
                    <a:pt x="172465" y="296672"/>
                  </a:lnTo>
                  <a:lnTo>
                    <a:pt x="175513" y="293877"/>
                  </a:lnTo>
                  <a:lnTo>
                    <a:pt x="175513" y="283718"/>
                  </a:lnTo>
                  <a:lnTo>
                    <a:pt x="225528" y="271133"/>
                  </a:lnTo>
                  <a:lnTo>
                    <a:pt x="244526" y="258825"/>
                  </a:lnTo>
                  <a:lnTo>
                    <a:pt x="148462" y="258825"/>
                  </a:lnTo>
                  <a:lnTo>
                    <a:pt x="108854" y="248326"/>
                  </a:lnTo>
                  <a:lnTo>
                    <a:pt x="76104" y="226933"/>
                  </a:lnTo>
                  <a:lnTo>
                    <a:pt x="52736" y="196943"/>
                  </a:lnTo>
                  <a:lnTo>
                    <a:pt x="41275" y="160655"/>
                  </a:lnTo>
                  <a:close/>
                </a:path>
                <a:path w="324485" h="297180">
                  <a:moveTo>
                    <a:pt x="172465" y="241046"/>
                  </a:moveTo>
                  <a:lnTo>
                    <a:pt x="151511" y="241046"/>
                  </a:lnTo>
                  <a:lnTo>
                    <a:pt x="148462" y="243839"/>
                  </a:lnTo>
                  <a:lnTo>
                    <a:pt x="148462" y="258825"/>
                  </a:lnTo>
                  <a:lnTo>
                    <a:pt x="175513" y="258825"/>
                  </a:lnTo>
                  <a:lnTo>
                    <a:pt x="175513" y="243839"/>
                  </a:lnTo>
                  <a:lnTo>
                    <a:pt x="172465" y="241046"/>
                  </a:lnTo>
                  <a:close/>
                </a:path>
                <a:path w="324485" h="297180">
                  <a:moveTo>
                    <a:pt x="309752" y="160655"/>
                  </a:moveTo>
                  <a:lnTo>
                    <a:pt x="282701" y="160655"/>
                  </a:lnTo>
                  <a:lnTo>
                    <a:pt x="271168" y="196943"/>
                  </a:lnTo>
                  <a:lnTo>
                    <a:pt x="247776" y="226933"/>
                  </a:lnTo>
                  <a:lnTo>
                    <a:pt x="215050" y="248326"/>
                  </a:lnTo>
                  <a:lnTo>
                    <a:pt x="175513" y="258825"/>
                  </a:lnTo>
                  <a:lnTo>
                    <a:pt x="244526" y="258825"/>
                  </a:lnTo>
                  <a:lnTo>
                    <a:pt x="266826" y="244379"/>
                  </a:lnTo>
                  <a:lnTo>
                    <a:pt x="296029" y="206529"/>
                  </a:lnTo>
                  <a:lnTo>
                    <a:pt x="309752" y="160655"/>
                  </a:lnTo>
                  <a:close/>
                </a:path>
                <a:path w="324485" h="297180">
                  <a:moveTo>
                    <a:pt x="57658" y="136017"/>
                  </a:moveTo>
                  <a:lnTo>
                    <a:pt x="3048" y="136017"/>
                  </a:lnTo>
                  <a:lnTo>
                    <a:pt x="0" y="138811"/>
                  </a:lnTo>
                  <a:lnTo>
                    <a:pt x="0" y="157987"/>
                  </a:lnTo>
                  <a:lnTo>
                    <a:pt x="3048" y="160655"/>
                  </a:lnTo>
                  <a:lnTo>
                    <a:pt x="57658" y="160655"/>
                  </a:lnTo>
                  <a:lnTo>
                    <a:pt x="60706" y="157987"/>
                  </a:lnTo>
                  <a:lnTo>
                    <a:pt x="60706" y="138811"/>
                  </a:lnTo>
                  <a:lnTo>
                    <a:pt x="57658" y="136017"/>
                  </a:lnTo>
                  <a:close/>
                </a:path>
                <a:path w="324485" h="297180">
                  <a:moveTo>
                    <a:pt x="320928" y="136017"/>
                  </a:moveTo>
                  <a:lnTo>
                    <a:pt x="266191" y="136017"/>
                  </a:lnTo>
                  <a:lnTo>
                    <a:pt x="263144" y="138811"/>
                  </a:lnTo>
                  <a:lnTo>
                    <a:pt x="263144" y="157987"/>
                  </a:lnTo>
                  <a:lnTo>
                    <a:pt x="266191" y="160655"/>
                  </a:lnTo>
                  <a:lnTo>
                    <a:pt x="320928" y="160655"/>
                  </a:lnTo>
                  <a:lnTo>
                    <a:pt x="323976" y="157987"/>
                  </a:lnTo>
                  <a:lnTo>
                    <a:pt x="323976" y="138811"/>
                  </a:lnTo>
                  <a:lnTo>
                    <a:pt x="320928" y="136017"/>
                  </a:lnTo>
                  <a:close/>
                </a:path>
                <a:path w="324485" h="297180">
                  <a:moveTo>
                    <a:pt x="172465" y="0"/>
                  </a:moveTo>
                  <a:lnTo>
                    <a:pt x="151511" y="0"/>
                  </a:lnTo>
                  <a:lnTo>
                    <a:pt x="148462" y="2794"/>
                  </a:lnTo>
                  <a:lnTo>
                    <a:pt x="148462" y="13081"/>
                  </a:lnTo>
                  <a:lnTo>
                    <a:pt x="98375" y="25592"/>
                  </a:lnTo>
                  <a:lnTo>
                    <a:pt x="57038" y="52308"/>
                  </a:lnTo>
                  <a:lnTo>
                    <a:pt x="27822" y="90144"/>
                  </a:lnTo>
                  <a:lnTo>
                    <a:pt x="14097" y="136017"/>
                  </a:lnTo>
                  <a:lnTo>
                    <a:pt x="41275" y="136017"/>
                  </a:lnTo>
                  <a:lnTo>
                    <a:pt x="52736" y="99782"/>
                  </a:lnTo>
                  <a:lnTo>
                    <a:pt x="76104" y="69786"/>
                  </a:lnTo>
                  <a:lnTo>
                    <a:pt x="108854" y="48363"/>
                  </a:lnTo>
                  <a:lnTo>
                    <a:pt x="148462" y="37846"/>
                  </a:lnTo>
                  <a:lnTo>
                    <a:pt x="244470" y="37846"/>
                  </a:lnTo>
                  <a:lnTo>
                    <a:pt x="225528" y="25592"/>
                  </a:lnTo>
                  <a:lnTo>
                    <a:pt x="175513" y="13081"/>
                  </a:lnTo>
                  <a:lnTo>
                    <a:pt x="175513" y="2794"/>
                  </a:lnTo>
                  <a:lnTo>
                    <a:pt x="172465" y="0"/>
                  </a:lnTo>
                  <a:close/>
                </a:path>
                <a:path w="324485" h="297180">
                  <a:moveTo>
                    <a:pt x="244470" y="37846"/>
                  </a:moveTo>
                  <a:lnTo>
                    <a:pt x="175513" y="37846"/>
                  </a:lnTo>
                  <a:lnTo>
                    <a:pt x="215050" y="48363"/>
                  </a:lnTo>
                  <a:lnTo>
                    <a:pt x="247776" y="69786"/>
                  </a:lnTo>
                  <a:lnTo>
                    <a:pt x="271168" y="99782"/>
                  </a:lnTo>
                  <a:lnTo>
                    <a:pt x="282701" y="136017"/>
                  </a:lnTo>
                  <a:lnTo>
                    <a:pt x="309752" y="136017"/>
                  </a:lnTo>
                  <a:lnTo>
                    <a:pt x="296029" y="90144"/>
                  </a:lnTo>
                  <a:lnTo>
                    <a:pt x="266827" y="52308"/>
                  </a:lnTo>
                  <a:lnTo>
                    <a:pt x="244470" y="37846"/>
                  </a:lnTo>
                  <a:close/>
                </a:path>
                <a:path w="324485" h="297180">
                  <a:moveTo>
                    <a:pt x="175513" y="37846"/>
                  </a:moveTo>
                  <a:lnTo>
                    <a:pt x="148462" y="37846"/>
                  </a:lnTo>
                  <a:lnTo>
                    <a:pt x="148462" y="52959"/>
                  </a:lnTo>
                  <a:lnTo>
                    <a:pt x="151511" y="55625"/>
                  </a:lnTo>
                  <a:lnTo>
                    <a:pt x="172465" y="55625"/>
                  </a:lnTo>
                  <a:lnTo>
                    <a:pt x="175513" y="52959"/>
                  </a:lnTo>
                  <a:lnTo>
                    <a:pt x="175513" y="37846"/>
                  </a:lnTo>
                  <a:close/>
                </a:path>
              </a:pathLst>
            </a:custGeom>
            <a:solidFill>
              <a:srgbClr val="07376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4370832" y="3392423"/>
              <a:ext cx="254635" cy="1249680"/>
            </a:xfrm>
            <a:custGeom>
              <a:avLst/>
              <a:gdLst/>
              <a:ahLst/>
              <a:cxnLst/>
              <a:rect l="l" t="t" r="r" b="b"/>
              <a:pathLst>
                <a:path w="254635" h="1249679">
                  <a:moveTo>
                    <a:pt x="254508" y="1092708"/>
                  </a:moveTo>
                  <a:lnTo>
                    <a:pt x="127254" y="935736"/>
                  </a:lnTo>
                  <a:lnTo>
                    <a:pt x="127254" y="1014222"/>
                  </a:lnTo>
                  <a:lnTo>
                    <a:pt x="0" y="1014222"/>
                  </a:lnTo>
                  <a:lnTo>
                    <a:pt x="0" y="1171194"/>
                  </a:lnTo>
                  <a:lnTo>
                    <a:pt x="127254" y="1171194"/>
                  </a:lnTo>
                  <a:lnTo>
                    <a:pt x="127254" y="1249680"/>
                  </a:lnTo>
                  <a:lnTo>
                    <a:pt x="254508" y="1092708"/>
                  </a:lnTo>
                  <a:close/>
                </a:path>
                <a:path w="254635" h="1249679">
                  <a:moveTo>
                    <a:pt x="254508" y="624840"/>
                  </a:moveTo>
                  <a:lnTo>
                    <a:pt x="127254" y="467868"/>
                  </a:lnTo>
                  <a:lnTo>
                    <a:pt x="127254" y="546354"/>
                  </a:lnTo>
                  <a:lnTo>
                    <a:pt x="0" y="546354"/>
                  </a:lnTo>
                  <a:lnTo>
                    <a:pt x="0" y="703326"/>
                  </a:lnTo>
                  <a:lnTo>
                    <a:pt x="127254" y="703326"/>
                  </a:lnTo>
                  <a:lnTo>
                    <a:pt x="127254" y="781812"/>
                  </a:lnTo>
                  <a:lnTo>
                    <a:pt x="254508" y="624840"/>
                  </a:lnTo>
                  <a:close/>
                </a:path>
                <a:path w="254635" h="1249679">
                  <a:moveTo>
                    <a:pt x="254508" y="156972"/>
                  </a:moveTo>
                  <a:lnTo>
                    <a:pt x="127254" y="0"/>
                  </a:lnTo>
                  <a:lnTo>
                    <a:pt x="127254" y="78486"/>
                  </a:lnTo>
                  <a:lnTo>
                    <a:pt x="0" y="78486"/>
                  </a:lnTo>
                  <a:lnTo>
                    <a:pt x="0" y="235458"/>
                  </a:lnTo>
                  <a:lnTo>
                    <a:pt x="127254" y="235458"/>
                  </a:lnTo>
                  <a:lnTo>
                    <a:pt x="127254" y="313944"/>
                  </a:lnTo>
                  <a:lnTo>
                    <a:pt x="254508" y="156972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4866259" y="3323082"/>
            <a:ext cx="4096385" cy="13557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 MT"/>
                <a:cs typeface="Arial MT"/>
              </a:rPr>
              <a:t>BGP </a:t>
            </a:r>
            <a:r>
              <a:rPr sz="1200" spc="-5" dirty="0">
                <a:latin typeface="Arial MT"/>
                <a:cs typeface="Arial MT"/>
              </a:rPr>
              <a:t>Sosialisasi Produk penguatan kebinekaan</a:t>
            </a:r>
            <a:r>
              <a:rPr sz="120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melalui </a:t>
            </a:r>
            <a:r>
              <a:rPr sz="120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Kegiatan</a:t>
            </a:r>
            <a:r>
              <a:rPr sz="1200" spc="-2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Penguatan</a:t>
            </a:r>
            <a:r>
              <a:rPr sz="1200" spc="-3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Fasilitator</a:t>
            </a:r>
            <a:r>
              <a:rPr sz="120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Program</a:t>
            </a:r>
            <a:r>
              <a:rPr sz="120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Sekolah</a:t>
            </a:r>
            <a:r>
              <a:rPr sz="1200" spc="1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Penggerak</a:t>
            </a:r>
            <a:endParaRPr sz="1200">
              <a:latin typeface="Arial MT"/>
              <a:cs typeface="Arial MT"/>
            </a:endParaRPr>
          </a:p>
          <a:p>
            <a:pPr marL="12700" marR="383540">
              <a:lnSpc>
                <a:spcPct val="100000"/>
              </a:lnSpc>
              <a:spcBef>
                <a:spcPts val="835"/>
              </a:spcBef>
            </a:pPr>
            <a:r>
              <a:rPr sz="1200" spc="-5" dirty="0">
                <a:latin typeface="Arial MT"/>
                <a:cs typeface="Arial MT"/>
              </a:rPr>
              <a:t>Dinas membuat </a:t>
            </a:r>
            <a:r>
              <a:rPr sz="1200" dirty="0">
                <a:latin typeface="Arial MT"/>
                <a:cs typeface="Arial MT"/>
              </a:rPr>
              <a:t>surat </a:t>
            </a:r>
            <a:r>
              <a:rPr sz="1200" spc="-5" dirty="0">
                <a:latin typeface="Arial MT"/>
                <a:cs typeface="Arial MT"/>
              </a:rPr>
              <a:t>edaran untuk</a:t>
            </a:r>
            <a:r>
              <a:rPr sz="1200" dirty="0">
                <a:latin typeface="Arial MT"/>
                <a:cs typeface="Arial MT"/>
              </a:rPr>
              <a:t> satuan </a:t>
            </a:r>
            <a:r>
              <a:rPr sz="1200" spc="-5" dirty="0">
                <a:latin typeface="Arial MT"/>
                <a:cs typeface="Arial MT"/>
              </a:rPr>
              <a:t>pendidikan </a:t>
            </a:r>
            <a:r>
              <a:rPr sz="1200" spc="-32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penggunaan</a:t>
            </a:r>
            <a:r>
              <a:rPr sz="1200" spc="-4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produk</a:t>
            </a:r>
            <a:r>
              <a:rPr sz="1200" spc="-3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penguatan</a:t>
            </a:r>
            <a:r>
              <a:rPr sz="1200" spc="-4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kebinekaan</a:t>
            </a:r>
            <a:endParaRPr sz="12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994"/>
              </a:spcBef>
            </a:pPr>
            <a:r>
              <a:rPr sz="1200" spc="-5" dirty="0">
                <a:latin typeface="Arial MT"/>
                <a:cs typeface="Arial MT"/>
              </a:rPr>
              <a:t>MKKS</a:t>
            </a:r>
            <a:r>
              <a:rPr sz="1200" spc="-15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membuat</a:t>
            </a:r>
            <a:r>
              <a:rPr sz="1200" spc="-40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bimtek</a:t>
            </a:r>
            <a:r>
              <a:rPr sz="1200" spc="-30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Panduan</a:t>
            </a:r>
            <a:r>
              <a:rPr sz="1200" spc="-45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P5</a:t>
            </a:r>
            <a:r>
              <a:rPr sz="1200" spc="-15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Topik</a:t>
            </a:r>
            <a:r>
              <a:rPr sz="1200" spc="-35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Bhineka</a:t>
            </a:r>
            <a:endParaRPr sz="12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sz="1200" spc="-5" dirty="0">
                <a:latin typeface="Arial MT"/>
                <a:cs typeface="Arial MT"/>
              </a:rPr>
              <a:t>Tunggal</a:t>
            </a:r>
            <a:r>
              <a:rPr sz="1200" spc="-75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Ika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3425190" y="4375810"/>
            <a:ext cx="49339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 MT"/>
                <a:cs typeface="Arial MT"/>
              </a:rPr>
              <a:t>B</a:t>
            </a:r>
            <a:r>
              <a:rPr sz="1200" spc="-5" dirty="0">
                <a:latin typeface="Arial MT"/>
                <a:cs typeface="Arial MT"/>
              </a:rPr>
              <a:t>im</a:t>
            </a:r>
            <a:r>
              <a:rPr sz="1200" dirty="0">
                <a:latin typeface="Arial MT"/>
                <a:cs typeface="Arial MT"/>
              </a:rPr>
              <a:t>t</a:t>
            </a:r>
            <a:r>
              <a:rPr sz="1200" spc="5" dirty="0">
                <a:latin typeface="Arial MT"/>
                <a:cs typeface="Arial MT"/>
              </a:rPr>
              <a:t>e</a:t>
            </a:r>
            <a:r>
              <a:rPr sz="1200" dirty="0">
                <a:latin typeface="Arial MT"/>
                <a:cs typeface="Arial MT"/>
              </a:rPr>
              <a:t>k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3425190" y="3893921"/>
            <a:ext cx="6184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Arial MT"/>
                <a:cs typeface="Arial MT"/>
              </a:rPr>
              <a:t>Regulasi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3425190" y="3408426"/>
            <a:ext cx="746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Arial MT"/>
                <a:cs typeface="Arial MT"/>
              </a:rPr>
              <a:t>Sosialisasi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5663946" y="1018108"/>
            <a:ext cx="2809240" cy="10210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59105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073762"/>
                </a:solidFill>
                <a:latin typeface="Arial"/>
                <a:cs typeface="Arial"/>
              </a:rPr>
              <a:t>Peserta</a:t>
            </a:r>
            <a:endParaRPr sz="1400">
              <a:latin typeface="Arial"/>
              <a:cs typeface="Arial"/>
            </a:endParaRPr>
          </a:p>
          <a:p>
            <a:pPr marL="139065" indent="-127000">
              <a:lnSpc>
                <a:spcPct val="100000"/>
              </a:lnSpc>
              <a:spcBef>
                <a:spcPts val="869"/>
              </a:spcBef>
              <a:buChar char="●"/>
              <a:tabLst>
                <a:tab pos="139700" algn="l"/>
              </a:tabLst>
            </a:pPr>
            <a:r>
              <a:rPr sz="1100" spc="-5" dirty="0">
                <a:latin typeface="Arial MT"/>
                <a:cs typeface="Arial MT"/>
              </a:rPr>
              <a:t>Dinas</a:t>
            </a:r>
            <a:r>
              <a:rPr sz="1100" spc="-1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Pendidikan</a:t>
            </a:r>
            <a:endParaRPr sz="1100">
              <a:latin typeface="Arial MT"/>
              <a:cs typeface="Arial MT"/>
            </a:endParaRPr>
          </a:p>
          <a:p>
            <a:pPr marL="139065" indent="-127000">
              <a:lnSpc>
                <a:spcPct val="100000"/>
              </a:lnSpc>
              <a:buChar char="●"/>
              <a:tabLst>
                <a:tab pos="139700" algn="l"/>
              </a:tabLst>
            </a:pPr>
            <a:r>
              <a:rPr sz="1100" dirty="0">
                <a:latin typeface="Arial MT"/>
                <a:cs typeface="Arial MT"/>
              </a:rPr>
              <a:t>Unsur</a:t>
            </a:r>
            <a:r>
              <a:rPr sz="1100" spc="-2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UPT (B/BPMP,</a:t>
            </a:r>
            <a:r>
              <a:rPr sz="1100" spc="-10" dirty="0">
                <a:latin typeface="Arial MT"/>
                <a:cs typeface="Arial MT"/>
              </a:rPr>
              <a:t> BBPPMPV,</a:t>
            </a:r>
            <a:r>
              <a:rPr sz="1100" spc="20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B/BGP)</a:t>
            </a:r>
            <a:endParaRPr sz="1100">
              <a:latin typeface="Arial MT"/>
              <a:cs typeface="Arial MT"/>
            </a:endParaRPr>
          </a:p>
          <a:p>
            <a:pPr marL="127000" marR="5080" indent="-114300">
              <a:lnSpc>
                <a:spcPct val="100000"/>
              </a:lnSpc>
              <a:buChar char="●"/>
              <a:tabLst>
                <a:tab pos="139700" algn="l"/>
              </a:tabLst>
            </a:pPr>
            <a:r>
              <a:rPr sz="1100" spc="-5" dirty="0">
                <a:latin typeface="Arial MT"/>
                <a:cs typeface="Arial MT"/>
              </a:rPr>
              <a:t>Unsur</a:t>
            </a:r>
            <a:r>
              <a:rPr sz="1100" spc="1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satuan</a:t>
            </a:r>
            <a:r>
              <a:rPr sz="1100" spc="9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Pendidikan</a:t>
            </a:r>
            <a:r>
              <a:rPr sz="1100" spc="9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(MKKS</a:t>
            </a:r>
            <a:r>
              <a:rPr sz="1100" spc="100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setiap </a:t>
            </a:r>
            <a:r>
              <a:rPr sz="1100" spc="-295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jenjang)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4845811" y="3069081"/>
            <a:ext cx="565785" cy="223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300" i="1" spc="-5" dirty="0">
                <a:latin typeface="Arial"/>
                <a:cs typeface="Arial"/>
              </a:rPr>
              <a:t>contoh:</a:t>
            </a:r>
            <a:endParaRPr sz="1300">
              <a:latin typeface="Arial"/>
              <a:cs typeface="Arial"/>
            </a:endParaRPr>
          </a:p>
        </p:txBody>
      </p:sp>
      <p:grpSp>
        <p:nvGrpSpPr>
          <p:cNvPr id="42" name="object 42"/>
          <p:cNvGrpSpPr/>
          <p:nvPr/>
        </p:nvGrpSpPr>
        <p:grpSpPr>
          <a:xfrm>
            <a:off x="0" y="4760974"/>
            <a:ext cx="9144000" cy="384175"/>
            <a:chOff x="0" y="4760974"/>
            <a:chExt cx="9144000" cy="384175"/>
          </a:xfrm>
        </p:grpSpPr>
        <p:pic>
          <p:nvPicPr>
            <p:cNvPr id="43" name="object 4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0" y="4760974"/>
              <a:ext cx="9143999" cy="347472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0" y="4760974"/>
              <a:ext cx="9144000" cy="384048"/>
            </a:xfrm>
            <a:prstGeom prst="rect">
              <a:avLst/>
            </a:prstGeom>
          </p:spPr>
        </p:pic>
      </p:grpSp>
      <p:sp>
        <p:nvSpPr>
          <p:cNvPr id="45" name="object 45"/>
          <p:cNvSpPr txBox="1"/>
          <p:nvPr/>
        </p:nvSpPr>
        <p:spPr>
          <a:xfrm>
            <a:off x="1622425" y="4864654"/>
            <a:ext cx="5897880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FFFFFF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tidak</a:t>
            </a:r>
            <a:r>
              <a:rPr sz="1300" b="1" spc="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untuk</a:t>
            </a:r>
            <a:r>
              <a:rPr sz="1300" b="1" spc="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tanpa</a:t>
            </a:r>
            <a:r>
              <a:rPr sz="1300" b="1" spc="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konteks</a:t>
            </a:r>
            <a:r>
              <a:rPr sz="1300" b="1" spc="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hari</a:t>
            </a:r>
            <a:r>
              <a:rPr sz="1300" b="1" spc="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ini.</a:t>
            </a:r>
            <a:endParaRPr sz="130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726338" y="4864654"/>
            <a:ext cx="8299450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  <a:tabLst>
                <a:tab pos="8185784" algn="l"/>
              </a:tabLst>
            </a:pP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PERING</a:t>
            </a:r>
            <a:r>
              <a:rPr sz="1300" b="1" spc="-45" dirty="0">
                <a:solidFill>
                  <a:srgbClr val="E6E6E6"/>
                </a:solidFill>
                <a:latin typeface="Arial"/>
                <a:cs typeface="Arial"/>
              </a:rPr>
              <a:t>A</a:t>
            </a:r>
            <a:r>
              <a:rPr sz="1300" b="1" spc="5" dirty="0">
                <a:solidFill>
                  <a:srgbClr val="E6E6E6"/>
                </a:solidFill>
                <a:latin typeface="Arial"/>
                <a:cs typeface="Arial"/>
              </a:rPr>
              <a:t>T</a:t>
            </a:r>
            <a:r>
              <a:rPr sz="1300" b="1" spc="-20" dirty="0">
                <a:solidFill>
                  <a:srgbClr val="E6E6E6"/>
                </a:solidFill>
                <a:latin typeface="Arial"/>
                <a:cs typeface="Arial"/>
              </a:rPr>
              <a:t>A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N: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5" dirty="0">
                <a:solidFill>
                  <a:srgbClr val="E6E6E6"/>
                </a:solidFill>
                <a:latin typeface="Arial"/>
                <a:cs typeface="Arial"/>
              </a:rPr>
              <a:t>M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ateri</a:t>
            </a:r>
            <a:r>
              <a:rPr sz="1300" b="1" spc="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3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</a:t>
            </a:r>
            <a:r>
              <a:rPr sz="1300" b="1" dirty="0">
                <a:solidFill>
                  <a:srgbClr val="E6E6E6"/>
                </a:solidFill>
                <a:latin typeface="Arial"/>
                <a:cs typeface="Arial"/>
              </a:rPr>
              <a:t>a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n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4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4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29</a:t>
            </a:r>
            <a:r>
              <a:rPr sz="1300" b="1" spc="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Juli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2021.</a:t>
            </a:r>
            <a:r>
              <a:rPr sz="1300" b="1" dirty="0">
                <a:solidFill>
                  <a:srgbClr val="E6E6E6"/>
                </a:solidFill>
                <a:latin typeface="Arial"/>
                <a:cs typeface="Arial"/>
              </a:rPr>
              <a:t>	</a:t>
            </a:r>
            <a:r>
              <a:rPr sz="1200" spc="-7" baseline="17361" dirty="0">
                <a:solidFill>
                  <a:srgbClr val="FFFFFF"/>
                </a:solidFill>
                <a:latin typeface="Arial MT"/>
                <a:cs typeface="Arial MT"/>
              </a:rPr>
              <a:t>38</a:t>
            </a:r>
            <a:endParaRPr sz="1200" baseline="17361">
              <a:latin typeface="Arial MT"/>
              <a:cs typeface="Arial MT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511454" y="4864654"/>
            <a:ext cx="8119745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4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4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6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4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November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2021.</a:t>
            </a:r>
            <a:endParaRPr sz="1300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537362" y="4864654"/>
            <a:ext cx="8066405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5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6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23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Februari</a:t>
            </a:r>
            <a:r>
              <a:rPr sz="1300" b="1" spc="4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2022.</a:t>
            </a:r>
            <a:endParaRPr sz="1300"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648614" y="4864654"/>
            <a:ext cx="7844790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5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6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21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Maret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2022.</a:t>
            </a:r>
            <a:endParaRPr sz="1300">
              <a:latin typeface="Arial"/>
              <a:cs typeface="Aria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648614" y="4864654"/>
            <a:ext cx="7844790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5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6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23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Maret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2022.</a:t>
            </a:r>
            <a:endParaRPr sz="1300"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680618" y="4864654"/>
            <a:ext cx="7779384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1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4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21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April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2022.</a:t>
            </a:r>
            <a:endParaRPr sz="1300"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730910" y="4864654"/>
            <a:ext cx="7680325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4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27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E6E6E6"/>
                </a:solidFill>
                <a:latin typeface="Arial"/>
                <a:cs typeface="Arial"/>
              </a:rPr>
              <a:t>Mei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2022.</a:t>
            </a:r>
            <a:endParaRPr sz="1300">
              <a:latin typeface="Arial"/>
              <a:cs typeface="Arial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730910" y="4864654"/>
            <a:ext cx="7680325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4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31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E6E6E6"/>
                </a:solidFill>
                <a:latin typeface="Arial"/>
                <a:cs typeface="Arial"/>
              </a:rPr>
              <a:t>Mei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2022.</a:t>
            </a:r>
            <a:endParaRPr sz="1300">
              <a:latin typeface="Arial"/>
              <a:cs typeface="Arial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726338" y="4864654"/>
            <a:ext cx="7689850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4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4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22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Juli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2022.</a:t>
            </a:r>
            <a:endParaRPr sz="1300">
              <a:latin typeface="Arial"/>
              <a:cs typeface="Arial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487070" y="4864654"/>
            <a:ext cx="8166734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4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4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6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11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November</a:t>
            </a:r>
            <a:r>
              <a:rPr sz="1300" b="1" spc="7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</a:t>
            </a:r>
            <a:endParaRPr sz="1300">
              <a:latin typeface="Arial"/>
              <a:cs typeface="Arial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398779" y="4944485"/>
            <a:ext cx="1191260" cy="139700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#MerdekaBeragamSetara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1999233" y="4944485"/>
            <a:ext cx="1529715" cy="139700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@cerdasberkarakter.kemdikbudri</a:t>
            </a:r>
            <a:endParaRPr sz="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767071"/>
            <a:ext cx="9144000" cy="376555"/>
          </a:xfrm>
          <a:custGeom>
            <a:avLst/>
            <a:gdLst/>
            <a:ahLst/>
            <a:cxnLst/>
            <a:rect l="l" t="t" r="r" b="b"/>
            <a:pathLst>
              <a:path w="9144000" h="376554">
                <a:moveTo>
                  <a:pt x="0" y="376428"/>
                </a:moveTo>
                <a:lnTo>
                  <a:pt x="9144000" y="376428"/>
                </a:lnTo>
                <a:lnTo>
                  <a:pt x="9144000" y="0"/>
                </a:lnTo>
                <a:lnTo>
                  <a:pt x="0" y="0"/>
                </a:lnTo>
                <a:lnTo>
                  <a:pt x="0" y="376428"/>
                </a:lnTo>
                <a:close/>
              </a:path>
            </a:pathLst>
          </a:custGeom>
          <a:ln w="12700">
            <a:solidFill>
              <a:srgbClr val="1F386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982970" y="4893482"/>
            <a:ext cx="2705100" cy="114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90"/>
              </a:lnSpc>
            </a:pP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Kementerian 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Pendidikan,</a:t>
            </a:r>
            <a:r>
              <a:rPr sz="8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Kebudayaan,</a:t>
            </a:r>
            <a:r>
              <a:rPr sz="800" spc="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Riset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 dan</a:t>
            </a:r>
            <a:r>
              <a:rPr sz="8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Teknologi</a:t>
            </a:r>
            <a:endParaRPr sz="800">
              <a:latin typeface="Arial MT"/>
              <a:cs typeface="Arial MT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-6350" y="550163"/>
            <a:ext cx="9156700" cy="4599940"/>
            <a:chOff x="-6350" y="550163"/>
            <a:chExt cx="9156700" cy="459994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576014" y="4801919"/>
              <a:ext cx="282425" cy="283872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4767071"/>
              <a:ext cx="9144000" cy="376555"/>
            </a:xfrm>
            <a:custGeom>
              <a:avLst/>
              <a:gdLst/>
              <a:ahLst/>
              <a:cxnLst/>
              <a:rect l="l" t="t" r="r" b="b"/>
              <a:pathLst>
                <a:path w="9144000" h="376554">
                  <a:moveTo>
                    <a:pt x="0" y="376428"/>
                  </a:moveTo>
                  <a:lnTo>
                    <a:pt x="9144000" y="376428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376428"/>
                  </a:lnTo>
                  <a:close/>
                </a:path>
              </a:pathLst>
            </a:custGeom>
            <a:ln w="12700">
              <a:solidFill>
                <a:srgbClr val="1F386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550163"/>
              <a:ext cx="9134855" cy="4223004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7052436" y="4920337"/>
            <a:ext cx="1777364" cy="10731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35"/>
              </a:lnSpc>
            </a:pPr>
            <a:r>
              <a:rPr sz="750" dirty="0">
                <a:solidFill>
                  <a:srgbClr val="FFFFFF"/>
                </a:solidFill>
                <a:latin typeface="Arial MT"/>
                <a:cs typeface="Arial MT"/>
              </a:rPr>
              <a:t>Kement</a:t>
            </a:r>
            <a:r>
              <a:rPr sz="750" spc="-1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750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z="750" spc="-15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750" dirty="0">
                <a:solidFill>
                  <a:srgbClr val="FFFFFF"/>
                </a:solidFill>
                <a:latin typeface="Arial MT"/>
                <a:cs typeface="Arial MT"/>
              </a:rPr>
              <a:t>an</a:t>
            </a:r>
            <a:r>
              <a:rPr sz="750" spc="-4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750" dirty="0">
                <a:solidFill>
                  <a:srgbClr val="FFFFFF"/>
                </a:solidFill>
                <a:latin typeface="Arial MT"/>
                <a:cs typeface="Arial MT"/>
              </a:rPr>
              <a:t>Pendi</a:t>
            </a:r>
            <a:r>
              <a:rPr sz="750" spc="-15" dirty="0">
                <a:solidFill>
                  <a:srgbClr val="FFFFFF"/>
                </a:solidFill>
                <a:latin typeface="Arial MT"/>
                <a:cs typeface="Arial MT"/>
              </a:rPr>
              <a:t>d</a:t>
            </a:r>
            <a:r>
              <a:rPr sz="750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750" spc="-10" dirty="0">
                <a:solidFill>
                  <a:srgbClr val="FFFFFF"/>
                </a:solidFill>
                <a:latin typeface="Arial MT"/>
                <a:cs typeface="Arial MT"/>
              </a:rPr>
              <a:t>k</a:t>
            </a:r>
            <a:r>
              <a:rPr sz="750" dirty="0">
                <a:solidFill>
                  <a:srgbClr val="FFFFFF"/>
                </a:solidFill>
                <a:latin typeface="Arial MT"/>
                <a:cs typeface="Arial MT"/>
              </a:rPr>
              <a:t>an</a:t>
            </a:r>
            <a:r>
              <a:rPr sz="750" spc="-4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750" dirty="0">
                <a:solidFill>
                  <a:srgbClr val="FFFFFF"/>
                </a:solidFill>
                <a:latin typeface="Arial MT"/>
                <a:cs typeface="Arial MT"/>
              </a:rPr>
              <a:t>dan</a:t>
            </a:r>
            <a:r>
              <a:rPr sz="750" spc="-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750" dirty="0">
                <a:solidFill>
                  <a:srgbClr val="FFFFFF"/>
                </a:solidFill>
                <a:latin typeface="Arial MT"/>
                <a:cs typeface="Arial MT"/>
              </a:rPr>
              <a:t>Kebud</a:t>
            </a:r>
            <a:r>
              <a:rPr sz="750" spc="-15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750" spc="-10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z="750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750" spc="-15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750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endParaRPr sz="750">
              <a:latin typeface="Arial MT"/>
              <a:cs typeface="Arial MT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722376" y="1014983"/>
            <a:ext cx="7667625" cy="4098290"/>
            <a:chOff x="722376" y="1014983"/>
            <a:chExt cx="7667625" cy="4098290"/>
          </a:xfrm>
        </p:grpSpPr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765638" y="4811336"/>
              <a:ext cx="285540" cy="30161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22376" y="1336547"/>
              <a:ext cx="2046732" cy="1139952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627120" y="1397507"/>
              <a:ext cx="2048255" cy="1056132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384035" y="1380743"/>
              <a:ext cx="2005584" cy="1114043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42188" y="3172967"/>
              <a:ext cx="2121408" cy="1190244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541776" y="3224783"/>
              <a:ext cx="2122931" cy="1136903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734568" y="1014983"/>
              <a:ext cx="1988820" cy="289560"/>
            </a:xfrm>
            <a:custGeom>
              <a:avLst/>
              <a:gdLst/>
              <a:ahLst/>
              <a:cxnLst/>
              <a:rect l="l" t="t" r="r" b="b"/>
              <a:pathLst>
                <a:path w="1988820" h="289559">
                  <a:moveTo>
                    <a:pt x="1940559" y="0"/>
                  </a:moveTo>
                  <a:lnTo>
                    <a:pt x="48259" y="0"/>
                  </a:lnTo>
                  <a:lnTo>
                    <a:pt x="29473" y="3790"/>
                  </a:lnTo>
                  <a:lnTo>
                    <a:pt x="14133" y="14128"/>
                  </a:lnTo>
                  <a:lnTo>
                    <a:pt x="3791" y="29467"/>
                  </a:lnTo>
                  <a:lnTo>
                    <a:pt x="0" y="48260"/>
                  </a:lnTo>
                  <a:lnTo>
                    <a:pt x="0" y="241300"/>
                  </a:lnTo>
                  <a:lnTo>
                    <a:pt x="3791" y="260092"/>
                  </a:lnTo>
                  <a:lnTo>
                    <a:pt x="14133" y="275431"/>
                  </a:lnTo>
                  <a:lnTo>
                    <a:pt x="29473" y="285769"/>
                  </a:lnTo>
                  <a:lnTo>
                    <a:pt x="48259" y="289560"/>
                  </a:lnTo>
                  <a:lnTo>
                    <a:pt x="1940559" y="289560"/>
                  </a:lnTo>
                  <a:lnTo>
                    <a:pt x="1959352" y="285769"/>
                  </a:lnTo>
                  <a:lnTo>
                    <a:pt x="1974691" y="275431"/>
                  </a:lnTo>
                  <a:lnTo>
                    <a:pt x="1985029" y="260092"/>
                  </a:lnTo>
                  <a:lnTo>
                    <a:pt x="1988820" y="241300"/>
                  </a:lnTo>
                  <a:lnTo>
                    <a:pt x="1988820" y="48260"/>
                  </a:lnTo>
                  <a:lnTo>
                    <a:pt x="1985029" y="29467"/>
                  </a:lnTo>
                  <a:lnTo>
                    <a:pt x="1974691" y="14128"/>
                  </a:lnTo>
                  <a:lnTo>
                    <a:pt x="1959352" y="3790"/>
                  </a:lnTo>
                  <a:lnTo>
                    <a:pt x="1940559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432003" y="735838"/>
            <a:ext cx="762380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Arial MT"/>
                <a:cs typeface="Arial MT"/>
              </a:rPr>
              <a:t>Modul</a:t>
            </a:r>
            <a:r>
              <a:rPr sz="1200" spc="-20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Wawasan</a:t>
            </a:r>
            <a:r>
              <a:rPr sz="1200" spc="1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Kebinekan</a:t>
            </a:r>
            <a:r>
              <a:rPr sz="1200" spc="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Global</a:t>
            </a:r>
            <a:r>
              <a:rPr sz="1200" spc="-25" dirty="0">
                <a:latin typeface="Arial MT"/>
                <a:cs typeface="Arial MT"/>
              </a:rPr>
              <a:t> </a:t>
            </a:r>
            <a:r>
              <a:rPr sz="1200" spc="5" dirty="0">
                <a:latin typeface="Arial MT"/>
                <a:cs typeface="Arial MT"/>
              </a:rPr>
              <a:t>(WKG)</a:t>
            </a:r>
            <a:r>
              <a:rPr sz="1200" spc="-1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adalah</a:t>
            </a:r>
            <a:r>
              <a:rPr sz="1200" spc="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modul</a:t>
            </a:r>
            <a:r>
              <a:rPr sz="1200" dirty="0">
                <a:latin typeface="Arial MT"/>
                <a:cs typeface="Arial MT"/>
              </a:rPr>
              <a:t> </a:t>
            </a:r>
            <a:r>
              <a:rPr sz="1200" spc="-10" dirty="0">
                <a:latin typeface="Arial MT"/>
                <a:cs typeface="Arial MT"/>
              </a:rPr>
              <a:t>pembelajaran</a:t>
            </a:r>
            <a:r>
              <a:rPr sz="1200" spc="-2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kebinekaan</a:t>
            </a:r>
            <a:r>
              <a:rPr sz="1200" spc="-3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yang</a:t>
            </a:r>
            <a:r>
              <a:rPr sz="1200" spc="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disajikan</a:t>
            </a:r>
            <a:r>
              <a:rPr sz="1200" spc="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dalam</a:t>
            </a:r>
            <a:r>
              <a:rPr sz="1200" spc="-2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5</a:t>
            </a:r>
            <a:r>
              <a:rPr sz="1200" spc="15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topik: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6364" rIns="0" bIns="0" rtlCol="0">
            <a:spAutoFit/>
          </a:bodyPr>
          <a:lstStyle/>
          <a:p>
            <a:pPr marL="282575" marR="508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001F5F"/>
                </a:solidFill>
              </a:rPr>
              <a:t>Modul</a:t>
            </a:r>
            <a:r>
              <a:rPr sz="1600" spc="20" dirty="0">
                <a:solidFill>
                  <a:srgbClr val="001F5F"/>
                </a:solidFill>
              </a:rPr>
              <a:t> </a:t>
            </a:r>
            <a:r>
              <a:rPr sz="1600" dirty="0">
                <a:solidFill>
                  <a:srgbClr val="001F5F"/>
                </a:solidFill>
              </a:rPr>
              <a:t>Wawasan</a:t>
            </a:r>
            <a:r>
              <a:rPr sz="1600" spc="-25" dirty="0">
                <a:solidFill>
                  <a:srgbClr val="001F5F"/>
                </a:solidFill>
              </a:rPr>
              <a:t> </a:t>
            </a:r>
            <a:r>
              <a:rPr sz="1600" spc="-5" dirty="0">
                <a:solidFill>
                  <a:srgbClr val="001F5F"/>
                </a:solidFill>
              </a:rPr>
              <a:t>Kebinekaan</a:t>
            </a:r>
            <a:r>
              <a:rPr sz="1600" spc="10" dirty="0">
                <a:solidFill>
                  <a:srgbClr val="001F5F"/>
                </a:solidFill>
              </a:rPr>
              <a:t> </a:t>
            </a:r>
            <a:r>
              <a:rPr sz="1600" spc="-10" dirty="0">
                <a:solidFill>
                  <a:srgbClr val="001F5F"/>
                </a:solidFill>
              </a:rPr>
              <a:t>Global</a:t>
            </a:r>
            <a:r>
              <a:rPr sz="1600" spc="50" dirty="0">
                <a:solidFill>
                  <a:srgbClr val="001F5F"/>
                </a:solidFill>
              </a:rPr>
              <a:t> </a:t>
            </a:r>
            <a:r>
              <a:rPr sz="1600" spc="-5" dirty="0">
                <a:solidFill>
                  <a:srgbClr val="001F5F"/>
                </a:solidFill>
              </a:rPr>
              <a:t>dapat</a:t>
            </a:r>
            <a:r>
              <a:rPr sz="1600" spc="5" dirty="0">
                <a:solidFill>
                  <a:srgbClr val="001F5F"/>
                </a:solidFill>
              </a:rPr>
              <a:t> </a:t>
            </a:r>
            <a:r>
              <a:rPr sz="1600" spc="-5" dirty="0">
                <a:solidFill>
                  <a:srgbClr val="001F5F"/>
                </a:solidFill>
              </a:rPr>
              <a:t>dilatihkan</a:t>
            </a:r>
            <a:r>
              <a:rPr sz="1600" spc="45" dirty="0">
                <a:solidFill>
                  <a:srgbClr val="001F5F"/>
                </a:solidFill>
              </a:rPr>
              <a:t> </a:t>
            </a:r>
            <a:r>
              <a:rPr sz="1600" spc="-5" dirty="0">
                <a:solidFill>
                  <a:srgbClr val="001F5F"/>
                </a:solidFill>
              </a:rPr>
              <a:t>kepada</a:t>
            </a:r>
            <a:r>
              <a:rPr sz="1600" dirty="0">
                <a:solidFill>
                  <a:srgbClr val="001F5F"/>
                </a:solidFill>
              </a:rPr>
              <a:t> </a:t>
            </a:r>
            <a:r>
              <a:rPr sz="1600" spc="-5" dirty="0">
                <a:solidFill>
                  <a:srgbClr val="001F5F"/>
                </a:solidFill>
              </a:rPr>
              <a:t>guru</a:t>
            </a:r>
            <a:r>
              <a:rPr sz="1600" spc="20" dirty="0">
                <a:solidFill>
                  <a:srgbClr val="001F5F"/>
                </a:solidFill>
              </a:rPr>
              <a:t> </a:t>
            </a:r>
            <a:r>
              <a:rPr sz="1600" spc="-5" dirty="0">
                <a:solidFill>
                  <a:srgbClr val="001F5F"/>
                </a:solidFill>
              </a:rPr>
              <a:t>dan</a:t>
            </a:r>
            <a:r>
              <a:rPr sz="1600" spc="5" dirty="0">
                <a:solidFill>
                  <a:srgbClr val="001F5F"/>
                </a:solidFill>
              </a:rPr>
              <a:t> </a:t>
            </a:r>
            <a:r>
              <a:rPr sz="1600" spc="-5" dirty="0">
                <a:solidFill>
                  <a:srgbClr val="001F5F"/>
                </a:solidFill>
              </a:rPr>
              <a:t>tenaga </a:t>
            </a:r>
            <a:r>
              <a:rPr sz="1600" spc="-430" dirty="0">
                <a:solidFill>
                  <a:srgbClr val="001F5F"/>
                </a:solidFill>
              </a:rPr>
              <a:t> </a:t>
            </a:r>
            <a:r>
              <a:rPr sz="1600" spc="-5" dirty="0">
                <a:solidFill>
                  <a:srgbClr val="001F5F"/>
                </a:solidFill>
              </a:rPr>
              <a:t>kependidikan</a:t>
            </a:r>
            <a:r>
              <a:rPr sz="1600" spc="20" dirty="0">
                <a:solidFill>
                  <a:srgbClr val="001F5F"/>
                </a:solidFill>
              </a:rPr>
              <a:t> </a:t>
            </a:r>
            <a:r>
              <a:rPr sz="1600" spc="-5" dirty="0">
                <a:solidFill>
                  <a:srgbClr val="001F5F"/>
                </a:solidFill>
              </a:rPr>
              <a:t>baik</a:t>
            </a:r>
            <a:r>
              <a:rPr sz="1600" spc="5" dirty="0">
                <a:solidFill>
                  <a:srgbClr val="001F5F"/>
                </a:solidFill>
              </a:rPr>
              <a:t> </a:t>
            </a:r>
            <a:r>
              <a:rPr sz="1600" spc="-5" dirty="0">
                <a:solidFill>
                  <a:srgbClr val="001F5F"/>
                </a:solidFill>
              </a:rPr>
              <a:t>secara langsung</a:t>
            </a:r>
            <a:r>
              <a:rPr sz="1600" spc="15" dirty="0">
                <a:solidFill>
                  <a:srgbClr val="001F5F"/>
                </a:solidFill>
              </a:rPr>
              <a:t> </a:t>
            </a:r>
            <a:r>
              <a:rPr sz="1600" spc="-5" dirty="0">
                <a:solidFill>
                  <a:srgbClr val="001F5F"/>
                </a:solidFill>
              </a:rPr>
              <a:t>maupun</a:t>
            </a:r>
            <a:r>
              <a:rPr sz="1600" spc="15" dirty="0">
                <a:solidFill>
                  <a:srgbClr val="001F5F"/>
                </a:solidFill>
              </a:rPr>
              <a:t> </a:t>
            </a:r>
            <a:r>
              <a:rPr sz="1600" spc="-5" dirty="0">
                <a:solidFill>
                  <a:srgbClr val="001F5F"/>
                </a:solidFill>
              </a:rPr>
              <a:t>melalui</a:t>
            </a:r>
            <a:r>
              <a:rPr sz="1600" spc="25" dirty="0">
                <a:solidFill>
                  <a:srgbClr val="001F5F"/>
                </a:solidFill>
              </a:rPr>
              <a:t> </a:t>
            </a:r>
            <a:r>
              <a:rPr sz="1600" spc="-5" dirty="0">
                <a:solidFill>
                  <a:srgbClr val="001F5F"/>
                </a:solidFill>
              </a:rPr>
              <a:t>PMM</a:t>
            </a:r>
            <a:endParaRPr sz="1600"/>
          </a:p>
        </p:txBody>
      </p:sp>
      <p:sp>
        <p:nvSpPr>
          <p:cNvPr id="19" name="object 19"/>
          <p:cNvSpPr txBox="1"/>
          <p:nvPr/>
        </p:nvSpPr>
        <p:spPr>
          <a:xfrm>
            <a:off x="827328" y="1051305"/>
            <a:ext cx="13093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001F5F"/>
                </a:solidFill>
                <a:latin typeface="Arial MT"/>
                <a:cs typeface="Arial MT"/>
              </a:rPr>
              <a:t>Kebinekaan</a:t>
            </a:r>
            <a:r>
              <a:rPr sz="1200" spc="-75" dirty="0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001F5F"/>
                </a:solidFill>
                <a:latin typeface="Arial MT"/>
                <a:cs typeface="Arial MT"/>
              </a:rPr>
              <a:t>Global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560831" y="1004265"/>
            <a:ext cx="338455" cy="384175"/>
            <a:chOff x="560831" y="1004265"/>
            <a:chExt cx="338455" cy="384175"/>
          </a:xfrm>
        </p:grpSpPr>
        <p:pic>
          <p:nvPicPr>
            <p:cNvPr id="21" name="object 2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74547" y="1031773"/>
              <a:ext cx="315467" cy="307822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60831" y="1004265"/>
              <a:ext cx="338391" cy="384098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00646" y="1057846"/>
              <a:ext cx="212978" cy="205358"/>
            </a:xfrm>
            <a:prstGeom prst="rect">
              <a:avLst/>
            </a:prstGeom>
          </p:spPr>
        </p:pic>
      </p:grpSp>
      <p:sp>
        <p:nvSpPr>
          <p:cNvPr id="24" name="object 24"/>
          <p:cNvSpPr txBox="1"/>
          <p:nvPr/>
        </p:nvSpPr>
        <p:spPr>
          <a:xfrm>
            <a:off x="655726" y="1055623"/>
            <a:ext cx="10033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b="1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3675888" y="1054608"/>
            <a:ext cx="1988820" cy="289560"/>
          </a:xfrm>
          <a:custGeom>
            <a:avLst/>
            <a:gdLst/>
            <a:ahLst/>
            <a:cxnLst/>
            <a:rect l="l" t="t" r="r" b="b"/>
            <a:pathLst>
              <a:path w="1988820" h="289559">
                <a:moveTo>
                  <a:pt x="1940560" y="0"/>
                </a:moveTo>
                <a:lnTo>
                  <a:pt x="48260" y="0"/>
                </a:lnTo>
                <a:lnTo>
                  <a:pt x="29467" y="3790"/>
                </a:lnTo>
                <a:lnTo>
                  <a:pt x="14128" y="14128"/>
                </a:lnTo>
                <a:lnTo>
                  <a:pt x="3790" y="29467"/>
                </a:lnTo>
                <a:lnTo>
                  <a:pt x="0" y="48259"/>
                </a:lnTo>
                <a:lnTo>
                  <a:pt x="0" y="241300"/>
                </a:lnTo>
                <a:lnTo>
                  <a:pt x="3790" y="260092"/>
                </a:lnTo>
                <a:lnTo>
                  <a:pt x="14128" y="275431"/>
                </a:lnTo>
                <a:lnTo>
                  <a:pt x="29467" y="285769"/>
                </a:lnTo>
                <a:lnTo>
                  <a:pt x="48260" y="289559"/>
                </a:lnTo>
                <a:lnTo>
                  <a:pt x="1940560" y="289559"/>
                </a:lnTo>
                <a:lnTo>
                  <a:pt x="1959352" y="285769"/>
                </a:lnTo>
                <a:lnTo>
                  <a:pt x="1974691" y="275431"/>
                </a:lnTo>
                <a:lnTo>
                  <a:pt x="1985029" y="260092"/>
                </a:lnTo>
                <a:lnTo>
                  <a:pt x="1988820" y="241300"/>
                </a:lnTo>
                <a:lnTo>
                  <a:pt x="1988820" y="48259"/>
                </a:lnTo>
                <a:lnTo>
                  <a:pt x="1985029" y="29467"/>
                </a:lnTo>
                <a:lnTo>
                  <a:pt x="1974691" y="14128"/>
                </a:lnTo>
                <a:lnTo>
                  <a:pt x="1959352" y="3790"/>
                </a:lnTo>
                <a:lnTo>
                  <a:pt x="194056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3770121" y="1090421"/>
            <a:ext cx="14617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001F5F"/>
                </a:solidFill>
                <a:latin typeface="Arial MT"/>
                <a:cs typeface="Arial MT"/>
              </a:rPr>
              <a:t>Kebinekaan</a:t>
            </a:r>
            <a:r>
              <a:rPr sz="1200" spc="-65" dirty="0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001F5F"/>
                </a:solidFill>
                <a:latin typeface="Arial MT"/>
                <a:cs typeface="Arial MT"/>
              </a:rPr>
              <a:t>Nasional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3489959" y="1043889"/>
            <a:ext cx="338455" cy="384175"/>
            <a:chOff x="3489959" y="1043889"/>
            <a:chExt cx="338455" cy="384175"/>
          </a:xfrm>
        </p:grpSpPr>
        <p:pic>
          <p:nvPicPr>
            <p:cNvPr id="28" name="object 2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502151" y="1071397"/>
              <a:ext cx="315467" cy="307822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489959" y="1043889"/>
              <a:ext cx="338391" cy="384098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528250" y="1097470"/>
              <a:ext cx="212978" cy="205358"/>
            </a:xfrm>
            <a:prstGeom prst="rect">
              <a:avLst/>
            </a:prstGeom>
          </p:spPr>
        </p:pic>
      </p:grpSp>
      <p:sp>
        <p:nvSpPr>
          <p:cNvPr id="31" name="object 31"/>
          <p:cNvSpPr txBox="1"/>
          <p:nvPr/>
        </p:nvSpPr>
        <p:spPr>
          <a:xfrm>
            <a:off x="3584828" y="1094613"/>
            <a:ext cx="10033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b="1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endParaRPr sz="1050">
              <a:latin typeface="Arial"/>
              <a:cs typeface="Arial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6355079" y="1091183"/>
            <a:ext cx="2047239" cy="289560"/>
          </a:xfrm>
          <a:custGeom>
            <a:avLst/>
            <a:gdLst/>
            <a:ahLst/>
            <a:cxnLst/>
            <a:rect l="l" t="t" r="r" b="b"/>
            <a:pathLst>
              <a:path w="2047240" h="289559">
                <a:moveTo>
                  <a:pt x="1998472" y="0"/>
                </a:moveTo>
                <a:lnTo>
                  <a:pt x="48260" y="0"/>
                </a:lnTo>
                <a:lnTo>
                  <a:pt x="29467" y="3790"/>
                </a:lnTo>
                <a:lnTo>
                  <a:pt x="14128" y="14128"/>
                </a:lnTo>
                <a:lnTo>
                  <a:pt x="3790" y="29467"/>
                </a:lnTo>
                <a:lnTo>
                  <a:pt x="0" y="48260"/>
                </a:lnTo>
                <a:lnTo>
                  <a:pt x="0" y="241300"/>
                </a:lnTo>
                <a:lnTo>
                  <a:pt x="3790" y="260092"/>
                </a:lnTo>
                <a:lnTo>
                  <a:pt x="14128" y="275431"/>
                </a:lnTo>
                <a:lnTo>
                  <a:pt x="29467" y="285769"/>
                </a:lnTo>
                <a:lnTo>
                  <a:pt x="48260" y="289560"/>
                </a:lnTo>
                <a:lnTo>
                  <a:pt x="1998472" y="289560"/>
                </a:lnTo>
                <a:lnTo>
                  <a:pt x="2017264" y="285769"/>
                </a:lnTo>
                <a:lnTo>
                  <a:pt x="2032603" y="275431"/>
                </a:lnTo>
                <a:lnTo>
                  <a:pt x="2042941" y="260092"/>
                </a:lnTo>
                <a:lnTo>
                  <a:pt x="2046731" y="241300"/>
                </a:lnTo>
                <a:lnTo>
                  <a:pt x="2046731" y="48260"/>
                </a:lnTo>
                <a:lnTo>
                  <a:pt x="2042941" y="29467"/>
                </a:lnTo>
                <a:lnTo>
                  <a:pt x="2032603" y="14128"/>
                </a:lnTo>
                <a:lnTo>
                  <a:pt x="2017264" y="3790"/>
                </a:lnTo>
                <a:lnTo>
                  <a:pt x="1998472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6448805" y="1127505"/>
            <a:ext cx="147129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001F5F"/>
                </a:solidFill>
                <a:latin typeface="Arial MT"/>
                <a:cs typeface="Arial MT"/>
              </a:rPr>
              <a:t>Kebinekaan</a:t>
            </a:r>
            <a:r>
              <a:rPr sz="1200" spc="-65" dirty="0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001F5F"/>
                </a:solidFill>
                <a:latin typeface="Arial MT"/>
                <a:cs typeface="Arial MT"/>
              </a:rPr>
              <a:t>Personal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6137147" y="1080465"/>
            <a:ext cx="338455" cy="384175"/>
            <a:chOff x="6137147" y="1080465"/>
            <a:chExt cx="338455" cy="384175"/>
          </a:xfrm>
        </p:grpSpPr>
        <p:pic>
          <p:nvPicPr>
            <p:cNvPr id="35" name="object 3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150863" y="1107973"/>
              <a:ext cx="315467" cy="307822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137147" y="1080465"/>
              <a:ext cx="338391" cy="384098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176962" y="1134046"/>
              <a:ext cx="212978" cy="205358"/>
            </a:xfrm>
            <a:prstGeom prst="rect">
              <a:avLst/>
            </a:prstGeom>
          </p:spPr>
        </p:pic>
      </p:grpSp>
      <p:sp>
        <p:nvSpPr>
          <p:cNvPr id="38" name="object 38"/>
          <p:cNvSpPr txBox="1"/>
          <p:nvPr/>
        </p:nvSpPr>
        <p:spPr>
          <a:xfrm>
            <a:off x="6232905" y="1131823"/>
            <a:ext cx="10033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b="1" dirty="0">
                <a:solidFill>
                  <a:srgbClr val="FFFFFF"/>
                </a:solidFill>
                <a:latin typeface="Arial"/>
                <a:cs typeface="Arial"/>
              </a:rPr>
              <a:t>3</a:t>
            </a:r>
            <a:endParaRPr sz="1050">
              <a:latin typeface="Arial"/>
              <a:cs typeface="Arial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711708" y="2845307"/>
            <a:ext cx="2048510" cy="291465"/>
          </a:xfrm>
          <a:custGeom>
            <a:avLst/>
            <a:gdLst/>
            <a:ahLst/>
            <a:cxnLst/>
            <a:rect l="l" t="t" r="r" b="b"/>
            <a:pathLst>
              <a:path w="2048510" h="291464">
                <a:moveTo>
                  <a:pt x="1999742" y="0"/>
                </a:moveTo>
                <a:lnTo>
                  <a:pt x="48514" y="0"/>
                </a:lnTo>
                <a:lnTo>
                  <a:pt x="29628" y="3811"/>
                </a:lnTo>
                <a:lnTo>
                  <a:pt x="14208" y="14208"/>
                </a:lnTo>
                <a:lnTo>
                  <a:pt x="3811" y="29628"/>
                </a:lnTo>
                <a:lnTo>
                  <a:pt x="0" y="48514"/>
                </a:lnTo>
                <a:lnTo>
                  <a:pt x="0" y="242569"/>
                </a:lnTo>
                <a:lnTo>
                  <a:pt x="3811" y="261455"/>
                </a:lnTo>
                <a:lnTo>
                  <a:pt x="14208" y="276875"/>
                </a:lnTo>
                <a:lnTo>
                  <a:pt x="29628" y="287272"/>
                </a:lnTo>
                <a:lnTo>
                  <a:pt x="48514" y="291084"/>
                </a:lnTo>
                <a:lnTo>
                  <a:pt x="1999742" y="291084"/>
                </a:lnTo>
                <a:lnTo>
                  <a:pt x="2018627" y="287272"/>
                </a:lnTo>
                <a:lnTo>
                  <a:pt x="2034047" y="276875"/>
                </a:lnTo>
                <a:lnTo>
                  <a:pt x="2044444" y="261455"/>
                </a:lnTo>
                <a:lnTo>
                  <a:pt x="2048256" y="242569"/>
                </a:lnTo>
                <a:lnTo>
                  <a:pt x="2048256" y="48514"/>
                </a:lnTo>
                <a:lnTo>
                  <a:pt x="2044444" y="29628"/>
                </a:lnTo>
                <a:lnTo>
                  <a:pt x="2034047" y="14208"/>
                </a:lnTo>
                <a:lnTo>
                  <a:pt x="2018627" y="3811"/>
                </a:lnTo>
                <a:lnTo>
                  <a:pt x="1999742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 txBox="1"/>
          <p:nvPr/>
        </p:nvSpPr>
        <p:spPr>
          <a:xfrm>
            <a:off x="805078" y="2882595"/>
            <a:ext cx="158051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001F5F"/>
                </a:solidFill>
                <a:latin typeface="Arial MT"/>
                <a:cs typeface="Arial MT"/>
              </a:rPr>
              <a:t>Kebinekaan</a:t>
            </a:r>
            <a:r>
              <a:rPr sz="1200" spc="-65" dirty="0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sz="1200" dirty="0">
                <a:solidFill>
                  <a:srgbClr val="001F5F"/>
                </a:solidFill>
                <a:latin typeface="Arial MT"/>
                <a:cs typeface="Arial MT"/>
              </a:rPr>
              <a:t>di</a:t>
            </a:r>
            <a:r>
              <a:rPr sz="1200" spc="-35" dirty="0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sz="1200" dirty="0">
                <a:solidFill>
                  <a:srgbClr val="001F5F"/>
                </a:solidFill>
                <a:latin typeface="Arial MT"/>
                <a:cs typeface="Arial MT"/>
              </a:rPr>
              <a:t>Sekolah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495300" y="2834601"/>
            <a:ext cx="338455" cy="386080"/>
            <a:chOff x="495300" y="2834601"/>
            <a:chExt cx="338455" cy="386080"/>
          </a:xfrm>
        </p:grpSpPr>
        <p:pic>
          <p:nvPicPr>
            <p:cNvPr id="42" name="object 4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07491" y="2862122"/>
              <a:ext cx="315467" cy="309321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95300" y="2834601"/>
              <a:ext cx="338391" cy="385610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33590" y="2888170"/>
              <a:ext cx="212978" cy="206883"/>
            </a:xfrm>
            <a:prstGeom prst="rect">
              <a:avLst/>
            </a:prstGeom>
          </p:spPr>
        </p:pic>
      </p:grpSp>
      <p:sp>
        <p:nvSpPr>
          <p:cNvPr id="45" name="object 45"/>
          <p:cNvSpPr txBox="1"/>
          <p:nvPr/>
        </p:nvSpPr>
        <p:spPr>
          <a:xfrm>
            <a:off x="589280" y="2887217"/>
            <a:ext cx="10033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b="1" dirty="0">
                <a:solidFill>
                  <a:srgbClr val="FFFFFF"/>
                </a:solidFill>
                <a:latin typeface="Arial"/>
                <a:cs typeface="Arial"/>
              </a:rPr>
              <a:t>4</a:t>
            </a:r>
            <a:endParaRPr sz="1050">
              <a:latin typeface="Arial"/>
              <a:cs typeface="Arial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3541776" y="2845307"/>
            <a:ext cx="2123440" cy="291465"/>
          </a:xfrm>
          <a:custGeom>
            <a:avLst/>
            <a:gdLst/>
            <a:ahLst/>
            <a:cxnLst/>
            <a:rect l="l" t="t" r="r" b="b"/>
            <a:pathLst>
              <a:path w="2123440" h="291464">
                <a:moveTo>
                  <a:pt x="2074418" y="0"/>
                </a:moveTo>
                <a:lnTo>
                  <a:pt x="48513" y="0"/>
                </a:lnTo>
                <a:lnTo>
                  <a:pt x="29628" y="3811"/>
                </a:lnTo>
                <a:lnTo>
                  <a:pt x="14208" y="14208"/>
                </a:lnTo>
                <a:lnTo>
                  <a:pt x="3811" y="29628"/>
                </a:lnTo>
                <a:lnTo>
                  <a:pt x="0" y="48514"/>
                </a:lnTo>
                <a:lnTo>
                  <a:pt x="0" y="242569"/>
                </a:lnTo>
                <a:lnTo>
                  <a:pt x="3811" y="261455"/>
                </a:lnTo>
                <a:lnTo>
                  <a:pt x="14208" y="276875"/>
                </a:lnTo>
                <a:lnTo>
                  <a:pt x="29628" y="287272"/>
                </a:lnTo>
                <a:lnTo>
                  <a:pt x="48513" y="291084"/>
                </a:lnTo>
                <a:lnTo>
                  <a:pt x="2074418" y="291084"/>
                </a:lnTo>
                <a:lnTo>
                  <a:pt x="2093303" y="287272"/>
                </a:lnTo>
                <a:lnTo>
                  <a:pt x="2108723" y="276875"/>
                </a:lnTo>
                <a:lnTo>
                  <a:pt x="2119120" y="261455"/>
                </a:lnTo>
                <a:lnTo>
                  <a:pt x="2122932" y="242569"/>
                </a:lnTo>
                <a:lnTo>
                  <a:pt x="2122932" y="48514"/>
                </a:lnTo>
                <a:lnTo>
                  <a:pt x="2119120" y="29628"/>
                </a:lnTo>
                <a:lnTo>
                  <a:pt x="2108723" y="14208"/>
                </a:lnTo>
                <a:lnTo>
                  <a:pt x="2093303" y="3811"/>
                </a:lnTo>
                <a:lnTo>
                  <a:pt x="2074418" y="0"/>
                </a:lnTo>
                <a:close/>
              </a:path>
            </a:pathLst>
          </a:custGeom>
          <a:solidFill>
            <a:srgbClr val="E7E6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 txBox="1"/>
          <p:nvPr/>
        </p:nvSpPr>
        <p:spPr>
          <a:xfrm>
            <a:off x="3678682" y="2882595"/>
            <a:ext cx="105918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001F5F"/>
                </a:solidFill>
                <a:latin typeface="Arial MT"/>
                <a:cs typeface="Arial MT"/>
              </a:rPr>
              <a:t>Sekolah</a:t>
            </a:r>
            <a:r>
              <a:rPr sz="1200" spc="-70" dirty="0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001F5F"/>
                </a:solidFill>
                <a:latin typeface="Arial MT"/>
                <a:cs typeface="Arial MT"/>
              </a:rPr>
              <a:t>Damai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48" name="object 48"/>
          <p:cNvGrpSpPr/>
          <p:nvPr/>
        </p:nvGrpSpPr>
        <p:grpSpPr>
          <a:xfrm>
            <a:off x="3401567" y="2834601"/>
            <a:ext cx="338455" cy="386080"/>
            <a:chOff x="3401567" y="2834601"/>
            <a:chExt cx="338455" cy="386080"/>
          </a:xfrm>
        </p:grpSpPr>
        <p:pic>
          <p:nvPicPr>
            <p:cNvPr id="49" name="object 49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413759" y="2862122"/>
              <a:ext cx="315467" cy="309321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401567" y="2834601"/>
              <a:ext cx="338391" cy="385610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439858" y="2888170"/>
              <a:ext cx="212978" cy="206883"/>
            </a:xfrm>
            <a:prstGeom prst="rect">
              <a:avLst/>
            </a:prstGeom>
          </p:spPr>
        </p:pic>
      </p:grpSp>
      <p:sp>
        <p:nvSpPr>
          <p:cNvPr id="52" name="object 52"/>
          <p:cNvSpPr txBox="1"/>
          <p:nvPr/>
        </p:nvSpPr>
        <p:spPr>
          <a:xfrm>
            <a:off x="3496183" y="2887217"/>
            <a:ext cx="10033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b="1" dirty="0">
                <a:solidFill>
                  <a:srgbClr val="FFFFFF"/>
                </a:solidFill>
                <a:latin typeface="Arial"/>
                <a:cs typeface="Arial"/>
              </a:rPr>
              <a:t>5</a:t>
            </a:r>
            <a:endParaRPr sz="1050">
              <a:latin typeface="Arial"/>
              <a:cs typeface="Arial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6314059" y="3158464"/>
            <a:ext cx="2618105" cy="1566545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L="196850" indent="-184785">
              <a:lnSpc>
                <a:spcPct val="100000"/>
              </a:lnSpc>
              <a:spcBef>
                <a:spcPts val="290"/>
              </a:spcBef>
              <a:buClr>
                <a:srgbClr val="000000"/>
              </a:buClr>
              <a:buChar char="●"/>
              <a:tabLst>
                <a:tab pos="197485" algn="l"/>
              </a:tabLst>
            </a:pPr>
            <a:r>
              <a:rPr sz="1100" u="sng" dirty="0">
                <a:solidFill>
                  <a:srgbClr val="0096A7"/>
                </a:solidFill>
                <a:uFill>
                  <a:solidFill>
                    <a:srgbClr val="0096A7"/>
                  </a:solidFill>
                </a:uFill>
                <a:latin typeface="Arial MT"/>
                <a:cs typeface="Arial MT"/>
                <a:hlinkClick r:id="rId19"/>
              </a:rPr>
              <a:t>bit.ly/ModulWKG</a:t>
            </a:r>
            <a:r>
              <a:rPr sz="1100" spc="-70" dirty="0">
                <a:solidFill>
                  <a:srgbClr val="0096A7"/>
                </a:solidFill>
                <a:latin typeface="Arial MT"/>
                <a:cs typeface="Arial MT"/>
                <a:hlinkClick r:id="rId19"/>
              </a:rPr>
              <a:t> </a:t>
            </a:r>
            <a:r>
              <a:rPr sz="1100" spc="-5" dirty="0">
                <a:latin typeface="Arial MT"/>
                <a:cs typeface="Arial MT"/>
              </a:rPr>
              <a:t>(Modul</a:t>
            </a:r>
            <a:r>
              <a:rPr sz="1100" spc="-25" dirty="0">
                <a:latin typeface="Arial MT"/>
                <a:cs typeface="Arial MT"/>
              </a:rPr>
              <a:t> </a:t>
            </a:r>
            <a:r>
              <a:rPr sz="1100" spc="5" dirty="0">
                <a:latin typeface="Arial MT"/>
                <a:cs typeface="Arial MT"/>
              </a:rPr>
              <a:t>WKG)</a:t>
            </a:r>
            <a:endParaRPr sz="1100">
              <a:latin typeface="Arial MT"/>
              <a:cs typeface="Arial MT"/>
            </a:endParaRPr>
          </a:p>
          <a:p>
            <a:pPr marL="196850" marR="141605" indent="-184785">
              <a:lnSpc>
                <a:spcPts val="1520"/>
              </a:lnSpc>
              <a:spcBef>
                <a:spcPts val="75"/>
              </a:spcBef>
              <a:buClr>
                <a:srgbClr val="000000"/>
              </a:buClr>
              <a:buChar char="●"/>
              <a:tabLst>
                <a:tab pos="197485" algn="l"/>
              </a:tabLst>
            </a:pPr>
            <a:r>
              <a:rPr sz="1100" u="sng" spc="-5" dirty="0">
                <a:solidFill>
                  <a:srgbClr val="0096A7"/>
                </a:solidFill>
                <a:uFill>
                  <a:solidFill>
                    <a:srgbClr val="0096A7"/>
                  </a:solidFill>
                </a:uFill>
                <a:latin typeface="Arial MT"/>
                <a:cs typeface="Arial MT"/>
                <a:hlinkClick r:id="rId20"/>
              </a:rPr>
              <a:t>bit.ly/wawasankebinekaan</a:t>
            </a:r>
            <a:r>
              <a:rPr sz="1100" spc="-5" dirty="0">
                <a:solidFill>
                  <a:srgbClr val="0096A7"/>
                </a:solidFill>
                <a:latin typeface="Arial MT"/>
                <a:cs typeface="Arial MT"/>
                <a:hlinkClick r:id="rId20"/>
              </a:rPr>
              <a:t> </a:t>
            </a:r>
            <a:r>
              <a:rPr sz="1100" dirty="0">
                <a:latin typeface="Arial MT"/>
                <a:cs typeface="Arial MT"/>
              </a:rPr>
              <a:t>(Panduan </a:t>
            </a:r>
            <a:r>
              <a:rPr sz="1100" spc="-290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Paparan</a:t>
            </a:r>
            <a:r>
              <a:rPr sz="1100" spc="-1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Pelatihan)</a:t>
            </a:r>
            <a:endParaRPr sz="1100">
              <a:latin typeface="Arial MT"/>
              <a:cs typeface="Arial MT"/>
            </a:endParaRPr>
          </a:p>
          <a:p>
            <a:pPr marL="196850" indent="-184785">
              <a:lnSpc>
                <a:spcPct val="100000"/>
              </a:lnSpc>
              <a:spcBef>
                <a:spcPts val="110"/>
              </a:spcBef>
              <a:buClr>
                <a:srgbClr val="000000"/>
              </a:buClr>
              <a:buChar char="●"/>
              <a:tabLst>
                <a:tab pos="197485" algn="l"/>
              </a:tabLst>
            </a:pPr>
            <a:r>
              <a:rPr sz="1100" u="sng" spc="-5" dirty="0">
                <a:solidFill>
                  <a:srgbClr val="0096A7"/>
                </a:solidFill>
                <a:uFill>
                  <a:solidFill>
                    <a:srgbClr val="0096A7"/>
                  </a:solidFill>
                </a:uFill>
                <a:latin typeface="Arial MT"/>
                <a:cs typeface="Arial MT"/>
                <a:hlinkClick r:id="rId21"/>
              </a:rPr>
              <a:t>bit.ly/panduanWKG</a:t>
            </a:r>
            <a:r>
              <a:rPr sz="1100" spc="-45" dirty="0">
                <a:solidFill>
                  <a:srgbClr val="0096A7"/>
                </a:solidFill>
                <a:latin typeface="Arial MT"/>
                <a:cs typeface="Arial MT"/>
                <a:hlinkClick r:id="rId21"/>
              </a:rPr>
              <a:t> </a:t>
            </a:r>
            <a:r>
              <a:rPr sz="1100" dirty="0">
                <a:latin typeface="Arial MT"/>
                <a:cs typeface="Arial MT"/>
              </a:rPr>
              <a:t>(Panduan</a:t>
            </a:r>
            <a:endParaRPr sz="1100">
              <a:latin typeface="Arial MT"/>
              <a:cs typeface="Arial MT"/>
            </a:endParaRPr>
          </a:p>
          <a:p>
            <a:pPr marL="196850">
              <a:lnSpc>
                <a:spcPct val="100000"/>
              </a:lnSpc>
              <a:spcBef>
                <a:spcPts val="204"/>
              </a:spcBef>
            </a:pPr>
            <a:r>
              <a:rPr sz="1100" spc="-5" dirty="0">
                <a:latin typeface="Arial MT"/>
                <a:cs typeface="Arial MT"/>
              </a:rPr>
              <a:t>Pelatihan)</a:t>
            </a:r>
            <a:endParaRPr sz="1100">
              <a:latin typeface="Arial MT"/>
              <a:cs typeface="Arial MT"/>
            </a:endParaRPr>
          </a:p>
          <a:p>
            <a:pPr marL="196850" indent="-184785">
              <a:lnSpc>
                <a:spcPct val="100000"/>
              </a:lnSpc>
              <a:spcBef>
                <a:spcPts val="195"/>
              </a:spcBef>
              <a:buClr>
                <a:srgbClr val="000000"/>
              </a:buClr>
              <a:buChar char="●"/>
              <a:tabLst>
                <a:tab pos="197485" algn="l"/>
              </a:tabLst>
            </a:pPr>
            <a:r>
              <a:rPr sz="1100" u="sng" spc="-5" dirty="0">
                <a:solidFill>
                  <a:srgbClr val="0096A7"/>
                </a:solidFill>
                <a:uFill>
                  <a:solidFill>
                    <a:srgbClr val="0096A7"/>
                  </a:solidFill>
                </a:uFill>
                <a:latin typeface="Arial MT"/>
                <a:cs typeface="Arial MT"/>
                <a:hlinkClick r:id="rId22"/>
              </a:rPr>
              <a:t>https://guru.kemdikbud.go.id/pelatihan-</a:t>
            </a:r>
            <a:endParaRPr sz="1100">
              <a:latin typeface="Arial MT"/>
              <a:cs typeface="Arial MT"/>
            </a:endParaRPr>
          </a:p>
          <a:p>
            <a:pPr marL="196850" marR="241300">
              <a:lnSpc>
                <a:spcPct val="114500"/>
              </a:lnSpc>
              <a:spcBef>
                <a:spcPts val="15"/>
              </a:spcBef>
            </a:pPr>
            <a:r>
              <a:rPr sz="1100" u="sng" spc="-5" dirty="0">
                <a:solidFill>
                  <a:srgbClr val="0096A7"/>
                </a:solidFill>
                <a:uFill>
                  <a:solidFill>
                    <a:srgbClr val="0096A7"/>
                  </a:solidFill>
                </a:uFill>
                <a:latin typeface="Arial MT"/>
                <a:cs typeface="Arial MT"/>
                <a:hlinkClick r:id="rId22"/>
              </a:rPr>
              <a:t>mandiri/topik/85</a:t>
            </a:r>
            <a:r>
              <a:rPr sz="1100" spc="-45" dirty="0">
                <a:solidFill>
                  <a:srgbClr val="0096A7"/>
                </a:solidFill>
                <a:latin typeface="Arial MT"/>
                <a:cs typeface="Arial MT"/>
                <a:hlinkClick r:id="rId22"/>
              </a:rPr>
              <a:t> </a:t>
            </a:r>
            <a:r>
              <a:rPr sz="1100" dirty="0">
                <a:latin typeface="Arial MT"/>
                <a:cs typeface="Arial MT"/>
              </a:rPr>
              <a:t>(Platform</a:t>
            </a:r>
            <a:r>
              <a:rPr sz="1100" spc="-55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Merdeka </a:t>
            </a:r>
            <a:r>
              <a:rPr sz="1100" spc="-29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Mengajar)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54" name="object 54"/>
          <p:cNvSpPr/>
          <p:nvPr/>
        </p:nvSpPr>
        <p:spPr>
          <a:xfrm>
            <a:off x="6190488" y="2808732"/>
            <a:ext cx="2123440" cy="289560"/>
          </a:xfrm>
          <a:custGeom>
            <a:avLst/>
            <a:gdLst/>
            <a:ahLst/>
            <a:cxnLst/>
            <a:rect l="l" t="t" r="r" b="b"/>
            <a:pathLst>
              <a:path w="2123440" h="289560">
                <a:moveTo>
                  <a:pt x="2074671" y="0"/>
                </a:moveTo>
                <a:lnTo>
                  <a:pt x="48260" y="0"/>
                </a:lnTo>
                <a:lnTo>
                  <a:pt x="29467" y="3790"/>
                </a:lnTo>
                <a:lnTo>
                  <a:pt x="14128" y="14128"/>
                </a:lnTo>
                <a:lnTo>
                  <a:pt x="3790" y="29467"/>
                </a:lnTo>
                <a:lnTo>
                  <a:pt x="0" y="48260"/>
                </a:lnTo>
                <a:lnTo>
                  <a:pt x="0" y="241300"/>
                </a:lnTo>
                <a:lnTo>
                  <a:pt x="3790" y="260092"/>
                </a:lnTo>
                <a:lnTo>
                  <a:pt x="14128" y="275431"/>
                </a:lnTo>
                <a:lnTo>
                  <a:pt x="29467" y="285769"/>
                </a:lnTo>
                <a:lnTo>
                  <a:pt x="48260" y="289560"/>
                </a:lnTo>
                <a:lnTo>
                  <a:pt x="2074671" y="289560"/>
                </a:lnTo>
                <a:lnTo>
                  <a:pt x="2093464" y="285769"/>
                </a:lnTo>
                <a:lnTo>
                  <a:pt x="2108803" y="275431"/>
                </a:lnTo>
                <a:lnTo>
                  <a:pt x="2119141" y="260092"/>
                </a:lnTo>
                <a:lnTo>
                  <a:pt x="2122932" y="241300"/>
                </a:lnTo>
                <a:lnTo>
                  <a:pt x="2122932" y="48260"/>
                </a:lnTo>
                <a:lnTo>
                  <a:pt x="2119141" y="29467"/>
                </a:lnTo>
                <a:lnTo>
                  <a:pt x="2108803" y="14128"/>
                </a:lnTo>
                <a:lnTo>
                  <a:pt x="2093464" y="3790"/>
                </a:lnTo>
                <a:lnTo>
                  <a:pt x="2074671" y="0"/>
                </a:lnTo>
                <a:close/>
              </a:path>
            </a:pathLst>
          </a:custGeom>
          <a:solidFill>
            <a:srgbClr val="E7E6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 txBox="1"/>
          <p:nvPr/>
        </p:nvSpPr>
        <p:spPr>
          <a:xfrm>
            <a:off x="6284214" y="2845054"/>
            <a:ext cx="75628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001F5F"/>
                </a:solidFill>
                <a:latin typeface="Arial MT"/>
                <a:cs typeface="Arial MT"/>
              </a:rPr>
              <a:t>Alat</a:t>
            </a:r>
            <a:r>
              <a:rPr sz="1200" spc="-80" dirty="0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sz="1200" dirty="0">
                <a:solidFill>
                  <a:srgbClr val="001F5F"/>
                </a:solidFill>
                <a:latin typeface="Arial MT"/>
                <a:cs typeface="Arial MT"/>
              </a:rPr>
              <a:t>bantu: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56" name="object 56"/>
          <p:cNvGrpSpPr/>
          <p:nvPr/>
        </p:nvGrpSpPr>
        <p:grpSpPr>
          <a:xfrm>
            <a:off x="0" y="4760974"/>
            <a:ext cx="9144000" cy="384175"/>
            <a:chOff x="0" y="4760974"/>
            <a:chExt cx="9144000" cy="384175"/>
          </a:xfrm>
        </p:grpSpPr>
        <p:pic>
          <p:nvPicPr>
            <p:cNvPr id="57" name="object 57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0" y="4760974"/>
              <a:ext cx="9143999" cy="347472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0" y="4760974"/>
              <a:ext cx="9144000" cy="384048"/>
            </a:xfrm>
            <a:prstGeom prst="rect">
              <a:avLst/>
            </a:prstGeom>
          </p:spPr>
        </p:pic>
      </p:grpSp>
      <p:sp>
        <p:nvSpPr>
          <p:cNvPr id="59" name="object 59"/>
          <p:cNvSpPr txBox="1"/>
          <p:nvPr/>
        </p:nvSpPr>
        <p:spPr>
          <a:xfrm>
            <a:off x="1622425" y="4864654"/>
            <a:ext cx="5897880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FFFFFF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tidak</a:t>
            </a:r>
            <a:r>
              <a:rPr sz="1300" b="1" spc="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untuk</a:t>
            </a:r>
            <a:r>
              <a:rPr sz="1300" b="1" spc="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tanpa</a:t>
            </a:r>
            <a:r>
              <a:rPr sz="1300" b="1" spc="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konteks</a:t>
            </a:r>
            <a:r>
              <a:rPr sz="1300" b="1" spc="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hari</a:t>
            </a:r>
            <a:r>
              <a:rPr sz="1300" b="1" spc="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ini.</a:t>
            </a:r>
            <a:endParaRPr sz="1300">
              <a:latin typeface="Arial"/>
              <a:cs typeface="Arial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726338" y="4864654"/>
            <a:ext cx="8299450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  <a:tabLst>
                <a:tab pos="8185784" algn="l"/>
              </a:tabLst>
            </a:pP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PERING</a:t>
            </a:r>
            <a:r>
              <a:rPr sz="1300" b="1" spc="-45" dirty="0">
                <a:solidFill>
                  <a:srgbClr val="E6E6E6"/>
                </a:solidFill>
                <a:latin typeface="Arial"/>
                <a:cs typeface="Arial"/>
              </a:rPr>
              <a:t>A</a:t>
            </a:r>
            <a:r>
              <a:rPr sz="1300" b="1" spc="5" dirty="0">
                <a:solidFill>
                  <a:srgbClr val="E6E6E6"/>
                </a:solidFill>
                <a:latin typeface="Arial"/>
                <a:cs typeface="Arial"/>
              </a:rPr>
              <a:t>T</a:t>
            </a:r>
            <a:r>
              <a:rPr sz="1300" b="1" spc="-20" dirty="0">
                <a:solidFill>
                  <a:srgbClr val="E6E6E6"/>
                </a:solidFill>
                <a:latin typeface="Arial"/>
                <a:cs typeface="Arial"/>
              </a:rPr>
              <a:t>A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N: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5" dirty="0">
                <a:solidFill>
                  <a:srgbClr val="E6E6E6"/>
                </a:solidFill>
                <a:latin typeface="Arial"/>
                <a:cs typeface="Arial"/>
              </a:rPr>
              <a:t>M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ateri</a:t>
            </a:r>
            <a:r>
              <a:rPr sz="1300" b="1" spc="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3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</a:t>
            </a:r>
            <a:r>
              <a:rPr sz="1300" b="1" dirty="0">
                <a:solidFill>
                  <a:srgbClr val="E6E6E6"/>
                </a:solidFill>
                <a:latin typeface="Arial"/>
                <a:cs typeface="Arial"/>
              </a:rPr>
              <a:t>a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n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4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4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29</a:t>
            </a:r>
            <a:r>
              <a:rPr sz="1300" b="1" spc="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Juli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2021.</a:t>
            </a:r>
            <a:r>
              <a:rPr sz="1300" b="1" dirty="0">
                <a:solidFill>
                  <a:srgbClr val="E6E6E6"/>
                </a:solidFill>
                <a:latin typeface="Arial"/>
                <a:cs typeface="Arial"/>
              </a:rPr>
              <a:t>	</a:t>
            </a:r>
            <a:r>
              <a:rPr sz="1200" spc="-7" baseline="17361" dirty="0">
                <a:solidFill>
                  <a:srgbClr val="FFFFFF"/>
                </a:solidFill>
                <a:latin typeface="Arial MT"/>
                <a:cs typeface="Arial MT"/>
              </a:rPr>
              <a:t>38</a:t>
            </a:r>
            <a:endParaRPr sz="1200" baseline="17361">
              <a:latin typeface="Arial MT"/>
              <a:cs typeface="Arial MT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511454" y="4864654"/>
            <a:ext cx="8119745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4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4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6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4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November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2021.</a:t>
            </a:r>
            <a:endParaRPr sz="1300">
              <a:latin typeface="Arial"/>
              <a:cs typeface="Arial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537362" y="4864654"/>
            <a:ext cx="8066405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5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6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23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Februari</a:t>
            </a:r>
            <a:r>
              <a:rPr sz="1300" b="1" spc="4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2022.</a:t>
            </a:r>
            <a:endParaRPr sz="1300">
              <a:latin typeface="Arial"/>
              <a:cs typeface="Arial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648614" y="4864654"/>
            <a:ext cx="7844790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5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6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21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Maret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2022.</a:t>
            </a:r>
            <a:endParaRPr sz="1300">
              <a:latin typeface="Arial"/>
              <a:cs typeface="Arial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648614" y="4864654"/>
            <a:ext cx="7844790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5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6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23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Maret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2022.</a:t>
            </a:r>
            <a:endParaRPr sz="1300">
              <a:latin typeface="Arial"/>
              <a:cs typeface="Arial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680618" y="4864654"/>
            <a:ext cx="7779384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1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4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21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April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2022.</a:t>
            </a:r>
            <a:endParaRPr sz="1300">
              <a:latin typeface="Arial"/>
              <a:cs typeface="Arial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730910" y="4864654"/>
            <a:ext cx="7680325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4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27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E6E6E6"/>
                </a:solidFill>
                <a:latin typeface="Arial"/>
                <a:cs typeface="Arial"/>
              </a:rPr>
              <a:t>Mei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2022.</a:t>
            </a:r>
            <a:endParaRPr sz="1300">
              <a:latin typeface="Arial"/>
              <a:cs typeface="Arial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730910" y="4864654"/>
            <a:ext cx="7680325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4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31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E6E6E6"/>
                </a:solidFill>
                <a:latin typeface="Arial"/>
                <a:cs typeface="Arial"/>
              </a:rPr>
              <a:t>Mei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2022.</a:t>
            </a:r>
            <a:endParaRPr sz="1300">
              <a:latin typeface="Arial"/>
              <a:cs typeface="Arial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726338" y="4864654"/>
            <a:ext cx="7689850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4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4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22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Juli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2022.</a:t>
            </a:r>
            <a:endParaRPr sz="1300">
              <a:latin typeface="Arial"/>
              <a:cs typeface="Arial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487070" y="4864654"/>
            <a:ext cx="8166734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4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4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6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11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November</a:t>
            </a:r>
            <a:r>
              <a:rPr sz="1300" b="1" spc="7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</a:t>
            </a:r>
            <a:endParaRPr sz="1300">
              <a:latin typeface="Arial"/>
              <a:cs typeface="Arial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398779" y="4944485"/>
            <a:ext cx="1191260" cy="139700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#MerdekaBeragamSetara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1999233" y="4944485"/>
            <a:ext cx="1529715" cy="139700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@cerdasberkarakter.kemdikbudri</a:t>
            </a:r>
            <a:endParaRPr sz="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767071"/>
            <a:ext cx="9144000" cy="376555"/>
          </a:xfrm>
          <a:custGeom>
            <a:avLst/>
            <a:gdLst/>
            <a:ahLst/>
            <a:cxnLst/>
            <a:rect l="l" t="t" r="r" b="b"/>
            <a:pathLst>
              <a:path w="9144000" h="376554">
                <a:moveTo>
                  <a:pt x="0" y="376428"/>
                </a:moveTo>
                <a:lnTo>
                  <a:pt x="9144000" y="376428"/>
                </a:lnTo>
                <a:lnTo>
                  <a:pt x="9144000" y="0"/>
                </a:lnTo>
                <a:lnTo>
                  <a:pt x="0" y="0"/>
                </a:lnTo>
                <a:lnTo>
                  <a:pt x="0" y="376428"/>
                </a:lnTo>
                <a:close/>
              </a:path>
            </a:pathLst>
          </a:custGeom>
          <a:ln w="12700">
            <a:solidFill>
              <a:srgbClr val="1F386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982970" y="4893482"/>
            <a:ext cx="2705100" cy="114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90"/>
              </a:lnSpc>
            </a:pP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Kementerian 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Pendidikan,</a:t>
            </a:r>
            <a:r>
              <a:rPr sz="8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Kebudayaan,</a:t>
            </a:r>
            <a:r>
              <a:rPr sz="800" spc="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Riset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 dan</a:t>
            </a:r>
            <a:r>
              <a:rPr sz="8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Teknologi</a:t>
            </a:r>
            <a:endParaRPr sz="800">
              <a:latin typeface="Arial MT"/>
              <a:cs typeface="Arial MT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0" y="4760974"/>
            <a:ext cx="9144000" cy="384175"/>
            <a:chOff x="0" y="4760974"/>
            <a:chExt cx="9144000" cy="38417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576014" y="4801919"/>
              <a:ext cx="282425" cy="28387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4760974"/>
              <a:ext cx="9143999" cy="34747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4760974"/>
              <a:ext cx="9144000" cy="384048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21361" rIns="0" bIns="0" rtlCol="0">
            <a:spAutoFit/>
          </a:bodyPr>
          <a:lstStyle/>
          <a:p>
            <a:pPr marL="146050" marR="5080">
              <a:lnSpc>
                <a:spcPts val="1730"/>
              </a:lnSpc>
              <a:spcBef>
                <a:spcPts val="310"/>
              </a:spcBef>
            </a:pPr>
            <a:r>
              <a:rPr sz="1600" spc="-5" dirty="0"/>
              <a:t>Untuk</a:t>
            </a:r>
            <a:r>
              <a:rPr sz="1600" spc="15" dirty="0"/>
              <a:t> </a:t>
            </a:r>
            <a:r>
              <a:rPr sz="1600" spc="-5" dirty="0"/>
              <a:t>Jenjang</a:t>
            </a:r>
            <a:r>
              <a:rPr sz="1600" spc="5" dirty="0"/>
              <a:t> </a:t>
            </a:r>
            <a:r>
              <a:rPr sz="1600" spc="-10" dirty="0"/>
              <a:t>SMA/SMK,</a:t>
            </a:r>
            <a:r>
              <a:rPr sz="1600" spc="60" dirty="0"/>
              <a:t> </a:t>
            </a:r>
            <a:r>
              <a:rPr sz="1600" spc="-5" dirty="0"/>
              <a:t>Puspeka</a:t>
            </a:r>
            <a:r>
              <a:rPr sz="1600" spc="10" dirty="0"/>
              <a:t> </a:t>
            </a:r>
            <a:r>
              <a:rPr sz="1600" spc="-5" dirty="0"/>
              <a:t>telah</a:t>
            </a:r>
            <a:r>
              <a:rPr sz="1600" spc="20" dirty="0"/>
              <a:t> </a:t>
            </a:r>
            <a:r>
              <a:rPr sz="1600" spc="-5" dirty="0"/>
              <a:t>membuat</a:t>
            </a:r>
            <a:r>
              <a:rPr sz="1600" spc="35" dirty="0"/>
              <a:t> </a:t>
            </a:r>
            <a:r>
              <a:rPr sz="1600" spc="-10" dirty="0"/>
              <a:t>panduan</a:t>
            </a:r>
            <a:r>
              <a:rPr sz="1600" spc="20" dirty="0"/>
              <a:t> </a:t>
            </a:r>
            <a:r>
              <a:rPr sz="1600" spc="-5" dirty="0"/>
              <a:t>Penguatan</a:t>
            </a:r>
            <a:r>
              <a:rPr sz="1600" spc="5" dirty="0"/>
              <a:t> </a:t>
            </a:r>
            <a:r>
              <a:rPr sz="1600" spc="-10" dirty="0"/>
              <a:t>Proyek</a:t>
            </a:r>
            <a:r>
              <a:rPr sz="1600" spc="50" dirty="0"/>
              <a:t> </a:t>
            </a:r>
            <a:r>
              <a:rPr sz="1600" spc="-5" dirty="0"/>
              <a:t>Profil </a:t>
            </a:r>
            <a:r>
              <a:rPr sz="1600" spc="-430" dirty="0"/>
              <a:t> </a:t>
            </a:r>
            <a:r>
              <a:rPr sz="1600" spc="-5" dirty="0"/>
              <a:t>Pelajar</a:t>
            </a:r>
            <a:r>
              <a:rPr sz="1600" spc="5" dirty="0"/>
              <a:t> </a:t>
            </a:r>
            <a:r>
              <a:rPr sz="1600" spc="-5" dirty="0"/>
              <a:t>Pancasila</a:t>
            </a:r>
            <a:r>
              <a:rPr sz="1600" spc="10" dirty="0"/>
              <a:t> </a:t>
            </a:r>
            <a:r>
              <a:rPr sz="1600" spc="-5" dirty="0"/>
              <a:t>dengan</a:t>
            </a:r>
            <a:r>
              <a:rPr sz="1600" spc="15" dirty="0"/>
              <a:t> </a:t>
            </a:r>
            <a:r>
              <a:rPr sz="1600" spc="-5" dirty="0"/>
              <a:t>tema</a:t>
            </a:r>
            <a:r>
              <a:rPr sz="1600" spc="10" dirty="0"/>
              <a:t> </a:t>
            </a:r>
            <a:r>
              <a:rPr sz="1600" spc="-5" dirty="0"/>
              <a:t>Bineka</a:t>
            </a:r>
            <a:r>
              <a:rPr sz="1600" spc="5" dirty="0"/>
              <a:t> </a:t>
            </a:r>
            <a:r>
              <a:rPr sz="1600" spc="-5" dirty="0"/>
              <a:t>Tunggal</a:t>
            </a:r>
            <a:r>
              <a:rPr sz="1600" spc="30" dirty="0"/>
              <a:t> </a:t>
            </a:r>
            <a:r>
              <a:rPr sz="1600" spc="-5" dirty="0"/>
              <a:t>Ika</a:t>
            </a:r>
            <a:endParaRPr sz="1600"/>
          </a:p>
        </p:txBody>
      </p:sp>
      <p:grpSp>
        <p:nvGrpSpPr>
          <p:cNvPr id="9" name="object 9"/>
          <p:cNvGrpSpPr/>
          <p:nvPr/>
        </p:nvGrpSpPr>
        <p:grpSpPr>
          <a:xfrm>
            <a:off x="7941564" y="1027175"/>
            <a:ext cx="570230" cy="428625"/>
            <a:chOff x="7941564" y="1027175"/>
            <a:chExt cx="570230" cy="428625"/>
          </a:xfrm>
        </p:grpSpPr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202168" y="1027175"/>
              <a:ext cx="239267" cy="21488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941564" y="1192783"/>
              <a:ext cx="138302" cy="215391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8083804" y="1229867"/>
              <a:ext cx="427990" cy="226060"/>
            </a:xfrm>
            <a:custGeom>
              <a:avLst/>
              <a:gdLst/>
              <a:ahLst/>
              <a:cxnLst/>
              <a:rect l="l" t="t" r="r" b="b"/>
              <a:pathLst>
                <a:path w="427990" h="226059">
                  <a:moveTo>
                    <a:pt x="59563" y="0"/>
                  </a:moveTo>
                  <a:lnTo>
                    <a:pt x="45561" y="476"/>
                  </a:lnTo>
                  <a:lnTo>
                    <a:pt x="30988" y="1905"/>
                  </a:lnTo>
                  <a:lnTo>
                    <a:pt x="24765" y="2794"/>
                  </a:lnTo>
                  <a:lnTo>
                    <a:pt x="20320" y="8382"/>
                  </a:lnTo>
                  <a:lnTo>
                    <a:pt x="21081" y="19177"/>
                  </a:lnTo>
                  <a:lnTo>
                    <a:pt x="20954" y="23368"/>
                  </a:lnTo>
                  <a:lnTo>
                    <a:pt x="2031" y="154051"/>
                  </a:lnTo>
                  <a:lnTo>
                    <a:pt x="0" y="162052"/>
                  </a:lnTo>
                  <a:lnTo>
                    <a:pt x="2794" y="167767"/>
                  </a:lnTo>
                  <a:lnTo>
                    <a:pt x="53060" y="189493"/>
                  </a:lnTo>
                  <a:lnTo>
                    <a:pt x="99964" y="207343"/>
                  </a:lnTo>
                  <a:lnTo>
                    <a:pt x="143464" y="220454"/>
                  </a:lnTo>
                  <a:lnTo>
                    <a:pt x="178307" y="225552"/>
                  </a:lnTo>
                  <a:lnTo>
                    <a:pt x="220763" y="217787"/>
                  </a:lnTo>
                  <a:lnTo>
                    <a:pt x="273923" y="198389"/>
                  </a:lnTo>
                  <a:lnTo>
                    <a:pt x="330201" y="173206"/>
                  </a:lnTo>
                  <a:lnTo>
                    <a:pt x="412948" y="133097"/>
                  </a:lnTo>
                  <a:lnTo>
                    <a:pt x="424688" y="127889"/>
                  </a:lnTo>
                  <a:lnTo>
                    <a:pt x="427736" y="123825"/>
                  </a:lnTo>
                  <a:lnTo>
                    <a:pt x="427736" y="119126"/>
                  </a:lnTo>
                  <a:lnTo>
                    <a:pt x="422640" y="99750"/>
                  </a:lnTo>
                  <a:lnTo>
                    <a:pt x="408019" y="84613"/>
                  </a:lnTo>
                  <a:lnTo>
                    <a:pt x="385445" y="74763"/>
                  </a:lnTo>
                  <a:lnTo>
                    <a:pt x="356489" y="71247"/>
                  </a:lnTo>
                  <a:lnTo>
                    <a:pt x="343638" y="72149"/>
                  </a:lnTo>
                  <a:lnTo>
                    <a:pt x="328168" y="74564"/>
                  </a:lnTo>
                  <a:lnTo>
                    <a:pt x="311269" y="78051"/>
                  </a:lnTo>
                  <a:lnTo>
                    <a:pt x="288671" y="83566"/>
                  </a:lnTo>
                  <a:lnTo>
                    <a:pt x="285115" y="88646"/>
                  </a:lnTo>
                  <a:lnTo>
                    <a:pt x="285242" y="94996"/>
                  </a:lnTo>
                  <a:lnTo>
                    <a:pt x="283787" y="107977"/>
                  </a:lnTo>
                  <a:lnTo>
                    <a:pt x="251781" y="146147"/>
                  </a:lnTo>
                  <a:lnTo>
                    <a:pt x="206882" y="154559"/>
                  </a:lnTo>
                  <a:lnTo>
                    <a:pt x="180695" y="153003"/>
                  </a:lnTo>
                  <a:lnTo>
                    <a:pt x="149971" y="148304"/>
                  </a:lnTo>
                  <a:lnTo>
                    <a:pt x="114460" y="140414"/>
                  </a:lnTo>
                  <a:lnTo>
                    <a:pt x="67945" y="127508"/>
                  </a:lnTo>
                  <a:lnTo>
                    <a:pt x="63753" y="121666"/>
                  </a:lnTo>
                  <a:lnTo>
                    <a:pt x="66294" y="108585"/>
                  </a:lnTo>
                  <a:lnTo>
                    <a:pt x="73278" y="104394"/>
                  </a:lnTo>
                  <a:lnTo>
                    <a:pt x="118800" y="116986"/>
                  </a:lnTo>
                  <a:lnTo>
                    <a:pt x="153003" y="124650"/>
                  </a:lnTo>
                  <a:lnTo>
                    <a:pt x="182395" y="129266"/>
                  </a:lnTo>
                  <a:lnTo>
                    <a:pt x="206882" y="130810"/>
                  </a:lnTo>
                  <a:lnTo>
                    <a:pt x="223075" y="129807"/>
                  </a:lnTo>
                  <a:lnTo>
                    <a:pt x="258238" y="109267"/>
                  </a:lnTo>
                  <a:lnTo>
                    <a:pt x="261493" y="94996"/>
                  </a:lnTo>
                  <a:lnTo>
                    <a:pt x="261493" y="92964"/>
                  </a:lnTo>
                  <a:lnTo>
                    <a:pt x="229822" y="53641"/>
                  </a:lnTo>
                  <a:lnTo>
                    <a:pt x="168782" y="35814"/>
                  </a:lnTo>
                  <a:lnTo>
                    <a:pt x="154257" y="32129"/>
                  </a:lnTo>
                  <a:lnTo>
                    <a:pt x="141255" y="27574"/>
                  </a:lnTo>
                  <a:lnTo>
                    <a:pt x="129349" y="22473"/>
                  </a:lnTo>
                  <a:lnTo>
                    <a:pt x="104479" y="10769"/>
                  </a:lnTo>
                  <a:lnTo>
                    <a:pt x="90598" y="5286"/>
                  </a:lnTo>
                  <a:lnTo>
                    <a:pt x="75836" y="1446"/>
                  </a:lnTo>
                  <a:lnTo>
                    <a:pt x="59563" y="0"/>
                  </a:lnTo>
                  <a:close/>
                </a:path>
              </a:pathLst>
            </a:custGeom>
            <a:solidFill>
              <a:srgbClr val="07376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2219070" y="1678103"/>
            <a:ext cx="1417320" cy="1388745"/>
          </a:xfrm>
          <a:prstGeom prst="rect">
            <a:avLst/>
          </a:prstGeom>
        </p:spPr>
        <p:txBody>
          <a:bodyPr vert="horz" wrap="square" lIns="0" tIns="1028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10"/>
              </a:spcBef>
            </a:pPr>
            <a:r>
              <a:rPr sz="1300" b="1" spc="-10" dirty="0">
                <a:solidFill>
                  <a:srgbClr val="073762"/>
                </a:solidFill>
                <a:latin typeface="Arial"/>
                <a:cs typeface="Arial"/>
              </a:rPr>
              <a:t>Aktivitas</a:t>
            </a:r>
            <a:endParaRPr sz="1300">
              <a:latin typeface="Arial"/>
              <a:cs typeface="Arial"/>
            </a:endParaRPr>
          </a:p>
          <a:p>
            <a:pPr marL="102235" marR="106045" indent="-90170">
              <a:lnSpc>
                <a:spcPct val="140000"/>
              </a:lnSpc>
              <a:spcBef>
                <a:spcPts val="60"/>
              </a:spcBef>
              <a:buChar char="•"/>
              <a:tabLst>
                <a:tab pos="114935" algn="l"/>
              </a:tabLst>
            </a:pPr>
            <a:r>
              <a:rPr sz="1000" spc="-5" dirty="0">
                <a:latin typeface="Arial MT"/>
                <a:cs typeface="Arial MT"/>
              </a:rPr>
              <a:t>Mengajak peserta </a:t>
            </a:r>
            <a:r>
              <a:rPr sz="1000" dirty="0">
                <a:latin typeface="Arial MT"/>
                <a:cs typeface="Arial MT"/>
              </a:rPr>
              <a:t> </a:t>
            </a:r>
            <a:r>
              <a:rPr sz="1000" spc="15" dirty="0">
                <a:latin typeface="Arial MT"/>
                <a:cs typeface="Arial MT"/>
              </a:rPr>
              <a:t>m</a:t>
            </a:r>
            <a:r>
              <a:rPr sz="1000" spc="-5" dirty="0">
                <a:latin typeface="Arial MT"/>
                <a:cs typeface="Arial MT"/>
              </a:rPr>
              <a:t>e</a:t>
            </a:r>
            <a:r>
              <a:rPr sz="1000" spc="-10" dirty="0">
                <a:latin typeface="Arial MT"/>
                <a:cs typeface="Arial MT"/>
              </a:rPr>
              <a:t>n</a:t>
            </a:r>
            <a:r>
              <a:rPr sz="1000" spc="-5" dirty="0">
                <a:latin typeface="Arial MT"/>
                <a:cs typeface="Arial MT"/>
              </a:rPr>
              <a:t>g</a:t>
            </a:r>
            <a:r>
              <a:rPr sz="1000" spc="-10" dirty="0">
                <a:latin typeface="Arial MT"/>
                <a:cs typeface="Arial MT"/>
              </a:rPr>
              <a:t>al</a:t>
            </a:r>
            <a:r>
              <a:rPr sz="1000" spc="-5" dirty="0">
                <a:latin typeface="Arial MT"/>
                <a:cs typeface="Arial MT"/>
              </a:rPr>
              <a:t>a</a:t>
            </a:r>
            <a:r>
              <a:rPr sz="1000" spc="10" dirty="0">
                <a:latin typeface="Arial MT"/>
                <a:cs typeface="Arial MT"/>
              </a:rPr>
              <a:t>m</a:t>
            </a:r>
            <a:r>
              <a:rPr sz="1000" spc="-5" dirty="0">
                <a:latin typeface="Arial MT"/>
                <a:cs typeface="Arial MT"/>
              </a:rPr>
              <a:t>i</a:t>
            </a:r>
            <a:r>
              <a:rPr sz="1000" spc="-35" dirty="0">
                <a:latin typeface="Arial MT"/>
                <a:cs typeface="Arial MT"/>
              </a:rPr>
              <a:t> </a:t>
            </a:r>
            <a:r>
              <a:rPr sz="1000" spc="-10" dirty="0">
                <a:latin typeface="Arial MT"/>
                <a:cs typeface="Arial MT"/>
              </a:rPr>
              <a:t>l</a:t>
            </a:r>
            <a:r>
              <a:rPr sz="1000" spc="-5" dirty="0">
                <a:latin typeface="Arial MT"/>
                <a:cs typeface="Arial MT"/>
              </a:rPr>
              <a:t>a</a:t>
            </a:r>
            <a:r>
              <a:rPr sz="1000" spc="-10" dirty="0">
                <a:latin typeface="Arial MT"/>
                <a:cs typeface="Arial MT"/>
              </a:rPr>
              <a:t>n</a:t>
            </a:r>
            <a:r>
              <a:rPr sz="1000" spc="-5" dirty="0">
                <a:latin typeface="Arial MT"/>
                <a:cs typeface="Arial MT"/>
              </a:rPr>
              <a:t>gsu</a:t>
            </a:r>
            <a:r>
              <a:rPr sz="1000" spc="-10" dirty="0">
                <a:latin typeface="Arial MT"/>
                <a:cs typeface="Arial MT"/>
              </a:rPr>
              <a:t>n</a:t>
            </a:r>
            <a:r>
              <a:rPr sz="1000" spc="-5" dirty="0">
                <a:latin typeface="Arial MT"/>
                <a:cs typeface="Arial MT"/>
              </a:rPr>
              <a:t>g.</a:t>
            </a:r>
            <a:endParaRPr sz="1000">
              <a:latin typeface="Arial MT"/>
              <a:cs typeface="Arial MT"/>
            </a:endParaRPr>
          </a:p>
          <a:p>
            <a:pPr marL="102235" marR="5080" indent="-90170">
              <a:lnSpc>
                <a:spcPct val="140000"/>
              </a:lnSpc>
              <a:buChar char="•"/>
              <a:tabLst>
                <a:tab pos="114935" algn="l"/>
              </a:tabLst>
            </a:pPr>
            <a:r>
              <a:rPr sz="1000" spc="-10" dirty="0">
                <a:latin typeface="Arial MT"/>
                <a:cs typeface="Arial MT"/>
              </a:rPr>
              <a:t>Mengguna</a:t>
            </a:r>
            <a:r>
              <a:rPr sz="1000" spc="10" dirty="0">
                <a:latin typeface="Arial MT"/>
                <a:cs typeface="Arial MT"/>
              </a:rPr>
              <a:t>k</a:t>
            </a:r>
            <a:r>
              <a:rPr sz="1000" spc="-10" dirty="0">
                <a:latin typeface="Arial MT"/>
                <a:cs typeface="Arial MT"/>
              </a:rPr>
              <a:t>a</a:t>
            </a:r>
            <a:r>
              <a:rPr sz="1000" spc="-5" dirty="0">
                <a:latin typeface="Arial MT"/>
                <a:cs typeface="Arial MT"/>
              </a:rPr>
              <a:t>n</a:t>
            </a:r>
            <a:r>
              <a:rPr sz="1000" spc="-30" dirty="0">
                <a:latin typeface="Arial MT"/>
                <a:cs typeface="Arial MT"/>
              </a:rPr>
              <a:t> </a:t>
            </a:r>
            <a:r>
              <a:rPr sz="1000" spc="-10" dirty="0">
                <a:latin typeface="Arial MT"/>
                <a:cs typeface="Arial MT"/>
              </a:rPr>
              <a:t>a</a:t>
            </a:r>
            <a:r>
              <a:rPr sz="1000" spc="10" dirty="0">
                <a:latin typeface="Arial MT"/>
                <a:cs typeface="Arial MT"/>
              </a:rPr>
              <a:t>k</a:t>
            </a:r>
            <a:r>
              <a:rPr sz="1000" spc="-10" dirty="0">
                <a:latin typeface="Arial MT"/>
                <a:cs typeface="Arial MT"/>
              </a:rPr>
              <a:t>ti</a:t>
            </a:r>
            <a:r>
              <a:rPr sz="1000" spc="-15" dirty="0">
                <a:latin typeface="Arial MT"/>
                <a:cs typeface="Arial MT"/>
              </a:rPr>
              <a:t>v</a:t>
            </a:r>
            <a:r>
              <a:rPr sz="1000" spc="-10" dirty="0">
                <a:latin typeface="Arial MT"/>
                <a:cs typeface="Arial MT"/>
              </a:rPr>
              <a:t>itas  </a:t>
            </a:r>
            <a:r>
              <a:rPr sz="1000" spc="-5" dirty="0">
                <a:latin typeface="Arial MT"/>
                <a:cs typeface="Arial MT"/>
              </a:rPr>
              <a:t>berupa permainan, </a:t>
            </a:r>
            <a:r>
              <a:rPr sz="1000" dirty="0">
                <a:latin typeface="Arial MT"/>
                <a:cs typeface="Arial MT"/>
              </a:rPr>
              <a:t> </a:t>
            </a:r>
            <a:r>
              <a:rPr sz="1000" spc="-5" dirty="0">
                <a:latin typeface="Arial MT"/>
                <a:cs typeface="Arial MT"/>
              </a:rPr>
              <a:t>simulasi,</a:t>
            </a:r>
            <a:r>
              <a:rPr sz="1000" spc="-15" dirty="0">
                <a:latin typeface="Arial MT"/>
                <a:cs typeface="Arial MT"/>
              </a:rPr>
              <a:t> </a:t>
            </a:r>
            <a:r>
              <a:rPr sz="1000" spc="-5" dirty="0">
                <a:latin typeface="Arial MT"/>
                <a:cs typeface="Arial MT"/>
              </a:rPr>
              <a:t>dan</a:t>
            </a:r>
            <a:r>
              <a:rPr sz="1000" spc="-25" dirty="0">
                <a:latin typeface="Arial MT"/>
                <a:cs typeface="Arial MT"/>
              </a:rPr>
              <a:t> </a:t>
            </a:r>
            <a:r>
              <a:rPr sz="1000" spc="-5" dirty="0">
                <a:latin typeface="Arial MT"/>
                <a:cs typeface="Arial MT"/>
              </a:rPr>
              <a:t>cerita.</a:t>
            </a:r>
            <a:endParaRPr sz="1000">
              <a:latin typeface="Arial MT"/>
              <a:cs typeface="Arial MT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184141" y="1678103"/>
            <a:ext cx="1299845" cy="1388745"/>
          </a:xfrm>
          <a:prstGeom prst="rect">
            <a:avLst/>
          </a:prstGeom>
        </p:spPr>
        <p:txBody>
          <a:bodyPr vert="horz" wrap="square" lIns="0" tIns="1028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10"/>
              </a:spcBef>
            </a:pPr>
            <a:r>
              <a:rPr sz="1300" b="1" spc="-5" dirty="0">
                <a:solidFill>
                  <a:srgbClr val="073762"/>
                </a:solidFill>
                <a:latin typeface="Arial"/>
                <a:cs typeface="Arial"/>
              </a:rPr>
              <a:t>Refleksi</a:t>
            </a:r>
            <a:endParaRPr sz="1300">
              <a:latin typeface="Arial"/>
              <a:cs typeface="Arial"/>
            </a:endParaRPr>
          </a:p>
          <a:p>
            <a:pPr marL="102235" marR="5080" indent="-90170">
              <a:lnSpc>
                <a:spcPct val="140000"/>
              </a:lnSpc>
              <a:spcBef>
                <a:spcPts val="60"/>
              </a:spcBef>
              <a:buChar char="•"/>
              <a:tabLst>
                <a:tab pos="114935" algn="l"/>
              </a:tabLst>
            </a:pPr>
            <a:r>
              <a:rPr sz="1000" spc="-5" dirty="0">
                <a:latin typeface="Arial MT"/>
                <a:cs typeface="Arial MT"/>
              </a:rPr>
              <a:t>M</a:t>
            </a:r>
            <a:r>
              <a:rPr sz="1000" spc="-10" dirty="0">
                <a:latin typeface="Arial MT"/>
                <a:cs typeface="Arial MT"/>
              </a:rPr>
              <a:t>e</a:t>
            </a:r>
            <a:r>
              <a:rPr sz="1000" spc="-5" dirty="0">
                <a:latin typeface="Arial MT"/>
                <a:cs typeface="Arial MT"/>
              </a:rPr>
              <a:t>n</a:t>
            </a:r>
            <a:r>
              <a:rPr sz="1000" spc="-10" dirty="0">
                <a:latin typeface="Arial MT"/>
                <a:cs typeface="Arial MT"/>
              </a:rPr>
              <a:t>g</a:t>
            </a:r>
            <a:r>
              <a:rPr sz="1000" spc="-5" dirty="0">
                <a:latin typeface="Arial MT"/>
                <a:cs typeface="Arial MT"/>
              </a:rPr>
              <a:t>g</a:t>
            </a:r>
            <a:r>
              <a:rPr sz="1000" spc="-10" dirty="0">
                <a:latin typeface="Arial MT"/>
                <a:cs typeface="Arial MT"/>
              </a:rPr>
              <a:t>al</a:t>
            </a:r>
            <a:r>
              <a:rPr sz="1000" spc="-5" dirty="0">
                <a:latin typeface="Arial MT"/>
                <a:cs typeface="Arial MT"/>
              </a:rPr>
              <a:t>i</a:t>
            </a:r>
            <a:r>
              <a:rPr sz="1000" dirty="0">
                <a:latin typeface="Arial MT"/>
                <a:cs typeface="Arial MT"/>
              </a:rPr>
              <a:t> </a:t>
            </a:r>
            <a:r>
              <a:rPr sz="1000" spc="15" dirty="0">
                <a:latin typeface="Arial MT"/>
                <a:cs typeface="Arial MT"/>
              </a:rPr>
              <a:t>m</a:t>
            </a:r>
            <a:r>
              <a:rPr sz="1000" spc="-5" dirty="0">
                <a:latin typeface="Arial MT"/>
                <a:cs typeface="Arial MT"/>
              </a:rPr>
              <a:t>a</a:t>
            </a:r>
            <a:r>
              <a:rPr sz="1000" spc="5" dirty="0">
                <a:latin typeface="Arial MT"/>
                <a:cs typeface="Arial MT"/>
              </a:rPr>
              <a:t>k</a:t>
            </a:r>
            <a:r>
              <a:rPr sz="1000" spc="-5" dirty="0">
                <a:latin typeface="Arial MT"/>
                <a:cs typeface="Arial MT"/>
              </a:rPr>
              <a:t>na</a:t>
            </a:r>
            <a:r>
              <a:rPr sz="1000" spc="-45" dirty="0">
                <a:latin typeface="Arial MT"/>
                <a:cs typeface="Arial MT"/>
              </a:rPr>
              <a:t> </a:t>
            </a:r>
            <a:r>
              <a:rPr sz="1000" spc="-5" dirty="0">
                <a:latin typeface="Arial MT"/>
                <a:cs typeface="Arial MT"/>
              </a:rPr>
              <a:t>d</a:t>
            </a:r>
            <a:r>
              <a:rPr sz="1000" spc="-10" dirty="0">
                <a:latin typeface="Arial MT"/>
                <a:cs typeface="Arial MT"/>
              </a:rPr>
              <a:t>a</a:t>
            </a:r>
            <a:r>
              <a:rPr sz="1000" spc="-5" dirty="0">
                <a:latin typeface="Arial MT"/>
                <a:cs typeface="Arial MT"/>
              </a:rPr>
              <a:t>ri  aktivitas.</a:t>
            </a:r>
            <a:endParaRPr sz="1000">
              <a:latin typeface="Arial MT"/>
              <a:cs typeface="Arial MT"/>
            </a:endParaRPr>
          </a:p>
          <a:p>
            <a:pPr marL="102235" marR="47625" indent="-90170">
              <a:lnSpc>
                <a:spcPct val="140000"/>
              </a:lnSpc>
              <a:buChar char="•"/>
              <a:tabLst>
                <a:tab pos="114935" algn="l"/>
              </a:tabLst>
            </a:pPr>
            <a:r>
              <a:rPr sz="1000" spc="-5" dirty="0">
                <a:latin typeface="Arial MT"/>
                <a:cs typeface="Arial MT"/>
              </a:rPr>
              <a:t>Merefleksikan </a:t>
            </a:r>
            <a:r>
              <a:rPr sz="1000" dirty="0">
                <a:latin typeface="Arial MT"/>
                <a:cs typeface="Arial MT"/>
              </a:rPr>
              <a:t> </a:t>
            </a:r>
            <a:r>
              <a:rPr sz="1000" spc="-5" dirty="0">
                <a:latin typeface="Arial MT"/>
                <a:cs typeface="Arial MT"/>
              </a:rPr>
              <a:t>aktivitas </a:t>
            </a:r>
            <a:r>
              <a:rPr sz="1000" spc="5" dirty="0">
                <a:latin typeface="Arial MT"/>
                <a:cs typeface="Arial MT"/>
              </a:rPr>
              <a:t>ke </a:t>
            </a:r>
            <a:r>
              <a:rPr sz="1000" spc="-5" dirty="0">
                <a:latin typeface="Arial MT"/>
                <a:cs typeface="Arial MT"/>
              </a:rPr>
              <a:t>dalam </a:t>
            </a:r>
            <a:r>
              <a:rPr sz="1000" dirty="0">
                <a:latin typeface="Arial MT"/>
                <a:cs typeface="Arial MT"/>
              </a:rPr>
              <a:t> </a:t>
            </a:r>
            <a:r>
              <a:rPr sz="1000" spc="-10" dirty="0">
                <a:latin typeface="Arial MT"/>
                <a:cs typeface="Arial MT"/>
              </a:rPr>
              <a:t>penga</a:t>
            </a:r>
            <a:r>
              <a:rPr sz="1000" spc="-15" dirty="0">
                <a:latin typeface="Arial MT"/>
                <a:cs typeface="Arial MT"/>
              </a:rPr>
              <a:t>l</a:t>
            </a:r>
            <a:r>
              <a:rPr sz="1000" spc="-10" dirty="0">
                <a:latin typeface="Arial MT"/>
                <a:cs typeface="Arial MT"/>
              </a:rPr>
              <a:t>a</a:t>
            </a:r>
            <a:r>
              <a:rPr sz="1000" spc="10" dirty="0">
                <a:latin typeface="Arial MT"/>
                <a:cs typeface="Arial MT"/>
              </a:rPr>
              <a:t>m</a:t>
            </a:r>
            <a:r>
              <a:rPr sz="1000" spc="-10" dirty="0">
                <a:latin typeface="Arial MT"/>
                <a:cs typeface="Arial MT"/>
              </a:rPr>
              <a:t>a</a:t>
            </a:r>
            <a:r>
              <a:rPr sz="1000" spc="-5" dirty="0">
                <a:latin typeface="Arial MT"/>
                <a:cs typeface="Arial MT"/>
              </a:rPr>
              <a:t>n</a:t>
            </a:r>
            <a:r>
              <a:rPr sz="1000" spc="-30" dirty="0">
                <a:latin typeface="Arial MT"/>
                <a:cs typeface="Arial MT"/>
              </a:rPr>
              <a:t> </a:t>
            </a:r>
            <a:r>
              <a:rPr sz="1000" spc="-10" dirty="0">
                <a:latin typeface="Arial MT"/>
                <a:cs typeface="Arial MT"/>
              </a:rPr>
              <a:t>p</a:t>
            </a:r>
            <a:r>
              <a:rPr sz="1000" spc="-5" dirty="0">
                <a:latin typeface="Arial MT"/>
                <a:cs typeface="Arial MT"/>
              </a:rPr>
              <a:t>r</a:t>
            </a:r>
            <a:r>
              <a:rPr sz="1000" spc="-15" dirty="0">
                <a:latin typeface="Arial MT"/>
                <a:cs typeface="Arial MT"/>
              </a:rPr>
              <a:t>i</a:t>
            </a:r>
            <a:r>
              <a:rPr sz="1000" spc="-10" dirty="0">
                <a:latin typeface="Arial MT"/>
                <a:cs typeface="Arial MT"/>
              </a:rPr>
              <a:t>bad</a:t>
            </a:r>
            <a:r>
              <a:rPr sz="1000" spc="-15" dirty="0">
                <a:latin typeface="Arial MT"/>
                <a:cs typeface="Arial MT"/>
              </a:rPr>
              <a:t>i</a:t>
            </a:r>
            <a:r>
              <a:rPr sz="1000" spc="-5" dirty="0">
                <a:latin typeface="Arial MT"/>
                <a:cs typeface="Arial MT"/>
              </a:rPr>
              <a:t>.</a:t>
            </a:r>
            <a:endParaRPr sz="1000">
              <a:latin typeface="Arial MT"/>
              <a:cs typeface="Arial MT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865621" y="1678103"/>
            <a:ext cx="1387475" cy="1388745"/>
          </a:xfrm>
          <a:prstGeom prst="rect">
            <a:avLst/>
          </a:prstGeom>
        </p:spPr>
        <p:txBody>
          <a:bodyPr vert="horz" wrap="square" lIns="0" tIns="1028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10"/>
              </a:spcBef>
            </a:pPr>
            <a:r>
              <a:rPr sz="1300" b="1" spc="-10" dirty="0">
                <a:solidFill>
                  <a:srgbClr val="073762"/>
                </a:solidFill>
                <a:latin typeface="Arial"/>
                <a:cs typeface="Arial"/>
              </a:rPr>
              <a:t>Konsep</a:t>
            </a:r>
            <a:endParaRPr sz="1300">
              <a:latin typeface="Arial"/>
              <a:cs typeface="Arial"/>
            </a:endParaRPr>
          </a:p>
          <a:p>
            <a:pPr marL="102235" marR="5080" indent="-90170">
              <a:lnSpc>
                <a:spcPct val="140000"/>
              </a:lnSpc>
              <a:spcBef>
                <a:spcPts val="60"/>
              </a:spcBef>
              <a:buChar char="•"/>
              <a:tabLst>
                <a:tab pos="114935" algn="l"/>
              </a:tabLst>
            </a:pPr>
            <a:r>
              <a:rPr sz="1000" spc="-10" dirty="0">
                <a:latin typeface="Arial MT"/>
                <a:cs typeface="Arial MT"/>
              </a:rPr>
              <a:t>Menyarikan</a:t>
            </a:r>
            <a:r>
              <a:rPr sz="1000" spc="5" dirty="0">
                <a:latin typeface="Arial MT"/>
                <a:cs typeface="Arial MT"/>
              </a:rPr>
              <a:t> </a:t>
            </a:r>
            <a:r>
              <a:rPr sz="1000" spc="-5" dirty="0">
                <a:latin typeface="Arial MT"/>
                <a:cs typeface="Arial MT"/>
              </a:rPr>
              <a:t>aktivitas </a:t>
            </a:r>
            <a:r>
              <a:rPr sz="1000" dirty="0">
                <a:latin typeface="Arial MT"/>
                <a:cs typeface="Arial MT"/>
              </a:rPr>
              <a:t> </a:t>
            </a:r>
            <a:r>
              <a:rPr sz="1000" spc="-5" dirty="0">
                <a:latin typeface="Arial MT"/>
                <a:cs typeface="Arial MT"/>
              </a:rPr>
              <a:t>dan </a:t>
            </a:r>
            <a:r>
              <a:rPr sz="1000" dirty="0">
                <a:latin typeface="Arial MT"/>
                <a:cs typeface="Arial MT"/>
              </a:rPr>
              <a:t>refleksi menjadi </a:t>
            </a:r>
            <a:r>
              <a:rPr sz="1000" spc="5" dirty="0">
                <a:latin typeface="Arial MT"/>
                <a:cs typeface="Arial MT"/>
              </a:rPr>
              <a:t> </a:t>
            </a:r>
            <a:r>
              <a:rPr sz="1000" spc="-5" dirty="0">
                <a:latin typeface="Arial MT"/>
                <a:cs typeface="Arial MT"/>
              </a:rPr>
              <a:t>poin</a:t>
            </a:r>
            <a:r>
              <a:rPr sz="1000" spc="-30" dirty="0">
                <a:latin typeface="Arial MT"/>
                <a:cs typeface="Arial MT"/>
              </a:rPr>
              <a:t> </a:t>
            </a:r>
            <a:r>
              <a:rPr sz="1000" spc="-5" dirty="0">
                <a:latin typeface="Arial MT"/>
                <a:cs typeface="Arial MT"/>
              </a:rPr>
              <a:t>inti</a:t>
            </a:r>
            <a:r>
              <a:rPr sz="1000" spc="-25" dirty="0">
                <a:latin typeface="Arial MT"/>
                <a:cs typeface="Arial MT"/>
              </a:rPr>
              <a:t> </a:t>
            </a:r>
            <a:r>
              <a:rPr sz="1000" spc="-5" dirty="0">
                <a:latin typeface="Arial MT"/>
                <a:cs typeface="Arial MT"/>
              </a:rPr>
              <a:t>pembelajaran.</a:t>
            </a:r>
            <a:endParaRPr sz="1000">
              <a:latin typeface="Arial MT"/>
              <a:cs typeface="Arial MT"/>
            </a:endParaRPr>
          </a:p>
          <a:p>
            <a:pPr marL="102235" marR="89535" indent="-90170">
              <a:lnSpc>
                <a:spcPct val="140000"/>
              </a:lnSpc>
              <a:buChar char="•"/>
              <a:tabLst>
                <a:tab pos="114935" algn="l"/>
              </a:tabLst>
            </a:pPr>
            <a:r>
              <a:rPr sz="1000" spc="-5" dirty="0">
                <a:latin typeface="Arial MT"/>
                <a:cs typeface="Arial MT"/>
              </a:rPr>
              <a:t>M</a:t>
            </a:r>
            <a:r>
              <a:rPr sz="1000" spc="-10" dirty="0">
                <a:latin typeface="Arial MT"/>
                <a:cs typeface="Arial MT"/>
              </a:rPr>
              <a:t>e</a:t>
            </a:r>
            <a:r>
              <a:rPr sz="1000" spc="15" dirty="0">
                <a:latin typeface="Arial MT"/>
                <a:cs typeface="Arial MT"/>
              </a:rPr>
              <a:t>m</a:t>
            </a:r>
            <a:r>
              <a:rPr sz="1000" spc="-5" dirty="0">
                <a:latin typeface="Arial MT"/>
                <a:cs typeface="Arial MT"/>
              </a:rPr>
              <a:t>p</a:t>
            </a:r>
            <a:r>
              <a:rPr sz="1000" spc="-10" dirty="0">
                <a:latin typeface="Arial MT"/>
                <a:cs typeface="Arial MT"/>
              </a:rPr>
              <a:t>e</a:t>
            </a:r>
            <a:r>
              <a:rPr sz="1000" spc="-5" dirty="0">
                <a:latin typeface="Arial MT"/>
                <a:cs typeface="Arial MT"/>
              </a:rPr>
              <a:t>r</a:t>
            </a:r>
            <a:r>
              <a:rPr sz="1000" spc="10" dirty="0">
                <a:latin typeface="Arial MT"/>
                <a:cs typeface="Arial MT"/>
              </a:rPr>
              <a:t>k</a:t>
            </a:r>
            <a:r>
              <a:rPr sz="1000" spc="-5" dirty="0">
                <a:latin typeface="Arial MT"/>
                <a:cs typeface="Arial MT"/>
              </a:rPr>
              <a:t>u</a:t>
            </a:r>
            <a:r>
              <a:rPr sz="1000" spc="-10" dirty="0">
                <a:latin typeface="Arial MT"/>
                <a:cs typeface="Arial MT"/>
              </a:rPr>
              <a:t>a</a:t>
            </a:r>
            <a:r>
              <a:rPr sz="1000" spc="-5" dirty="0">
                <a:latin typeface="Arial MT"/>
                <a:cs typeface="Arial MT"/>
              </a:rPr>
              <a:t>t</a:t>
            </a:r>
            <a:r>
              <a:rPr sz="1000" spc="-40" dirty="0">
                <a:latin typeface="Arial MT"/>
                <a:cs typeface="Arial MT"/>
              </a:rPr>
              <a:t> </a:t>
            </a:r>
            <a:r>
              <a:rPr sz="1000" spc="-5" dirty="0">
                <a:latin typeface="Arial MT"/>
                <a:cs typeface="Arial MT"/>
              </a:rPr>
              <a:t>d</a:t>
            </a:r>
            <a:r>
              <a:rPr sz="1000" spc="-10" dirty="0">
                <a:latin typeface="Arial MT"/>
                <a:cs typeface="Arial MT"/>
              </a:rPr>
              <a:t>e</a:t>
            </a:r>
            <a:r>
              <a:rPr sz="1000" spc="-5" dirty="0">
                <a:latin typeface="Arial MT"/>
                <a:cs typeface="Arial MT"/>
              </a:rPr>
              <a:t>n</a:t>
            </a:r>
            <a:r>
              <a:rPr sz="1000" spc="-10" dirty="0">
                <a:latin typeface="Arial MT"/>
                <a:cs typeface="Arial MT"/>
              </a:rPr>
              <a:t>g</a:t>
            </a:r>
            <a:r>
              <a:rPr sz="1000" spc="-5" dirty="0">
                <a:latin typeface="Arial MT"/>
                <a:cs typeface="Arial MT"/>
              </a:rPr>
              <a:t>an  teori,</a:t>
            </a:r>
            <a:r>
              <a:rPr sz="1000" spc="-30" dirty="0">
                <a:latin typeface="Arial MT"/>
                <a:cs typeface="Arial MT"/>
              </a:rPr>
              <a:t> </a:t>
            </a:r>
            <a:r>
              <a:rPr sz="1000" spc="-5" dirty="0">
                <a:latin typeface="Arial MT"/>
                <a:cs typeface="Arial MT"/>
              </a:rPr>
              <a:t>data,</a:t>
            </a:r>
            <a:r>
              <a:rPr sz="1000" spc="-30" dirty="0">
                <a:latin typeface="Arial MT"/>
                <a:cs typeface="Arial MT"/>
              </a:rPr>
              <a:t> </a:t>
            </a:r>
            <a:r>
              <a:rPr sz="1000" spc="-5" dirty="0">
                <a:latin typeface="Arial MT"/>
                <a:cs typeface="Arial MT"/>
              </a:rPr>
              <a:t>dan</a:t>
            </a:r>
            <a:r>
              <a:rPr sz="1000" spc="-4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fakta.</a:t>
            </a:r>
            <a:endParaRPr sz="1000">
              <a:latin typeface="Arial MT"/>
              <a:cs typeface="Arial MT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653019" y="1678103"/>
            <a:ext cx="1235710" cy="1175385"/>
          </a:xfrm>
          <a:prstGeom prst="rect">
            <a:avLst/>
          </a:prstGeom>
        </p:spPr>
        <p:txBody>
          <a:bodyPr vert="horz" wrap="square" lIns="0" tIns="1028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10"/>
              </a:spcBef>
            </a:pPr>
            <a:r>
              <a:rPr sz="1300" b="1" spc="-5" dirty="0">
                <a:solidFill>
                  <a:srgbClr val="073762"/>
                </a:solidFill>
                <a:latin typeface="Arial"/>
                <a:cs typeface="Arial"/>
              </a:rPr>
              <a:t>Aplikasi/Misi</a:t>
            </a:r>
            <a:endParaRPr sz="1300">
              <a:latin typeface="Arial"/>
              <a:cs typeface="Arial"/>
            </a:endParaRPr>
          </a:p>
          <a:p>
            <a:pPr marL="102235" marR="5080" indent="-90170">
              <a:lnSpc>
                <a:spcPct val="140000"/>
              </a:lnSpc>
              <a:spcBef>
                <a:spcPts val="60"/>
              </a:spcBef>
              <a:buChar char="•"/>
              <a:tabLst>
                <a:tab pos="114935" algn="l"/>
              </a:tabLst>
            </a:pPr>
            <a:r>
              <a:rPr sz="1000" spc="-5" dirty="0">
                <a:latin typeface="Arial MT"/>
                <a:cs typeface="Arial MT"/>
              </a:rPr>
              <a:t>Tantangan</a:t>
            </a:r>
            <a:r>
              <a:rPr sz="1000" spc="-60" dirty="0">
                <a:latin typeface="Arial MT"/>
                <a:cs typeface="Arial MT"/>
              </a:rPr>
              <a:t> </a:t>
            </a:r>
            <a:r>
              <a:rPr sz="1000" spc="-5" dirty="0">
                <a:latin typeface="Arial MT"/>
                <a:cs typeface="Arial MT"/>
              </a:rPr>
              <a:t>dan</a:t>
            </a:r>
            <a:r>
              <a:rPr sz="1000" spc="-5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misi </a:t>
            </a:r>
            <a:r>
              <a:rPr sz="1000" spc="-260" dirty="0">
                <a:latin typeface="Arial MT"/>
                <a:cs typeface="Arial MT"/>
              </a:rPr>
              <a:t> </a:t>
            </a:r>
            <a:r>
              <a:rPr sz="1000" spc="-5" dirty="0">
                <a:latin typeface="Arial MT"/>
                <a:cs typeface="Arial MT"/>
              </a:rPr>
              <a:t>untuk </a:t>
            </a:r>
            <a:r>
              <a:rPr sz="1000" dirty="0">
                <a:latin typeface="Arial MT"/>
                <a:cs typeface="Arial MT"/>
              </a:rPr>
              <a:t>menerapkan </a:t>
            </a:r>
            <a:r>
              <a:rPr sz="1000" spc="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konsep </a:t>
            </a:r>
            <a:r>
              <a:rPr sz="1000" spc="-5" dirty="0">
                <a:latin typeface="Arial MT"/>
                <a:cs typeface="Arial MT"/>
              </a:rPr>
              <a:t>dalam </a:t>
            </a:r>
            <a:r>
              <a:rPr sz="1000" dirty="0">
                <a:latin typeface="Arial MT"/>
                <a:cs typeface="Arial MT"/>
              </a:rPr>
              <a:t> </a:t>
            </a:r>
            <a:r>
              <a:rPr sz="1000" spc="-5" dirty="0">
                <a:latin typeface="Arial MT"/>
                <a:cs typeface="Arial MT"/>
              </a:rPr>
              <a:t>kehidupan</a:t>
            </a:r>
            <a:r>
              <a:rPr sz="1000" spc="-45" dirty="0">
                <a:latin typeface="Arial MT"/>
                <a:cs typeface="Arial MT"/>
              </a:rPr>
              <a:t> </a:t>
            </a:r>
            <a:r>
              <a:rPr sz="1000" spc="-10" dirty="0">
                <a:latin typeface="Arial MT"/>
                <a:cs typeface="Arial MT"/>
              </a:rPr>
              <a:t>nyata.</a:t>
            </a:r>
            <a:endParaRPr sz="1000">
              <a:latin typeface="Arial MT"/>
              <a:cs typeface="Arial MT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25932" y="1672852"/>
            <a:ext cx="1203325" cy="1098550"/>
          </a:xfrm>
          <a:prstGeom prst="rect">
            <a:avLst/>
          </a:prstGeom>
        </p:spPr>
        <p:txBody>
          <a:bodyPr vert="horz" wrap="square" lIns="0" tIns="1079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50"/>
              </a:spcBef>
            </a:pPr>
            <a:r>
              <a:rPr sz="1300" b="1" spc="-5" dirty="0">
                <a:solidFill>
                  <a:srgbClr val="073762"/>
                </a:solidFill>
                <a:latin typeface="Arial"/>
                <a:cs typeface="Arial"/>
              </a:rPr>
              <a:t>Mulai</a:t>
            </a:r>
            <a:r>
              <a:rPr sz="1300" b="1" spc="-15" dirty="0">
                <a:solidFill>
                  <a:srgbClr val="073762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073762"/>
                </a:solidFill>
                <a:latin typeface="Arial"/>
                <a:cs typeface="Arial"/>
              </a:rPr>
              <a:t>dari</a:t>
            </a:r>
            <a:r>
              <a:rPr sz="1300" b="1" spc="-10" dirty="0">
                <a:solidFill>
                  <a:srgbClr val="073762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073762"/>
                </a:solidFill>
                <a:latin typeface="Arial"/>
                <a:cs typeface="Arial"/>
              </a:rPr>
              <a:t>Diri</a:t>
            </a:r>
            <a:endParaRPr sz="1300">
              <a:latin typeface="Arial"/>
              <a:cs typeface="Arial"/>
            </a:endParaRPr>
          </a:p>
          <a:p>
            <a:pPr marL="102235" marR="5080" indent="-90170">
              <a:lnSpc>
                <a:spcPct val="140000"/>
              </a:lnSpc>
              <a:spcBef>
                <a:spcPts val="90"/>
              </a:spcBef>
              <a:buChar char="•"/>
              <a:tabLst>
                <a:tab pos="109220" algn="l"/>
              </a:tabLst>
            </a:pPr>
            <a:r>
              <a:rPr sz="900" spc="-5" dirty="0">
                <a:latin typeface="Arial MT"/>
                <a:cs typeface="Arial MT"/>
              </a:rPr>
              <a:t>Pe</a:t>
            </a:r>
            <a:r>
              <a:rPr sz="900" dirty="0">
                <a:latin typeface="Arial MT"/>
                <a:cs typeface="Arial MT"/>
              </a:rPr>
              <a:t>rta</a:t>
            </a:r>
            <a:r>
              <a:rPr sz="900" spc="-5" dirty="0">
                <a:latin typeface="Arial MT"/>
                <a:cs typeface="Arial MT"/>
              </a:rPr>
              <a:t>n</a:t>
            </a:r>
            <a:r>
              <a:rPr sz="900" spc="-10" dirty="0">
                <a:latin typeface="Arial MT"/>
                <a:cs typeface="Arial MT"/>
              </a:rPr>
              <a:t>y</a:t>
            </a:r>
            <a:r>
              <a:rPr sz="900" spc="-5" dirty="0">
                <a:latin typeface="Arial MT"/>
                <a:cs typeface="Arial MT"/>
              </a:rPr>
              <a:t>aan</a:t>
            </a:r>
            <a:r>
              <a:rPr sz="900" spc="-20" dirty="0">
                <a:latin typeface="Arial MT"/>
                <a:cs typeface="Arial MT"/>
              </a:rPr>
              <a:t> </a:t>
            </a:r>
            <a:r>
              <a:rPr sz="900" spc="-5" dirty="0">
                <a:latin typeface="Arial MT"/>
                <a:cs typeface="Arial MT"/>
              </a:rPr>
              <a:t>pe</a:t>
            </a:r>
            <a:r>
              <a:rPr sz="900" spc="5" dirty="0">
                <a:latin typeface="Arial MT"/>
                <a:cs typeface="Arial MT"/>
              </a:rPr>
              <a:t>m</a:t>
            </a:r>
            <a:r>
              <a:rPr sz="900" spc="-5" dirty="0">
                <a:latin typeface="Arial MT"/>
                <a:cs typeface="Arial MT"/>
              </a:rPr>
              <a:t>an</a:t>
            </a:r>
            <a:r>
              <a:rPr sz="900" dirty="0">
                <a:latin typeface="Arial MT"/>
                <a:cs typeface="Arial MT"/>
              </a:rPr>
              <a:t>t</a:t>
            </a:r>
            <a:r>
              <a:rPr sz="900" spc="5" dirty="0">
                <a:latin typeface="Arial MT"/>
                <a:cs typeface="Arial MT"/>
              </a:rPr>
              <a:t>i</a:t>
            </a:r>
            <a:r>
              <a:rPr sz="900" dirty="0">
                <a:latin typeface="Arial MT"/>
                <a:cs typeface="Arial MT"/>
              </a:rPr>
              <a:t>k  </a:t>
            </a:r>
            <a:r>
              <a:rPr sz="900" spc="-5" dirty="0">
                <a:latin typeface="Arial MT"/>
                <a:cs typeface="Arial MT"/>
              </a:rPr>
              <a:t>yang </a:t>
            </a:r>
            <a:r>
              <a:rPr sz="900" dirty="0">
                <a:latin typeface="Arial MT"/>
                <a:cs typeface="Arial MT"/>
              </a:rPr>
              <a:t>mengantarkan </a:t>
            </a:r>
            <a:r>
              <a:rPr sz="900" spc="5" dirty="0">
                <a:latin typeface="Arial MT"/>
                <a:cs typeface="Arial MT"/>
              </a:rPr>
              <a:t> </a:t>
            </a:r>
            <a:r>
              <a:rPr sz="900" dirty="0">
                <a:latin typeface="Arial MT"/>
                <a:cs typeface="Arial MT"/>
              </a:rPr>
              <a:t>kepada tema </a:t>
            </a:r>
            <a:r>
              <a:rPr sz="900" spc="5" dirty="0">
                <a:latin typeface="Arial MT"/>
                <a:cs typeface="Arial MT"/>
              </a:rPr>
              <a:t> </a:t>
            </a:r>
            <a:r>
              <a:rPr sz="900" dirty="0">
                <a:latin typeface="Arial MT"/>
                <a:cs typeface="Arial MT"/>
              </a:rPr>
              <a:t>pembahasan</a:t>
            </a:r>
            <a:endParaRPr sz="900">
              <a:latin typeface="Arial MT"/>
              <a:cs typeface="Arial MT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5980176" y="920495"/>
            <a:ext cx="571500" cy="571500"/>
          </a:xfrm>
          <a:custGeom>
            <a:avLst/>
            <a:gdLst/>
            <a:ahLst/>
            <a:cxnLst/>
            <a:rect l="l" t="t" r="r" b="b"/>
            <a:pathLst>
              <a:path w="571500" h="571500">
                <a:moveTo>
                  <a:pt x="298069" y="559816"/>
                </a:moveTo>
                <a:lnTo>
                  <a:pt x="297180" y="554736"/>
                </a:lnTo>
                <a:lnTo>
                  <a:pt x="254419" y="510667"/>
                </a:lnTo>
                <a:lnTo>
                  <a:pt x="230886" y="486410"/>
                </a:lnTo>
                <a:lnTo>
                  <a:pt x="228600" y="484124"/>
                </a:lnTo>
                <a:lnTo>
                  <a:pt x="225552" y="482854"/>
                </a:lnTo>
                <a:lnTo>
                  <a:pt x="221234" y="482854"/>
                </a:lnTo>
                <a:lnTo>
                  <a:pt x="220091" y="482981"/>
                </a:lnTo>
                <a:lnTo>
                  <a:pt x="218948" y="483362"/>
                </a:lnTo>
                <a:lnTo>
                  <a:pt x="214630" y="484632"/>
                </a:lnTo>
                <a:lnTo>
                  <a:pt x="211455" y="488315"/>
                </a:lnTo>
                <a:lnTo>
                  <a:pt x="207518" y="510667"/>
                </a:lnTo>
                <a:lnTo>
                  <a:pt x="166446" y="491845"/>
                </a:lnTo>
                <a:lnTo>
                  <a:pt x="130238" y="466001"/>
                </a:lnTo>
                <a:lnTo>
                  <a:pt x="99644" y="434162"/>
                </a:lnTo>
                <a:lnTo>
                  <a:pt x="75412" y="397281"/>
                </a:lnTo>
                <a:lnTo>
                  <a:pt x="58293" y="356362"/>
                </a:lnTo>
                <a:lnTo>
                  <a:pt x="49047" y="312381"/>
                </a:lnTo>
                <a:lnTo>
                  <a:pt x="48412" y="266331"/>
                </a:lnTo>
                <a:lnTo>
                  <a:pt x="57150" y="219202"/>
                </a:lnTo>
                <a:lnTo>
                  <a:pt x="76149" y="173215"/>
                </a:lnTo>
                <a:lnTo>
                  <a:pt x="104178" y="132930"/>
                </a:lnTo>
                <a:lnTo>
                  <a:pt x="139865" y="99263"/>
                </a:lnTo>
                <a:lnTo>
                  <a:pt x="181800" y="73152"/>
                </a:lnTo>
                <a:lnTo>
                  <a:pt x="228600" y="55499"/>
                </a:lnTo>
                <a:lnTo>
                  <a:pt x="241046" y="52070"/>
                </a:lnTo>
                <a:lnTo>
                  <a:pt x="244856" y="45593"/>
                </a:lnTo>
                <a:lnTo>
                  <a:pt x="243078" y="39243"/>
                </a:lnTo>
                <a:lnTo>
                  <a:pt x="236982" y="16256"/>
                </a:lnTo>
                <a:lnTo>
                  <a:pt x="235331" y="10160"/>
                </a:lnTo>
                <a:lnTo>
                  <a:pt x="229235" y="6604"/>
                </a:lnTo>
                <a:lnTo>
                  <a:pt x="223139" y="7874"/>
                </a:lnTo>
                <a:lnTo>
                  <a:pt x="176898" y="22390"/>
                </a:lnTo>
                <a:lnTo>
                  <a:pt x="134416" y="44157"/>
                </a:lnTo>
                <a:lnTo>
                  <a:pt x="96443" y="72466"/>
                </a:lnTo>
                <a:lnTo>
                  <a:pt x="63703" y="106578"/>
                </a:lnTo>
                <a:lnTo>
                  <a:pt x="36944" y="145732"/>
                </a:lnTo>
                <a:lnTo>
                  <a:pt x="16916" y="189204"/>
                </a:lnTo>
                <a:lnTo>
                  <a:pt x="4343" y="236258"/>
                </a:lnTo>
                <a:lnTo>
                  <a:pt x="0" y="286131"/>
                </a:lnTo>
                <a:lnTo>
                  <a:pt x="3733" y="332422"/>
                </a:lnTo>
                <a:lnTo>
                  <a:pt x="14541" y="376339"/>
                </a:lnTo>
                <a:lnTo>
                  <a:pt x="31838" y="417283"/>
                </a:lnTo>
                <a:lnTo>
                  <a:pt x="55041" y="454672"/>
                </a:lnTo>
                <a:lnTo>
                  <a:pt x="83566" y="487921"/>
                </a:lnTo>
                <a:lnTo>
                  <a:pt x="116801" y="516445"/>
                </a:lnTo>
                <a:lnTo>
                  <a:pt x="154178" y="539648"/>
                </a:lnTo>
                <a:lnTo>
                  <a:pt x="195097" y="556958"/>
                </a:lnTo>
                <a:lnTo>
                  <a:pt x="238975" y="567766"/>
                </a:lnTo>
                <a:lnTo>
                  <a:pt x="285242" y="571500"/>
                </a:lnTo>
                <a:lnTo>
                  <a:pt x="290068" y="571500"/>
                </a:lnTo>
                <a:lnTo>
                  <a:pt x="294386" y="568706"/>
                </a:lnTo>
                <a:lnTo>
                  <a:pt x="296291" y="564261"/>
                </a:lnTo>
                <a:lnTo>
                  <a:pt x="298069" y="559816"/>
                </a:lnTo>
                <a:close/>
              </a:path>
              <a:path w="571500" h="571500">
                <a:moveTo>
                  <a:pt x="475488" y="203327"/>
                </a:moveTo>
                <a:lnTo>
                  <a:pt x="472681" y="189458"/>
                </a:lnTo>
                <a:lnTo>
                  <a:pt x="465035" y="178104"/>
                </a:lnTo>
                <a:lnTo>
                  <a:pt x="453732" y="170459"/>
                </a:lnTo>
                <a:lnTo>
                  <a:pt x="439928" y="167640"/>
                </a:lnTo>
                <a:lnTo>
                  <a:pt x="426059" y="170459"/>
                </a:lnTo>
                <a:lnTo>
                  <a:pt x="414756" y="178104"/>
                </a:lnTo>
                <a:lnTo>
                  <a:pt x="407149" y="189458"/>
                </a:lnTo>
                <a:lnTo>
                  <a:pt x="404368" y="203327"/>
                </a:lnTo>
                <a:lnTo>
                  <a:pt x="404368" y="210947"/>
                </a:lnTo>
                <a:lnTo>
                  <a:pt x="406781" y="217932"/>
                </a:lnTo>
                <a:lnTo>
                  <a:pt x="410845" y="223647"/>
                </a:lnTo>
                <a:lnTo>
                  <a:pt x="331089" y="335534"/>
                </a:lnTo>
                <a:lnTo>
                  <a:pt x="324739" y="334010"/>
                </a:lnTo>
                <a:lnTo>
                  <a:pt x="315849" y="334010"/>
                </a:lnTo>
                <a:lnTo>
                  <a:pt x="310769" y="335407"/>
                </a:lnTo>
                <a:lnTo>
                  <a:pt x="306070" y="337693"/>
                </a:lnTo>
                <a:lnTo>
                  <a:pt x="258445" y="289941"/>
                </a:lnTo>
                <a:lnTo>
                  <a:pt x="260731" y="285242"/>
                </a:lnTo>
                <a:lnTo>
                  <a:pt x="262001" y="280162"/>
                </a:lnTo>
                <a:lnTo>
                  <a:pt x="262001" y="274574"/>
                </a:lnTo>
                <a:lnTo>
                  <a:pt x="259207" y="260769"/>
                </a:lnTo>
                <a:lnTo>
                  <a:pt x="251599" y="249466"/>
                </a:lnTo>
                <a:lnTo>
                  <a:pt x="240296" y="241820"/>
                </a:lnTo>
                <a:lnTo>
                  <a:pt x="226441" y="239014"/>
                </a:lnTo>
                <a:lnTo>
                  <a:pt x="212623" y="241820"/>
                </a:lnTo>
                <a:lnTo>
                  <a:pt x="201320" y="249466"/>
                </a:lnTo>
                <a:lnTo>
                  <a:pt x="193675" y="260769"/>
                </a:lnTo>
                <a:lnTo>
                  <a:pt x="190881" y="274574"/>
                </a:lnTo>
                <a:lnTo>
                  <a:pt x="190881" y="280162"/>
                </a:lnTo>
                <a:lnTo>
                  <a:pt x="192278" y="285242"/>
                </a:lnTo>
                <a:lnTo>
                  <a:pt x="194437" y="289941"/>
                </a:lnTo>
                <a:lnTo>
                  <a:pt x="146812" y="337693"/>
                </a:lnTo>
                <a:lnTo>
                  <a:pt x="142240" y="335407"/>
                </a:lnTo>
                <a:lnTo>
                  <a:pt x="137033" y="334010"/>
                </a:lnTo>
                <a:lnTo>
                  <a:pt x="131572" y="334010"/>
                </a:lnTo>
                <a:lnTo>
                  <a:pt x="117754" y="336829"/>
                </a:lnTo>
                <a:lnTo>
                  <a:pt x="106451" y="344474"/>
                </a:lnTo>
                <a:lnTo>
                  <a:pt x="98806" y="355828"/>
                </a:lnTo>
                <a:lnTo>
                  <a:pt x="96012" y="369697"/>
                </a:lnTo>
                <a:lnTo>
                  <a:pt x="98806" y="383578"/>
                </a:lnTo>
                <a:lnTo>
                  <a:pt x="106451" y="394931"/>
                </a:lnTo>
                <a:lnTo>
                  <a:pt x="117754" y="402577"/>
                </a:lnTo>
                <a:lnTo>
                  <a:pt x="131572" y="405384"/>
                </a:lnTo>
                <a:lnTo>
                  <a:pt x="145427" y="402577"/>
                </a:lnTo>
                <a:lnTo>
                  <a:pt x="156730" y="394931"/>
                </a:lnTo>
                <a:lnTo>
                  <a:pt x="164338" y="383578"/>
                </a:lnTo>
                <a:lnTo>
                  <a:pt x="167132" y="369697"/>
                </a:lnTo>
                <a:lnTo>
                  <a:pt x="167132" y="364236"/>
                </a:lnTo>
                <a:lnTo>
                  <a:pt x="165862" y="359156"/>
                </a:lnTo>
                <a:lnTo>
                  <a:pt x="163576" y="354457"/>
                </a:lnTo>
                <a:lnTo>
                  <a:pt x="211201" y="306705"/>
                </a:lnTo>
                <a:lnTo>
                  <a:pt x="215900" y="308991"/>
                </a:lnTo>
                <a:lnTo>
                  <a:pt x="220980" y="310261"/>
                </a:lnTo>
                <a:lnTo>
                  <a:pt x="231902" y="310261"/>
                </a:lnTo>
                <a:lnTo>
                  <a:pt x="237109" y="308991"/>
                </a:lnTo>
                <a:lnTo>
                  <a:pt x="241681" y="306705"/>
                </a:lnTo>
                <a:lnTo>
                  <a:pt x="289306" y="354457"/>
                </a:lnTo>
                <a:lnTo>
                  <a:pt x="287147" y="359029"/>
                </a:lnTo>
                <a:lnTo>
                  <a:pt x="285750" y="364236"/>
                </a:lnTo>
                <a:lnTo>
                  <a:pt x="285750" y="369697"/>
                </a:lnTo>
                <a:lnTo>
                  <a:pt x="288544" y="383578"/>
                </a:lnTo>
                <a:lnTo>
                  <a:pt x="296189" y="394931"/>
                </a:lnTo>
                <a:lnTo>
                  <a:pt x="307492" y="402577"/>
                </a:lnTo>
                <a:lnTo>
                  <a:pt x="321310" y="405384"/>
                </a:lnTo>
                <a:lnTo>
                  <a:pt x="335165" y="402577"/>
                </a:lnTo>
                <a:lnTo>
                  <a:pt x="346468" y="394931"/>
                </a:lnTo>
                <a:lnTo>
                  <a:pt x="354076" y="383578"/>
                </a:lnTo>
                <a:lnTo>
                  <a:pt x="356870" y="369697"/>
                </a:lnTo>
                <a:lnTo>
                  <a:pt x="356870" y="362077"/>
                </a:lnTo>
                <a:lnTo>
                  <a:pt x="354457" y="355092"/>
                </a:lnTo>
                <a:lnTo>
                  <a:pt x="350393" y="349377"/>
                </a:lnTo>
                <a:lnTo>
                  <a:pt x="430149" y="237490"/>
                </a:lnTo>
                <a:lnTo>
                  <a:pt x="436499" y="239014"/>
                </a:lnTo>
                <a:lnTo>
                  <a:pt x="439928" y="239014"/>
                </a:lnTo>
                <a:lnTo>
                  <a:pt x="453732" y="236207"/>
                </a:lnTo>
                <a:lnTo>
                  <a:pt x="465035" y="228561"/>
                </a:lnTo>
                <a:lnTo>
                  <a:pt x="472681" y="217208"/>
                </a:lnTo>
                <a:lnTo>
                  <a:pt x="475488" y="203327"/>
                </a:lnTo>
                <a:close/>
              </a:path>
              <a:path w="571500" h="571500">
                <a:moveTo>
                  <a:pt x="571500" y="286131"/>
                </a:moveTo>
                <a:lnTo>
                  <a:pt x="567753" y="239737"/>
                </a:lnTo>
                <a:lnTo>
                  <a:pt x="556945" y="195707"/>
                </a:lnTo>
                <a:lnTo>
                  <a:pt x="539648" y="154660"/>
                </a:lnTo>
                <a:lnTo>
                  <a:pt x="516445" y="117170"/>
                </a:lnTo>
                <a:lnTo>
                  <a:pt x="487934" y="83832"/>
                </a:lnTo>
                <a:lnTo>
                  <a:pt x="454685" y="55219"/>
                </a:lnTo>
                <a:lnTo>
                  <a:pt x="417309" y="31953"/>
                </a:lnTo>
                <a:lnTo>
                  <a:pt x="376389" y="14592"/>
                </a:lnTo>
                <a:lnTo>
                  <a:pt x="332511" y="3746"/>
                </a:lnTo>
                <a:lnTo>
                  <a:pt x="286258" y="0"/>
                </a:lnTo>
                <a:lnTo>
                  <a:pt x="281432" y="0"/>
                </a:lnTo>
                <a:lnTo>
                  <a:pt x="277114" y="2921"/>
                </a:lnTo>
                <a:lnTo>
                  <a:pt x="273431" y="11684"/>
                </a:lnTo>
                <a:lnTo>
                  <a:pt x="274320" y="16764"/>
                </a:lnTo>
                <a:lnTo>
                  <a:pt x="342900" y="87630"/>
                </a:lnTo>
                <a:lnTo>
                  <a:pt x="363982" y="60960"/>
                </a:lnTo>
                <a:lnTo>
                  <a:pt x="405041" y="79883"/>
                </a:lnTo>
                <a:lnTo>
                  <a:pt x="441248" y="105803"/>
                </a:lnTo>
                <a:lnTo>
                  <a:pt x="471843" y="137744"/>
                </a:lnTo>
                <a:lnTo>
                  <a:pt x="496074" y="174713"/>
                </a:lnTo>
                <a:lnTo>
                  <a:pt x="513194" y="215734"/>
                </a:lnTo>
                <a:lnTo>
                  <a:pt x="522439" y="259829"/>
                </a:lnTo>
                <a:lnTo>
                  <a:pt x="523074" y="306019"/>
                </a:lnTo>
                <a:lnTo>
                  <a:pt x="514350" y="353314"/>
                </a:lnTo>
                <a:lnTo>
                  <a:pt x="495338" y="399389"/>
                </a:lnTo>
                <a:lnTo>
                  <a:pt x="467309" y="439750"/>
                </a:lnTo>
                <a:lnTo>
                  <a:pt x="431622" y="473494"/>
                </a:lnTo>
                <a:lnTo>
                  <a:pt x="389686" y="499681"/>
                </a:lnTo>
                <a:lnTo>
                  <a:pt x="342900" y="517398"/>
                </a:lnTo>
                <a:lnTo>
                  <a:pt x="330454" y="520827"/>
                </a:lnTo>
                <a:lnTo>
                  <a:pt x="326644" y="527304"/>
                </a:lnTo>
                <a:lnTo>
                  <a:pt x="336169" y="562864"/>
                </a:lnTo>
                <a:lnTo>
                  <a:pt x="342265" y="566420"/>
                </a:lnTo>
                <a:lnTo>
                  <a:pt x="348361" y="565150"/>
                </a:lnTo>
                <a:lnTo>
                  <a:pt x="394589" y="550595"/>
                </a:lnTo>
                <a:lnTo>
                  <a:pt x="437070" y="528751"/>
                </a:lnTo>
                <a:lnTo>
                  <a:pt x="475043" y="500367"/>
                </a:lnTo>
                <a:lnTo>
                  <a:pt x="507784" y="466178"/>
                </a:lnTo>
                <a:lnTo>
                  <a:pt x="534543" y="426910"/>
                </a:lnTo>
                <a:lnTo>
                  <a:pt x="554570" y="383324"/>
                </a:lnTo>
                <a:lnTo>
                  <a:pt x="567143" y="336156"/>
                </a:lnTo>
                <a:lnTo>
                  <a:pt x="571500" y="286131"/>
                </a:lnTo>
                <a:close/>
              </a:path>
            </a:pathLst>
          </a:custGeom>
          <a:solidFill>
            <a:srgbClr val="073762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9" name="object 19"/>
          <p:cNvGrpSpPr/>
          <p:nvPr/>
        </p:nvGrpSpPr>
        <p:grpSpPr>
          <a:xfrm>
            <a:off x="2288539" y="866521"/>
            <a:ext cx="598170" cy="598170"/>
            <a:chOff x="2288539" y="866521"/>
            <a:chExt cx="598170" cy="598170"/>
          </a:xfrm>
        </p:grpSpPr>
        <p:pic>
          <p:nvPicPr>
            <p:cNvPr id="20" name="object 2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465323" y="866521"/>
              <a:ext cx="244094" cy="271525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2288540" y="1165351"/>
              <a:ext cx="598170" cy="299085"/>
            </a:xfrm>
            <a:custGeom>
              <a:avLst/>
              <a:gdLst/>
              <a:ahLst/>
              <a:cxnLst/>
              <a:rect l="l" t="t" r="r" b="b"/>
              <a:pathLst>
                <a:path w="598169" h="299084">
                  <a:moveTo>
                    <a:pt x="190246" y="95123"/>
                  </a:moveTo>
                  <a:lnTo>
                    <a:pt x="184861" y="68732"/>
                  </a:lnTo>
                  <a:lnTo>
                    <a:pt x="170205" y="47167"/>
                  </a:lnTo>
                  <a:lnTo>
                    <a:pt x="148450" y="32639"/>
                  </a:lnTo>
                  <a:lnTo>
                    <a:pt x="121793" y="27305"/>
                  </a:lnTo>
                  <a:lnTo>
                    <a:pt x="95123" y="32639"/>
                  </a:lnTo>
                  <a:lnTo>
                    <a:pt x="73367" y="47167"/>
                  </a:lnTo>
                  <a:lnTo>
                    <a:pt x="58712" y="68732"/>
                  </a:lnTo>
                  <a:lnTo>
                    <a:pt x="53340" y="95123"/>
                  </a:lnTo>
                  <a:lnTo>
                    <a:pt x="58712" y="121462"/>
                  </a:lnTo>
                  <a:lnTo>
                    <a:pt x="73367" y="142976"/>
                  </a:lnTo>
                  <a:lnTo>
                    <a:pt x="95123" y="157492"/>
                  </a:lnTo>
                  <a:lnTo>
                    <a:pt x="121793" y="162814"/>
                  </a:lnTo>
                  <a:lnTo>
                    <a:pt x="148450" y="157492"/>
                  </a:lnTo>
                  <a:lnTo>
                    <a:pt x="170205" y="142976"/>
                  </a:lnTo>
                  <a:lnTo>
                    <a:pt x="184861" y="121462"/>
                  </a:lnTo>
                  <a:lnTo>
                    <a:pt x="190246" y="95123"/>
                  </a:lnTo>
                  <a:close/>
                </a:path>
                <a:path w="598169" h="299084">
                  <a:moveTo>
                    <a:pt x="244094" y="258826"/>
                  </a:moveTo>
                  <a:lnTo>
                    <a:pt x="226949" y="214490"/>
                  </a:lnTo>
                  <a:lnTo>
                    <a:pt x="174256" y="185953"/>
                  </a:lnTo>
                  <a:lnTo>
                    <a:pt x="122047" y="176784"/>
                  </a:lnTo>
                  <a:lnTo>
                    <a:pt x="94780" y="179349"/>
                  </a:lnTo>
                  <a:lnTo>
                    <a:pt x="47599" y="194957"/>
                  </a:lnTo>
                  <a:lnTo>
                    <a:pt x="7835" y="227253"/>
                  </a:lnTo>
                  <a:lnTo>
                    <a:pt x="0" y="258826"/>
                  </a:lnTo>
                  <a:lnTo>
                    <a:pt x="0" y="267462"/>
                  </a:lnTo>
                  <a:lnTo>
                    <a:pt x="2273" y="279704"/>
                  </a:lnTo>
                  <a:lnTo>
                    <a:pt x="8470" y="289674"/>
                  </a:lnTo>
                  <a:lnTo>
                    <a:pt x="17678" y="296379"/>
                  </a:lnTo>
                  <a:lnTo>
                    <a:pt x="28956" y="298831"/>
                  </a:lnTo>
                  <a:lnTo>
                    <a:pt x="215011" y="298831"/>
                  </a:lnTo>
                  <a:lnTo>
                    <a:pt x="226301" y="296379"/>
                  </a:lnTo>
                  <a:lnTo>
                    <a:pt x="235546" y="289674"/>
                  </a:lnTo>
                  <a:lnTo>
                    <a:pt x="241795" y="279704"/>
                  </a:lnTo>
                  <a:lnTo>
                    <a:pt x="244094" y="267462"/>
                  </a:lnTo>
                  <a:lnTo>
                    <a:pt x="244094" y="258826"/>
                  </a:lnTo>
                  <a:close/>
                </a:path>
                <a:path w="598169" h="299084">
                  <a:moveTo>
                    <a:pt x="381381" y="152273"/>
                  </a:moveTo>
                  <a:lnTo>
                    <a:pt x="380365" y="143764"/>
                  </a:lnTo>
                  <a:lnTo>
                    <a:pt x="312293" y="88646"/>
                  </a:lnTo>
                  <a:lnTo>
                    <a:pt x="312293" y="5969"/>
                  </a:lnTo>
                  <a:lnTo>
                    <a:pt x="306197" y="0"/>
                  </a:lnTo>
                  <a:lnTo>
                    <a:pt x="291338" y="0"/>
                  </a:lnTo>
                  <a:lnTo>
                    <a:pt x="285242" y="5969"/>
                  </a:lnTo>
                  <a:lnTo>
                    <a:pt x="285242" y="88646"/>
                  </a:lnTo>
                  <a:lnTo>
                    <a:pt x="217170" y="143764"/>
                  </a:lnTo>
                  <a:lnTo>
                    <a:pt x="216154" y="152273"/>
                  </a:lnTo>
                  <a:lnTo>
                    <a:pt x="223520" y="161544"/>
                  </a:lnTo>
                  <a:lnTo>
                    <a:pt x="227457" y="163195"/>
                  </a:lnTo>
                  <a:lnTo>
                    <a:pt x="234315" y="163195"/>
                  </a:lnTo>
                  <a:lnTo>
                    <a:pt x="237236" y="162306"/>
                  </a:lnTo>
                  <a:lnTo>
                    <a:pt x="298831" y="112649"/>
                  </a:lnTo>
                  <a:lnTo>
                    <a:pt x="360299" y="162306"/>
                  </a:lnTo>
                  <a:lnTo>
                    <a:pt x="363220" y="163195"/>
                  </a:lnTo>
                  <a:lnTo>
                    <a:pt x="366141" y="163195"/>
                  </a:lnTo>
                  <a:lnTo>
                    <a:pt x="370078" y="163195"/>
                  </a:lnTo>
                  <a:lnTo>
                    <a:pt x="374015" y="161544"/>
                  </a:lnTo>
                  <a:lnTo>
                    <a:pt x="381381" y="152273"/>
                  </a:lnTo>
                  <a:close/>
                </a:path>
                <a:path w="598169" h="299084">
                  <a:moveTo>
                    <a:pt x="543814" y="95123"/>
                  </a:moveTo>
                  <a:lnTo>
                    <a:pt x="538429" y="68732"/>
                  </a:lnTo>
                  <a:lnTo>
                    <a:pt x="523773" y="47167"/>
                  </a:lnTo>
                  <a:lnTo>
                    <a:pt x="502018" y="32639"/>
                  </a:lnTo>
                  <a:lnTo>
                    <a:pt x="475361" y="27305"/>
                  </a:lnTo>
                  <a:lnTo>
                    <a:pt x="448691" y="32639"/>
                  </a:lnTo>
                  <a:lnTo>
                    <a:pt x="426935" y="47167"/>
                  </a:lnTo>
                  <a:lnTo>
                    <a:pt x="412280" y="68732"/>
                  </a:lnTo>
                  <a:lnTo>
                    <a:pt x="406908" y="95123"/>
                  </a:lnTo>
                  <a:lnTo>
                    <a:pt x="412280" y="121462"/>
                  </a:lnTo>
                  <a:lnTo>
                    <a:pt x="426935" y="142976"/>
                  </a:lnTo>
                  <a:lnTo>
                    <a:pt x="448691" y="157492"/>
                  </a:lnTo>
                  <a:lnTo>
                    <a:pt x="475361" y="162814"/>
                  </a:lnTo>
                  <a:lnTo>
                    <a:pt x="502018" y="157492"/>
                  </a:lnTo>
                  <a:lnTo>
                    <a:pt x="523773" y="142976"/>
                  </a:lnTo>
                  <a:lnTo>
                    <a:pt x="538429" y="121462"/>
                  </a:lnTo>
                  <a:lnTo>
                    <a:pt x="543814" y="95123"/>
                  </a:lnTo>
                  <a:close/>
                </a:path>
                <a:path w="598169" h="299084">
                  <a:moveTo>
                    <a:pt x="597662" y="258826"/>
                  </a:moveTo>
                  <a:lnTo>
                    <a:pt x="580491" y="214490"/>
                  </a:lnTo>
                  <a:lnTo>
                    <a:pt x="527824" y="185953"/>
                  </a:lnTo>
                  <a:lnTo>
                    <a:pt x="475615" y="176784"/>
                  </a:lnTo>
                  <a:lnTo>
                    <a:pt x="448348" y="179349"/>
                  </a:lnTo>
                  <a:lnTo>
                    <a:pt x="401167" y="194957"/>
                  </a:lnTo>
                  <a:lnTo>
                    <a:pt x="361403" y="227253"/>
                  </a:lnTo>
                  <a:lnTo>
                    <a:pt x="353568" y="258826"/>
                  </a:lnTo>
                  <a:lnTo>
                    <a:pt x="353568" y="267462"/>
                  </a:lnTo>
                  <a:lnTo>
                    <a:pt x="355841" y="279704"/>
                  </a:lnTo>
                  <a:lnTo>
                    <a:pt x="362038" y="289674"/>
                  </a:lnTo>
                  <a:lnTo>
                    <a:pt x="371246" y="296379"/>
                  </a:lnTo>
                  <a:lnTo>
                    <a:pt x="382524" y="298831"/>
                  </a:lnTo>
                  <a:lnTo>
                    <a:pt x="568579" y="298831"/>
                  </a:lnTo>
                  <a:lnTo>
                    <a:pt x="579869" y="296379"/>
                  </a:lnTo>
                  <a:lnTo>
                    <a:pt x="589114" y="289674"/>
                  </a:lnTo>
                  <a:lnTo>
                    <a:pt x="595363" y="279704"/>
                  </a:lnTo>
                  <a:lnTo>
                    <a:pt x="597662" y="267462"/>
                  </a:lnTo>
                  <a:lnTo>
                    <a:pt x="597662" y="258826"/>
                  </a:lnTo>
                  <a:close/>
                </a:path>
              </a:pathLst>
            </a:custGeom>
            <a:solidFill>
              <a:srgbClr val="07376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/>
          <p:nvPr/>
        </p:nvSpPr>
        <p:spPr>
          <a:xfrm>
            <a:off x="4224528" y="1002791"/>
            <a:ext cx="571500" cy="475615"/>
          </a:xfrm>
          <a:custGeom>
            <a:avLst/>
            <a:gdLst/>
            <a:ahLst/>
            <a:cxnLst/>
            <a:rect l="l" t="t" r="r" b="b"/>
            <a:pathLst>
              <a:path w="571500" h="475615">
                <a:moveTo>
                  <a:pt x="142875" y="0"/>
                </a:moveTo>
                <a:lnTo>
                  <a:pt x="88201" y="10795"/>
                </a:lnTo>
                <a:lnTo>
                  <a:pt x="41910" y="41783"/>
                </a:lnTo>
                <a:lnTo>
                  <a:pt x="10810" y="88011"/>
                </a:lnTo>
                <a:lnTo>
                  <a:pt x="0" y="142621"/>
                </a:lnTo>
                <a:lnTo>
                  <a:pt x="2742" y="170664"/>
                </a:lnTo>
                <a:lnTo>
                  <a:pt x="23895" y="221702"/>
                </a:lnTo>
                <a:lnTo>
                  <a:pt x="257048" y="463423"/>
                </a:lnTo>
                <a:lnTo>
                  <a:pt x="285750" y="475488"/>
                </a:lnTo>
                <a:lnTo>
                  <a:pt x="293735" y="474674"/>
                </a:lnTo>
                <a:lnTo>
                  <a:pt x="301339" y="472313"/>
                </a:lnTo>
                <a:lnTo>
                  <a:pt x="308324" y="468522"/>
                </a:lnTo>
                <a:lnTo>
                  <a:pt x="314451" y="463423"/>
                </a:lnTo>
                <a:lnTo>
                  <a:pt x="354697" y="422275"/>
                </a:lnTo>
                <a:lnTo>
                  <a:pt x="297688" y="422275"/>
                </a:lnTo>
                <a:lnTo>
                  <a:pt x="297688" y="98044"/>
                </a:lnTo>
                <a:lnTo>
                  <a:pt x="309390" y="76200"/>
                </a:lnTo>
                <a:lnTo>
                  <a:pt x="282321" y="76200"/>
                </a:lnTo>
                <a:lnTo>
                  <a:pt x="243839" y="41783"/>
                </a:lnTo>
                <a:lnTo>
                  <a:pt x="222063" y="23895"/>
                </a:lnTo>
                <a:lnTo>
                  <a:pt x="197548" y="10795"/>
                </a:lnTo>
                <a:lnTo>
                  <a:pt x="170938" y="2742"/>
                </a:lnTo>
                <a:lnTo>
                  <a:pt x="142875" y="0"/>
                </a:lnTo>
                <a:close/>
              </a:path>
              <a:path w="571500" h="475615">
                <a:moveTo>
                  <a:pt x="506636" y="23749"/>
                </a:moveTo>
                <a:lnTo>
                  <a:pt x="354075" y="23749"/>
                </a:lnTo>
                <a:lnTo>
                  <a:pt x="362904" y="25868"/>
                </a:lnTo>
                <a:lnTo>
                  <a:pt x="371649" y="32035"/>
                </a:lnTo>
                <a:lnTo>
                  <a:pt x="395017" y="74094"/>
                </a:lnTo>
                <a:lnTo>
                  <a:pt x="403748" y="118254"/>
                </a:lnTo>
                <a:lnTo>
                  <a:pt x="404875" y="142621"/>
                </a:lnTo>
                <a:lnTo>
                  <a:pt x="403748" y="167062"/>
                </a:lnTo>
                <a:lnTo>
                  <a:pt x="400431" y="190134"/>
                </a:lnTo>
                <a:lnTo>
                  <a:pt x="395017" y="211326"/>
                </a:lnTo>
                <a:lnTo>
                  <a:pt x="387604" y="230124"/>
                </a:lnTo>
                <a:lnTo>
                  <a:pt x="297688" y="422275"/>
                </a:lnTo>
                <a:lnTo>
                  <a:pt x="354697" y="422275"/>
                </a:lnTo>
                <a:lnTo>
                  <a:pt x="422393" y="353060"/>
                </a:lnTo>
                <a:lnTo>
                  <a:pt x="389255" y="353060"/>
                </a:lnTo>
                <a:lnTo>
                  <a:pt x="469392" y="242188"/>
                </a:lnTo>
                <a:lnTo>
                  <a:pt x="482532" y="220648"/>
                </a:lnTo>
                <a:lnTo>
                  <a:pt x="492125" y="196453"/>
                </a:lnTo>
                <a:lnTo>
                  <a:pt x="498002" y="170233"/>
                </a:lnTo>
                <a:lnTo>
                  <a:pt x="499999" y="142621"/>
                </a:lnTo>
                <a:lnTo>
                  <a:pt x="498002" y="115026"/>
                </a:lnTo>
                <a:lnTo>
                  <a:pt x="482532" y="64646"/>
                </a:lnTo>
                <a:lnTo>
                  <a:pt x="459994" y="32004"/>
                </a:lnTo>
                <a:lnTo>
                  <a:pt x="454913" y="27178"/>
                </a:lnTo>
                <a:lnTo>
                  <a:pt x="511000" y="27178"/>
                </a:lnTo>
                <a:lnTo>
                  <a:pt x="506636" y="23749"/>
                </a:lnTo>
                <a:close/>
              </a:path>
              <a:path w="571500" h="475615">
                <a:moveTo>
                  <a:pt x="511000" y="27178"/>
                </a:moveTo>
                <a:lnTo>
                  <a:pt x="454913" y="27178"/>
                </a:lnTo>
                <a:lnTo>
                  <a:pt x="470874" y="31882"/>
                </a:lnTo>
                <a:lnTo>
                  <a:pt x="486013" y="38719"/>
                </a:lnTo>
                <a:lnTo>
                  <a:pt x="527746" y="76702"/>
                </a:lnTo>
                <a:lnTo>
                  <a:pt x="545347" y="119251"/>
                </a:lnTo>
                <a:lnTo>
                  <a:pt x="547624" y="142621"/>
                </a:lnTo>
                <a:lnTo>
                  <a:pt x="545399" y="165992"/>
                </a:lnTo>
                <a:lnTo>
                  <a:pt x="538686" y="188150"/>
                </a:lnTo>
                <a:lnTo>
                  <a:pt x="527710" y="208593"/>
                </a:lnTo>
                <a:lnTo>
                  <a:pt x="512699" y="226822"/>
                </a:lnTo>
                <a:lnTo>
                  <a:pt x="389255" y="353060"/>
                </a:lnTo>
                <a:lnTo>
                  <a:pt x="422393" y="353060"/>
                </a:lnTo>
                <a:lnTo>
                  <a:pt x="529589" y="243459"/>
                </a:lnTo>
                <a:lnTo>
                  <a:pt x="560689" y="197231"/>
                </a:lnTo>
                <a:lnTo>
                  <a:pt x="571500" y="142621"/>
                </a:lnTo>
                <a:lnTo>
                  <a:pt x="568755" y="114577"/>
                </a:lnTo>
                <a:lnTo>
                  <a:pt x="560689" y="88011"/>
                </a:lnTo>
                <a:lnTo>
                  <a:pt x="547550" y="63539"/>
                </a:lnTo>
                <a:lnTo>
                  <a:pt x="529589" y="41783"/>
                </a:lnTo>
                <a:lnTo>
                  <a:pt x="511000" y="27178"/>
                </a:lnTo>
                <a:close/>
              </a:path>
              <a:path w="571500" h="475615">
                <a:moveTo>
                  <a:pt x="359791" y="0"/>
                </a:moveTo>
                <a:lnTo>
                  <a:pt x="354075" y="0"/>
                </a:lnTo>
                <a:lnTo>
                  <a:pt x="338326" y="2946"/>
                </a:lnTo>
                <a:lnTo>
                  <a:pt x="323707" y="11572"/>
                </a:lnTo>
                <a:lnTo>
                  <a:pt x="310588" y="25556"/>
                </a:lnTo>
                <a:lnTo>
                  <a:pt x="299338" y="44577"/>
                </a:lnTo>
                <a:lnTo>
                  <a:pt x="282321" y="76200"/>
                </a:lnTo>
                <a:lnTo>
                  <a:pt x="309390" y="76200"/>
                </a:lnTo>
                <a:lnTo>
                  <a:pt x="320548" y="55372"/>
                </a:lnTo>
                <a:lnTo>
                  <a:pt x="328215" y="41965"/>
                </a:lnTo>
                <a:lnTo>
                  <a:pt x="336549" y="32035"/>
                </a:lnTo>
                <a:lnTo>
                  <a:pt x="345265" y="25868"/>
                </a:lnTo>
                <a:lnTo>
                  <a:pt x="354075" y="23749"/>
                </a:lnTo>
                <a:lnTo>
                  <a:pt x="506636" y="23749"/>
                </a:lnTo>
                <a:lnTo>
                  <a:pt x="503545" y="21320"/>
                </a:lnTo>
                <a:lnTo>
                  <a:pt x="473725" y="7620"/>
                </a:lnTo>
                <a:lnTo>
                  <a:pt x="452471" y="3302"/>
                </a:lnTo>
                <a:lnTo>
                  <a:pt x="370586" y="3302"/>
                </a:lnTo>
                <a:lnTo>
                  <a:pt x="365251" y="1143"/>
                </a:lnTo>
                <a:lnTo>
                  <a:pt x="359791" y="0"/>
                </a:lnTo>
                <a:close/>
              </a:path>
              <a:path w="571500" h="475615">
                <a:moveTo>
                  <a:pt x="389366" y="571"/>
                </a:moveTo>
                <a:lnTo>
                  <a:pt x="379958" y="1424"/>
                </a:lnTo>
                <a:lnTo>
                  <a:pt x="370586" y="3302"/>
                </a:lnTo>
                <a:lnTo>
                  <a:pt x="452471" y="3302"/>
                </a:lnTo>
                <a:lnTo>
                  <a:pt x="446220" y="2032"/>
                </a:lnTo>
                <a:lnTo>
                  <a:pt x="408050" y="2032"/>
                </a:lnTo>
                <a:lnTo>
                  <a:pt x="398750" y="765"/>
                </a:lnTo>
                <a:lnTo>
                  <a:pt x="389366" y="571"/>
                </a:lnTo>
                <a:close/>
              </a:path>
              <a:path w="571500" h="475615">
                <a:moveTo>
                  <a:pt x="441453" y="1063"/>
                </a:moveTo>
                <a:lnTo>
                  <a:pt x="408050" y="2032"/>
                </a:lnTo>
                <a:lnTo>
                  <a:pt x="446220" y="2032"/>
                </a:lnTo>
                <a:lnTo>
                  <a:pt x="441453" y="1063"/>
                </a:lnTo>
                <a:close/>
              </a:path>
            </a:pathLst>
          </a:custGeom>
          <a:solidFill>
            <a:srgbClr val="0737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13587" y="922019"/>
            <a:ext cx="570230" cy="570230"/>
          </a:xfrm>
          <a:custGeom>
            <a:avLst/>
            <a:gdLst/>
            <a:ahLst/>
            <a:cxnLst/>
            <a:rect l="l" t="t" r="r" b="b"/>
            <a:pathLst>
              <a:path w="570230" h="570230">
                <a:moveTo>
                  <a:pt x="284988" y="0"/>
                </a:moveTo>
                <a:lnTo>
                  <a:pt x="238824" y="3737"/>
                </a:lnTo>
                <a:lnTo>
                  <a:pt x="195008" y="14557"/>
                </a:lnTo>
                <a:lnTo>
                  <a:pt x="154133" y="31865"/>
                </a:lnTo>
                <a:lnTo>
                  <a:pt x="116788" y="55071"/>
                </a:lnTo>
                <a:lnTo>
                  <a:pt x="83567" y="83581"/>
                </a:lnTo>
                <a:lnTo>
                  <a:pt x="55060" y="116805"/>
                </a:lnTo>
                <a:lnTo>
                  <a:pt x="31858" y="154149"/>
                </a:lnTo>
                <a:lnTo>
                  <a:pt x="14553" y="195023"/>
                </a:lnTo>
                <a:lnTo>
                  <a:pt x="3736" y="238833"/>
                </a:lnTo>
                <a:lnTo>
                  <a:pt x="0" y="284988"/>
                </a:lnTo>
                <a:lnTo>
                  <a:pt x="3736" y="331142"/>
                </a:lnTo>
                <a:lnTo>
                  <a:pt x="14553" y="374952"/>
                </a:lnTo>
                <a:lnTo>
                  <a:pt x="31858" y="415826"/>
                </a:lnTo>
                <a:lnTo>
                  <a:pt x="55060" y="453170"/>
                </a:lnTo>
                <a:lnTo>
                  <a:pt x="83567" y="486394"/>
                </a:lnTo>
                <a:lnTo>
                  <a:pt x="116788" y="514904"/>
                </a:lnTo>
                <a:lnTo>
                  <a:pt x="154133" y="538110"/>
                </a:lnTo>
                <a:lnTo>
                  <a:pt x="195008" y="555418"/>
                </a:lnTo>
                <a:lnTo>
                  <a:pt x="238824" y="566238"/>
                </a:lnTo>
                <a:lnTo>
                  <a:pt x="284988" y="569976"/>
                </a:lnTo>
                <a:lnTo>
                  <a:pt x="331151" y="566238"/>
                </a:lnTo>
                <a:lnTo>
                  <a:pt x="374967" y="555418"/>
                </a:lnTo>
                <a:lnTo>
                  <a:pt x="415842" y="538110"/>
                </a:lnTo>
                <a:lnTo>
                  <a:pt x="453187" y="514904"/>
                </a:lnTo>
                <a:lnTo>
                  <a:pt x="486408" y="486394"/>
                </a:lnTo>
                <a:lnTo>
                  <a:pt x="506336" y="463168"/>
                </a:lnTo>
                <a:lnTo>
                  <a:pt x="249364" y="463168"/>
                </a:lnTo>
                <a:lnTo>
                  <a:pt x="249364" y="391921"/>
                </a:lnTo>
                <a:lnTo>
                  <a:pt x="548237" y="391921"/>
                </a:lnTo>
                <a:lnTo>
                  <a:pt x="555422" y="374952"/>
                </a:lnTo>
                <a:lnTo>
                  <a:pt x="560043" y="356234"/>
                </a:lnTo>
                <a:lnTo>
                  <a:pt x="249364" y="356234"/>
                </a:lnTo>
                <a:lnTo>
                  <a:pt x="249364" y="320675"/>
                </a:lnTo>
                <a:lnTo>
                  <a:pt x="305866" y="249427"/>
                </a:lnTo>
                <a:lnTo>
                  <a:pt x="178117" y="249427"/>
                </a:lnTo>
                <a:lnTo>
                  <a:pt x="178117" y="213740"/>
                </a:lnTo>
                <a:lnTo>
                  <a:pt x="186529" y="172192"/>
                </a:lnTo>
                <a:lnTo>
                  <a:pt x="209454" y="138239"/>
                </a:lnTo>
                <a:lnTo>
                  <a:pt x="243429" y="115335"/>
                </a:lnTo>
                <a:lnTo>
                  <a:pt x="284988" y="106933"/>
                </a:lnTo>
                <a:lnTo>
                  <a:pt x="506445" y="106933"/>
                </a:lnTo>
                <a:lnTo>
                  <a:pt x="486408" y="83581"/>
                </a:lnTo>
                <a:lnTo>
                  <a:pt x="453187" y="55071"/>
                </a:lnTo>
                <a:lnTo>
                  <a:pt x="415842" y="31865"/>
                </a:lnTo>
                <a:lnTo>
                  <a:pt x="374967" y="14557"/>
                </a:lnTo>
                <a:lnTo>
                  <a:pt x="331151" y="3737"/>
                </a:lnTo>
                <a:lnTo>
                  <a:pt x="284988" y="0"/>
                </a:lnTo>
                <a:close/>
              </a:path>
              <a:path w="570230" h="570230">
                <a:moveTo>
                  <a:pt x="548237" y="391921"/>
                </a:moveTo>
                <a:lnTo>
                  <a:pt x="320611" y="391921"/>
                </a:lnTo>
                <a:lnTo>
                  <a:pt x="320611" y="463168"/>
                </a:lnTo>
                <a:lnTo>
                  <a:pt x="506336" y="463168"/>
                </a:lnTo>
                <a:lnTo>
                  <a:pt x="514915" y="453170"/>
                </a:lnTo>
                <a:lnTo>
                  <a:pt x="538117" y="415826"/>
                </a:lnTo>
                <a:lnTo>
                  <a:pt x="548237" y="391921"/>
                </a:lnTo>
                <a:close/>
              </a:path>
              <a:path w="570230" h="570230">
                <a:moveTo>
                  <a:pt x="506445" y="106933"/>
                </a:moveTo>
                <a:lnTo>
                  <a:pt x="284988" y="106933"/>
                </a:lnTo>
                <a:lnTo>
                  <a:pt x="326546" y="115335"/>
                </a:lnTo>
                <a:lnTo>
                  <a:pt x="360521" y="138239"/>
                </a:lnTo>
                <a:lnTo>
                  <a:pt x="383446" y="172192"/>
                </a:lnTo>
                <a:lnTo>
                  <a:pt x="391858" y="213740"/>
                </a:lnTo>
                <a:lnTo>
                  <a:pt x="389523" y="237658"/>
                </a:lnTo>
                <a:lnTo>
                  <a:pt x="382662" y="260302"/>
                </a:lnTo>
                <a:lnTo>
                  <a:pt x="371493" y="281160"/>
                </a:lnTo>
                <a:lnTo>
                  <a:pt x="356234" y="299719"/>
                </a:lnTo>
                <a:lnTo>
                  <a:pt x="320611" y="335406"/>
                </a:lnTo>
                <a:lnTo>
                  <a:pt x="320611" y="356234"/>
                </a:lnTo>
                <a:lnTo>
                  <a:pt x="560043" y="356234"/>
                </a:lnTo>
                <a:lnTo>
                  <a:pt x="566239" y="331142"/>
                </a:lnTo>
                <a:lnTo>
                  <a:pt x="569976" y="284988"/>
                </a:lnTo>
                <a:lnTo>
                  <a:pt x="566239" y="238833"/>
                </a:lnTo>
                <a:lnTo>
                  <a:pt x="555422" y="195023"/>
                </a:lnTo>
                <a:lnTo>
                  <a:pt x="538117" y="154149"/>
                </a:lnTo>
                <a:lnTo>
                  <a:pt x="514915" y="116805"/>
                </a:lnTo>
                <a:lnTo>
                  <a:pt x="506445" y="106933"/>
                </a:lnTo>
                <a:close/>
              </a:path>
              <a:path w="570230" h="570230">
                <a:moveTo>
                  <a:pt x="284988" y="178180"/>
                </a:moveTo>
                <a:lnTo>
                  <a:pt x="271138" y="180969"/>
                </a:lnTo>
                <a:lnTo>
                  <a:pt x="259813" y="188579"/>
                </a:lnTo>
                <a:lnTo>
                  <a:pt x="252169" y="199880"/>
                </a:lnTo>
                <a:lnTo>
                  <a:pt x="249364" y="213740"/>
                </a:lnTo>
                <a:lnTo>
                  <a:pt x="249364" y="249427"/>
                </a:lnTo>
                <a:lnTo>
                  <a:pt x="305866" y="249427"/>
                </a:lnTo>
                <a:lnTo>
                  <a:pt x="312124" y="241744"/>
                </a:lnTo>
                <a:lnTo>
                  <a:pt x="316753" y="233013"/>
                </a:lnTo>
                <a:lnTo>
                  <a:pt x="319625" y="223567"/>
                </a:lnTo>
                <a:lnTo>
                  <a:pt x="320611" y="213740"/>
                </a:lnTo>
                <a:lnTo>
                  <a:pt x="317806" y="199880"/>
                </a:lnTo>
                <a:lnTo>
                  <a:pt x="310162" y="188579"/>
                </a:lnTo>
                <a:lnTo>
                  <a:pt x="298837" y="180969"/>
                </a:lnTo>
                <a:lnTo>
                  <a:pt x="284988" y="178180"/>
                </a:lnTo>
                <a:close/>
              </a:path>
            </a:pathLst>
          </a:custGeom>
          <a:solidFill>
            <a:srgbClr val="0737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670304" y="1120139"/>
            <a:ext cx="314325" cy="335280"/>
          </a:xfrm>
          <a:custGeom>
            <a:avLst/>
            <a:gdLst/>
            <a:ahLst/>
            <a:cxnLst/>
            <a:rect l="l" t="t" r="r" b="b"/>
            <a:pathLst>
              <a:path w="314325" h="335280">
                <a:moveTo>
                  <a:pt x="156971" y="0"/>
                </a:moveTo>
                <a:lnTo>
                  <a:pt x="156971" y="83820"/>
                </a:lnTo>
                <a:lnTo>
                  <a:pt x="0" y="83820"/>
                </a:lnTo>
                <a:lnTo>
                  <a:pt x="0" y="251460"/>
                </a:lnTo>
                <a:lnTo>
                  <a:pt x="156971" y="251460"/>
                </a:lnTo>
                <a:lnTo>
                  <a:pt x="156971" y="335280"/>
                </a:lnTo>
                <a:lnTo>
                  <a:pt x="313944" y="167639"/>
                </a:lnTo>
                <a:lnTo>
                  <a:pt x="156971" y="0"/>
                </a:lnTo>
                <a:close/>
              </a:path>
            </a:pathLst>
          </a:custGeom>
          <a:solidFill>
            <a:srgbClr val="B7B7B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3465576" y="1120139"/>
            <a:ext cx="314325" cy="335280"/>
          </a:xfrm>
          <a:custGeom>
            <a:avLst/>
            <a:gdLst/>
            <a:ahLst/>
            <a:cxnLst/>
            <a:rect l="l" t="t" r="r" b="b"/>
            <a:pathLst>
              <a:path w="314325" h="335280">
                <a:moveTo>
                  <a:pt x="156972" y="0"/>
                </a:moveTo>
                <a:lnTo>
                  <a:pt x="156972" y="83820"/>
                </a:lnTo>
                <a:lnTo>
                  <a:pt x="0" y="83820"/>
                </a:lnTo>
                <a:lnTo>
                  <a:pt x="0" y="251460"/>
                </a:lnTo>
                <a:lnTo>
                  <a:pt x="156972" y="251460"/>
                </a:lnTo>
                <a:lnTo>
                  <a:pt x="156972" y="335280"/>
                </a:lnTo>
                <a:lnTo>
                  <a:pt x="313944" y="167639"/>
                </a:lnTo>
                <a:lnTo>
                  <a:pt x="156972" y="0"/>
                </a:lnTo>
                <a:close/>
              </a:path>
            </a:pathLst>
          </a:custGeom>
          <a:solidFill>
            <a:srgbClr val="B7B7B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128259" y="1120139"/>
            <a:ext cx="314325" cy="335280"/>
          </a:xfrm>
          <a:custGeom>
            <a:avLst/>
            <a:gdLst/>
            <a:ahLst/>
            <a:cxnLst/>
            <a:rect l="l" t="t" r="r" b="b"/>
            <a:pathLst>
              <a:path w="314325" h="335280">
                <a:moveTo>
                  <a:pt x="156972" y="0"/>
                </a:moveTo>
                <a:lnTo>
                  <a:pt x="156972" y="83820"/>
                </a:lnTo>
                <a:lnTo>
                  <a:pt x="0" y="83820"/>
                </a:lnTo>
                <a:lnTo>
                  <a:pt x="0" y="251460"/>
                </a:lnTo>
                <a:lnTo>
                  <a:pt x="156972" y="251460"/>
                </a:lnTo>
                <a:lnTo>
                  <a:pt x="156972" y="335280"/>
                </a:lnTo>
                <a:lnTo>
                  <a:pt x="313943" y="167639"/>
                </a:lnTo>
                <a:lnTo>
                  <a:pt x="156972" y="0"/>
                </a:lnTo>
                <a:close/>
              </a:path>
            </a:pathLst>
          </a:custGeom>
          <a:solidFill>
            <a:srgbClr val="B7B7B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7089647" y="1120139"/>
            <a:ext cx="314325" cy="335280"/>
          </a:xfrm>
          <a:custGeom>
            <a:avLst/>
            <a:gdLst/>
            <a:ahLst/>
            <a:cxnLst/>
            <a:rect l="l" t="t" r="r" b="b"/>
            <a:pathLst>
              <a:path w="314325" h="335280">
                <a:moveTo>
                  <a:pt x="156972" y="0"/>
                </a:moveTo>
                <a:lnTo>
                  <a:pt x="156972" y="83820"/>
                </a:lnTo>
                <a:lnTo>
                  <a:pt x="0" y="83820"/>
                </a:lnTo>
                <a:lnTo>
                  <a:pt x="0" y="251460"/>
                </a:lnTo>
                <a:lnTo>
                  <a:pt x="156972" y="251460"/>
                </a:lnTo>
                <a:lnTo>
                  <a:pt x="156972" y="335280"/>
                </a:lnTo>
                <a:lnTo>
                  <a:pt x="313944" y="167639"/>
                </a:lnTo>
                <a:lnTo>
                  <a:pt x="156972" y="0"/>
                </a:lnTo>
                <a:close/>
              </a:path>
            </a:pathLst>
          </a:custGeom>
          <a:solidFill>
            <a:srgbClr val="B7B7B7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8" name="object 2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02692" y="3179064"/>
            <a:ext cx="1612391" cy="886968"/>
          </a:xfrm>
          <a:prstGeom prst="rect">
            <a:avLst/>
          </a:prstGeom>
        </p:spPr>
      </p:pic>
      <p:pic>
        <p:nvPicPr>
          <p:cNvPr id="29" name="object 2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2037588" y="3197351"/>
            <a:ext cx="1612391" cy="868680"/>
          </a:xfrm>
          <a:prstGeom prst="rect">
            <a:avLst/>
          </a:prstGeom>
        </p:spPr>
      </p:pic>
      <p:pic>
        <p:nvPicPr>
          <p:cNvPr id="30" name="object 30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5625084" y="3189732"/>
            <a:ext cx="1589532" cy="883919"/>
          </a:xfrm>
          <a:prstGeom prst="rect">
            <a:avLst/>
          </a:prstGeom>
        </p:spPr>
      </p:pic>
      <p:pic>
        <p:nvPicPr>
          <p:cNvPr id="31" name="object 31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354823" y="3200400"/>
            <a:ext cx="1562100" cy="862584"/>
          </a:xfrm>
          <a:prstGeom prst="rect">
            <a:avLst/>
          </a:prstGeom>
        </p:spPr>
      </p:pic>
      <p:pic>
        <p:nvPicPr>
          <p:cNvPr id="32" name="object 32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3872484" y="3179064"/>
            <a:ext cx="1612391" cy="886968"/>
          </a:xfrm>
          <a:prstGeom prst="rect">
            <a:avLst/>
          </a:prstGeom>
        </p:spPr>
      </p:pic>
      <p:sp>
        <p:nvSpPr>
          <p:cNvPr id="33" name="object 33"/>
          <p:cNvSpPr txBox="1"/>
          <p:nvPr/>
        </p:nvSpPr>
        <p:spPr>
          <a:xfrm>
            <a:off x="316179" y="4415129"/>
            <a:ext cx="4104004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Arial MT"/>
                <a:cs typeface="Arial MT"/>
              </a:rPr>
              <a:t>Panduan</a:t>
            </a:r>
            <a:r>
              <a:rPr sz="1200" spc="-4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dapat</a:t>
            </a:r>
            <a:r>
              <a:rPr sz="1200" spc="-3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di</a:t>
            </a:r>
            <a:r>
              <a:rPr sz="1200" spc="-1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akses</a:t>
            </a:r>
            <a:r>
              <a:rPr sz="120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di</a:t>
            </a:r>
            <a:r>
              <a:rPr sz="1200" spc="10" dirty="0">
                <a:latin typeface="Arial MT"/>
                <a:cs typeface="Arial MT"/>
              </a:rPr>
              <a:t> </a:t>
            </a:r>
            <a:r>
              <a:rPr sz="1200" u="sng" spc="-5" dirty="0">
                <a:solidFill>
                  <a:srgbClr val="0096A7"/>
                </a:solidFill>
                <a:uFill>
                  <a:solidFill>
                    <a:srgbClr val="0096A7"/>
                  </a:solidFill>
                </a:uFill>
                <a:latin typeface="Arial MT"/>
                <a:cs typeface="Arial MT"/>
                <a:hlinkClick r:id="rId13"/>
              </a:rPr>
              <a:t>bit.ly/modulp5bhinnekatunggalika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622425" y="4864654"/>
            <a:ext cx="5897880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FFFFFF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tidak</a:t>
            </a:r>
            <a:r>
              <a:rPr sz="1300" b="1" spc="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untuk</a:t>
            </a:r>
            <a:r>
              <a:rPr sz="1300" b="1" spc="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tanpa</a:t>
            </a:r>
            <a:r>
              <a:rPr sz="1300" b="1" spc="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konteks</a:t>
            </a:r>
            <a:r>
              <a:rPr sz="1300" b="1" spc="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hari</a:t>
            </a:r>
            <a:r>
              <a:rPr sz="1300" b="1" spc="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ini.</a:t>
            </a:r>
            <a:endParaRPr sz="13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726338" y="4864654"/>
            <a:ext cx="8299450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  <a:tabLst>
                <a:tab pos="8185784" algn="l"/>
              </a:tabLst>
            </a:pP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PERING</a:t>
            </a:r>
            <a:r>
              <a:rPr sz="1300" b="1" spc="-45" dirty="0">
                <a:solidFill>
                  <a:srgbClr val="E6E6E6"/>
                </a:solidFill>
                <a:latin typeface="Arial"/>
                <a:cs typeface="Arial"/>
              </a:rPr>
              <a:t>A</a:t>
            </a:r>
            <a:r>
              <a:rPr sz="1300" b="1" spc="5" dirty="0">
                <a:solidFill>
                  <a:srgbClr val="E6E6E6"/>
                </a:solidFill>
                <a:latin typeface="Arial"/>
                <a:cs typeface="Arial"/>
              </a:rPr>
              <a:t>T</a:t>
            </a:r>
            <a:r>
              <a:rPr sz="1300" b="1" spc="-20" dirty="0">
                <a:solidFill>
                  <a:srgbClr val="E6E6E6"/>
                </a:solidFill>
                <a:latin typeface="Arial"/>
                <a:cs typeface="Arial"/>
              </a:rPr>
              <a:t>A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N: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5" dirty="0">
                <a:solidFill>
                  <a:srgbClr val="E6E6E6"/>
                </a:solidFill>
                <a:latin typeface="Arial"/>
                <a:cs typeface="Arial"/>
              </a:rPr>
              <a:t>M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ateri</a:t>
            </a:r>
            <a:r>
              <a:rPr sz="1300" b="1" spc="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3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</a:t>
            </a:r>
            <a:r>
              <a:rPr sz="1300" b="1" dirty="0">
                <a:solidFill>
                  <a:srgbClr val="E6E6E6"/>
                </a:solidFill>
                <a:latin typeface="Arial"/>
                <a:cs typeface="Arial"/>
              </a:rPr>
              <a:t>a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n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4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4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29</a:t>
            </a:r>
            <a:r>
              <a:rPr sz="1300" b="1" spc="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Juli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2021.</a:t>
            </a:r>
            <a:r>
              <a:rPr sz="1300" b="1" dirty="0">
                <a:solidFill>
                  <a:srgbClr val="E6E6E6"/>
                </a:solidFill>
                <a:latin typeface="Arial"/>
                <a:cs typeface="Arial"/>
              </a:rPr>
              <a:t>	</a:t>
            </a:r>
            <a:r>
              <a:rPr sz="1200" spc="-7" baseline="17361" dirty="0">
                <a:solidFill>
                  <a:srgbClr val="FFFFFF"/>
                </a:solidFill>
                <a:latin typeface="Arial MT"/>
                <a:cs typeface="Arial MT"/>
              </a:rPr>
              <a:t>38</a:t>
            </a:r>
            <a:endParaRPr sz="1200" baseline="17361">
              <a:latin typeface="Arial MT"/>
              <a:cs typeface="Arial MT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511454" y="4864654"/>
            <a:ext cx="8119745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4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4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6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4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November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2021.</a:t>
            </a:r>
            <a:endParaRPr sz="13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537362" y="4864654"/>
            <a:ext cx="8066405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5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6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23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Februari</a:t>
            </a:r>
            <a:r>
              <a:rPr sz="1300" b="1" spc="4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2022.</a:t>
            </a:r>
            <a:endParaRPr sz="13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648614" y="4864654"/>
            <a:ext cx="7844790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5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6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21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Maret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2022.</a:t>
            </a:r>
            <a:endParaRPr sz="13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648614" y="4864654"/>
            <a:ext cx="7844790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5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6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23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Maret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2022.</a:t>
            </a:r>
            <a:endParaRPr sz="13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680618" y="4864654"/>
            <a:ext cx="7779384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1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4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21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April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2022.</a:t>
            </a:r>
            <a:endParaRPr sz="130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730910" y="4864654"/>
            <a:ext cx="7680325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4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27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E6E6E6"/>
                </a:solidFill>
                <a:latin typeface="Arial"/>
                <a:cs typeface="Arial"/>
              </a:rPr>
              <a:t>Mei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2022.</a:t>
            </a:r>
            <a:endParaRPr sz="130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730910" y="4864654"/>
            <a:ext cx="7680325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4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31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E6E6E6"/>
                </a:solidFill>
                <a:latin typeface="Arial"/>
                <a:cs typeface="Arial"/>
              </a:rPr>
              <a:t>Mei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2022.</a:t>
            </a:r>
            <a:endParaRPr sz="130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726338" y="4864654"/>
            <a:ext cx="7689850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4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4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22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Juli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2022.</a:t>
            </a:r>
            <a:endParaRPr sz="130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487070" y="4864654"/>
            <a:ext cx="8166734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4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4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6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11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November</a:t>
            </a:r>
            <a:r>
              <a:rPr sz="1300" b="1" spc="7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</a:t>
            </a:r>
            <a:endParaRPr sz="1300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398779" y="4944485"/>
            <a:ext cx="1191260" cy="139700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#MerdekaBeragamSetara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1999233" y="4944485"/>
            <a:ext cx="1529715" cy="139700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@cerdasberkarakter.kemdikbudri</a:t>
            </a:r>
            <a:endParaRPr sz="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767071"/>
            <a:ext cx="9144000" cy="376555"/>
          </a:xfrm>
          <a:custGeom>
            <a:avLst/>
            <a:gdLst/>
            <a:ahLst/>
            <a:cxnLst/>
            <a:rect l="l" t="t" r="r" b="b"/>
            <a:pathLst>
              <a:path w="9144000" h="376554">
                <a:moveTo>
                  <a:pt x="0" y="376428"/>
                </a:moveTo>
                <a:lnTo>
                  <a:pt x="9144000" y="376428"/>
                </a:lnTo>
                <a:lnTo>
                  <a:pt x="9144000" y="0"/>
                </a:lnTo>
                <a:lnTo>
                  <a:pt x="0" y="0"/>
                </a:lnTo>
                <a:lnTo>
                  <a:pt x="0" y="376428"/>
                </a:lnTo>
                <a:close/>
              </a:path>
            </a:pathLst>
          </a:custGeom>
          <a:ln w="12700">
            <a:solidFill>
              <a:srgbClr val="1F386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982970" y="4893482"/>
            <a:ext cx="2705100" cy="114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90"/>
              </a:lnSpc>
            </a:pP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Kementerian 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Pendidikan,</a:t>
            </a:r>
            <a:r>
              <a:rPr sz="8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Kebudayaan,</a:t>
            </a:r>
            <a:r>
              <a:rPr sz="800" spc="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Riset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 dan</a:t>
            </a:r>
            <a:r>
              <a:rPr sz="8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Teknologi</a:t>
            </a:r>
            <a:endParaRPr sz="800">
              <a:latin typeface="Arial MT"/>
              <a:cs typeface="Arial MT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0" y="4760974"/>
            <a:ext cx="9144000" cy="384175"/>
            <a:chOff x="0" y="4760974"/>
            <a:chExt cx="9144000" cy="38417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576014" y="4801919"/>
              <a:ext cx="282425" cy="28387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4760974"/>
              <a:ext cx="9143999" cy="34747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4760974"/>
              <a:ext cx="9144000" cy="384048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282651" y="96138"/>
            <a:ext cx="8049895" cy="488315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12700" marR="5080">
              <a:lnSpc>
                <a:spcPts val="1730"/>
              </a:lnSpc>
              <a:spcBef>
                <a:spcPts val="310"/>
              </a:spcBef>
            </a:pPr>
            <a:r>
              <a:rPr sz="1600" spc="-5" dirty="0"/>
              <a:t>Satuan</a:t>
            </a:r>
            <a:r>
              <a:rPr sz="1600" spc="5" dirty="0"/>
              <a:t> </a:t>
            </a:r>
            <a:r>
              <a:rPr sz="1600" spc="-5" dirty="0"/>
              <a:t>Pendidikan</a:t>
            </a:r>
            <a:r>
              <a:rPr sz="1600" spc="20" dirty="0"/>
              <a:t> </a:t>
            </a:r>
            <a:r>
              <a:rPr sz="1600" spc="-5" dirty="0"/>
              <a:t>dapat</a:t>
            </a:r>
            <a:r>
              <a:rPr sz="1600" spc="25" dirty="0"/>
              <a:t> </a:t>
            </a:r>
            <a:r>
              <a:rPr sz="1600" spc="-5" dirty="0"/>
              <a:t>memanfaatkan</a:t>
            </a:r>
            <a:r>
              <a:rPr sz="1600" spc="45" dirty="0"/>
              <a:t> </a:t>
            </a:r>
            <a:r>
              <a:rPr sz="1600" spc="-5" dirty="0"/>
              <a:t>produk</a:t>
            </a:r>
            <a:r>
              <a:rPr sz="1600" spc="10" dirty="0"/>
              <a:t> </a:t>
            </a:r>
            <a:r>
              <a:rPr sz="1600" spc="-5" dirty="0"/>
              <a:t>kreatif</a:t>
            </a:r>
            <a:r>
              <a:rPr sz="1600" spc="30" dirty="0"/>
              <a:t> </a:t>
            </a:r>
            <a:r>
              <a:rPr sz="1600" spc="-5" dirty="0"/>
              <a:t>Puspeka</a:t>
            </a:r>
            <a:r>
              <a:rPr sz="1600" dirty="0"/>
              <a:t> </a:t>
            </a:r>
            <a:r>
              <a:rPr sz="1600" spc="-5" dirty="0"/>
              <a:t>sebagai</a:t>
            </a:r>
            <a:r>
              <a:rPr sz="1600" spc="20" dirty="0"/>
              <a:t> </a:t>
            </a:r>
            <a:r>
              <a:rPr sz="1600" spc="-5" dirty="0"/>
              <a:t>alat</a:t>
            </a:r>
            <a:r>
              <a:rPr sz="1600" spc="10" dirty="0"/>
              <a:t> </a:t>
            </a:r>
            <a:r>
              <a:rPr sz="1600" spc="-5" dirty="0"/>
              <a:t>bantu </a:t>
            </a:r>
            <a:r>
              <a:rPr sz="1600" spc="-430" dirty="0"/>
              <a:t> </a:t>
            </a:r>
            <a:r>
              <a:rPr sz="1600" spc="-5" dirty="0"/>
              <a:t>belajar</a:t>
            </a:r>
            <a:r>
              <a:rPr sz="1600" spc="20" dirty="0"/>
              <a:t> </a:t>
            </a:r>
            <a:r>
              <a:rPr sz="1600" spc="-5" dirty="0"/>
              <a:t>dan</a:t>
            </a:r>
            <a:r>
              <a:rPr sz="1600" dirty="0"/>
              <a:t> </a:t>
            </a:r>
            <a:r>
              <a:rPr sz="1600" spc="-5" dirty="0"/>
              <a:t>media</a:t>
            </a:r>
            <a:r>
              <a:rPr sz="1600" spc="20" dirty="0"/>
              <a:t> </a:t>
            </a:r>
            <a:r>
              <a:rPr sz="1600" spc="-5" dirty="0"/>
              <a:t>edukasi</a:t>
            </a:r>
            <a:r>
              <a:rPr sz="1600" spc="10" dirty="0"/>
              <a:t> </a:t>
            </a:r>
            <a:r>
              <a:rPr sz="1600" spc="-10" dirty="0"/>
              <a:t>untuk</a:t>
            </a:r>
            <a:r>
              <a:rPr sz="1600" spc="20" dirty="0"/>
              <a:t> </a:t>
            </a:r>
            <a:r>
              <a:rPr sz="1600" spc="-5" dirty="0"/>
              <a:t>meningkatkan</a:t>
            </a:r>
            <a:r>
              <a:rPr sz="1600" spc="25" dirty="0"/>
              <a:t> </a:t>
            </a:r>
            <a:r>
              <a:rPr sz="1600" spc="-5" dirty="0"/>
              <a:t>iklim</a:t>
            </a:r>
            <a:r>
              <a:rPr sz="1600" spc="35" dirty="0"/>
              <a:t> </a:t>
            </a:r>
            <a:r>
              <a:rPr sz="1600" spc="-5" dirty="0"/>
              <a:t>kebinekaan</a:t>
            </a:r>
            <a:endParaRPr sz="1600"/>
          </a:p>
        </p:txBody>
      </p:sp>
      <p:sp>
        <p:nvSpPr>
          <p:cNvPr id="9" name="object 9"/>
          <p:cNvSpPr txBox="1"/>
          <p:nvPr/>
        </p:nvSpPr>
        <p:spPr>
          <a:xfrm>
            <a:off x="442061" y="4238650"/>
            <a:ext cx="3533140" cy="482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000" i="1" spc="-5" dirty="0">
                <a:latin typeface="Arial"/>
                <a:cs typeface="Arial"/>
              </a:rPr>
              <a:t>Sumber:</a:t>
            </a:r>
            <a:r>
              <a:rPr sz="1000" i="1" dirty="0">
                <a:latin typeface="Arial"/>
                <a:cs typeface="Arial"/>
              </a:rPr>
              <a:t> </a:t>
            </a:r>
            <a:r>
              <a:rPr sz="1000" u="sng" spc="-5" dirty="0">
                <a:solidFill>
                  <a:srgbClr val="0096A7"/>
                </a:solidFill>
                <a:uFill>
                  <a:solidFill>
                    <a:srgbClr val="0096A7"/>
                  </a:solidFill>
                </a:uFill>
                <a:latin typeface="Arial MT"/>
                <a:cs typeface="Arial MT"/>
                <a:hlinkClick r:id="rId5"/>
              </a:rPr>
              <a:t>https://bit.ly/ragamaktivitasSMP_SMA_SMK </a:t>
            </a:r>
            <a:r>
              <a:rPr sz="1000" dirty="0">
                <a:solidFill>
                  <a:srgbClr val="0096A7"/>
                </a:solidFill>
                <a:latin typeface="Arial MT"/>
                <a:cs typeface="Arial MT"/>
              </a:rPr>
              <a:t> </a:t>
            </a:r>
            <a:r>
              <a:rPr sz="1000" u="sng" spc="-5" dirty="0">
                <a:solidFill>
                  <a:srgbClr val="0096A7"/>
                </a:solidFill>
                <a:uFill>
                  <a:solidFill>
                    <a:srgbClr val="0096A7"/>
                  </a:solidFill>
                </a:uFill>
                <a:latin typeface="Arial MT"/>
                <a:cs typeface="Arial MT"/>
                <a:hlinkClick r:id="rId6"/>
              </a:rPr>
              <a:t>https://bit.ly/aktivitaskreatifPAUD_SDhttps://bit.ly/aktivitaskreati </a:t>
            </a:r>
            <a:r>
              <a:rPr sz="1000" spc="-265" dirty="0">
                <a:solidFill>
                  <a:srgbClr val="0096A7"/>
                </a:solidFill>
                <a:latin typeface="Arial MT"/>
                <a:cs typeface="Arial MT"/>
              </a:rPr>
              <a:t> </a:t>
            </a:r>
            <a:r>
              <a:rPr sz="1000" u="sng" spc="-5" dirty="0">
                <a:solidFill>
                  <a:srgbClr val="0096A7"/>
                </a:solidFill>
                <a:uFill>
                  <a:solidFill>
                    <a:srgbClr val="0096A7"/>
                  </a:solidFill>
                </a:uFill>
                <a:latin typeface="Arial MT"/>
                <a:cs typeface="Arial MT"/>
                <a:hlinkClick r:id="rId6"/>
              </a:rPr>
              <a:t>fPAUD_SD</a:t>
            </a:r>
            <a:endParaRPr sz="1000">
              <a:latin typeface="Arial MT"/>
              <a:cs typeface="Arial MT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376427" y="749795"/>
            <a:ext cx="2364105" cy="3416935"/>
            <a:chOff x="376427" y="749795"/>
            <a:chExt cx="2364105" cy="3416935"/>
          </a:xfrm>
        </p:grpSpPr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85554" y="970774"/>
              <a:ext cx="2345471" cy="3195841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435863" y="1001268"/>
              <a:ext cx="2249805" cy="3092450"/>
            </a:xfrm>
            <a:custGeom>
              <a:avLst/>
              <a:gdLst/>
              <a:ahLst/>
              <a:cxnLst/>
              <a:rect l="l" t="t" r="r" b="b"/>
              <a:pathLst>
                <a:path w="2249805" h="3092450">
                  <a:moveTo>
                    <a:pt x="2249424" y="0"/>
                  </a:moveTo>
                  <a:lnTo>
                    <a:pt x="0" y="0"/>
                  </a:lnTo>
                  <a:lnTo>
                    <a:pt x="0" y="3092195"/>
                  </a:lnTo>
                  <a:lnTo>
                    <a:pt x="2249424" y="3092195"/>
                  </a:lnTo>
                  <a:lnTo>
                    <a:pt x="2249424" y="0"/>
                  </a:lnTo>
                  <a:close/>
                </a:path>
              </a:pathLst>
            </a:custGeom>
            <a:solidFill>
              <a:srgbClr val="E7E6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76427" y="754367"/>
              <a:ext cx="2363724" cy="679716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86739" y="749795"/>
              <a:ext cx="1981200" cy="661428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435863" y="794004"/>
              <a:ext cx="2249805" cy="567055"/>
            </a:xfrm>
            <a:custGeom>
              <a:avLst/>
              <a:gdLst/>
              <a:ahLst/>
              <a:cxnLst/>
              <a:rect l="l" t="t" r="r" b="b"/>
              <a:pathLst>
                <a:path w="2249805" h="567055">
                  <a:moveTo>
                    <a:pt x="2249424" y="0"/>
                  </a:moveTo>
                  <a:lnTo>
                    <a:pt x="0" y="0"/>
                  </a:lnTo>
                  <a:lnTo>
                    <a:pt x="0" y="566927"/>
                  </a:lnTo>
                  <a:lnTo>
                    <a:pt x="2249424" y="566927"/>
                  </a:lnTo>
                  <a:lnTo>
                    <a:pt x="2249424" y="0"/>
                  </a:lnTo>
                  <a:close/>
                </a:path>
              </a:pathLst>
            </a:custGeom>
            <a:solidFill>
              <a:srgbClr val="07376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733145" y="816991"/>
            <a:ext cx="1652905" cy="223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300" b="1" spc="-5" dirty="0">
                <a:solidFill>
                  <a:srgbClr val="FFFFFF"/>
                </a:solidFill>
                <a:latin typeface="Calibri"/>
                <a:cs typeface="Calibri"/>
              </a:rPr>
              <a:t>Buku</a:t>
            </a:r>
            <a:r>
              <a:rPr sz="13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Calibri"/>
                <a:cs typeface="Calibri"/>
              </a:rPr>
              <a:t>Panduan Aktivitas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316863" y="1016635"/>
            <a:ext cx="486409" cy="223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300" b="1" spc="-5" dirty="0">
                <a:solidFill>
                  <a:srgbClr val="FFFFFF"/>
                </a:solidFill>
                <a:latin typeface="Calibri"/>
                <a:cs typeface="Calibri"/>
              </a:rPr>
              <a:t>K</a:t>
            </a:r>
            <a:r>
              <a:rPr sz="1300" b="1" spc="-10" dirty="0">
                <a:solidFill>
                  <a:srgbClr val="FFFFFF"/>
                </a:solidFill>
                <a:latin typeface="Calibri"/>
                <a:cs typeface="Calibri"/>
              </a:rPr>
              <a:t>reat</a:t>
            </a:r>
            <a:r>
              <a:rPr sz="1300" b="1" spc="-5" dirty="0">
                <a:solidFill>
                  <a:srgbClr val="FFFFFF"/>
                </a:solidFill>
                <a:latin typeface="Calibri"/>
                <a:cs typeface="Calibri"/>
              </a:rPr>
              <a:t>if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99338" y="2804287"/>
            <a:ext cx="1944370" cy="121031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>
              <a:lnSpc>
                <a:spcPct val="99500"/>
              </a:lnSpc>
              <a:spcBef>
                <a:spcPts val="110"/>
              </a:spcBef>
            </a:pPr>
            <a:r>
              <a:rPr sz="1100" dirty="0">
                <a:latin typeface="Arial MT"/>
                <a:cs typeface="Arial MT"/>
              </a:rPr>
              <a:t>Buku</a:t>
            </a:r>
            <a:r>
              <a:rPr sz="1100" spc="-35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Panduan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Aktivitas</a:t>
            </a:r>
            <a:r>
              <a:rPr sz="1100" spc="-2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Kreatif </a:t>
            </a:r>
            <a:r>
              <a:rPr sz="1100" spc="-290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merupakan kumpulan </a:t>
            </a:r>
            <a:r>
              <a:rPr sz="1100" spc="-5" dirty="0">
                <a:latin typeface="Arial MT"/>
                <a:cs typeface="Arial MT"/>
              </a:rPr>
              <a:t>aktivitas </a:t>
            </a:r>
            <a:r>
              <a:rPr sz="1100" spc="-295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sederhana untuk melatih 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empati, menghargai sudut 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pandang lain, </a:t>
            </a:r>
            <a:r>
              <a:rPr sz="1100" dirty="0">
                <a:latin typeface="Arial MT"/>
                <a:cs typeface="Arial MT"/>
              </a:rPr>
              <a:t>dan materi 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lainnya yang dapat </a:t>
            </a:r>
            <a:r>
              <a:rPr sz="1100" dirty="0">
                <a:latin typeface="Arial MT"/>
                <a:cs typeface="Arial MT"/>
              </a:rPr>
              <a:t>digunakan 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untuk</a:t>
            </a:r>
            <a:r>
              <a:rPr sz="1100" spc="-40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jenjang</a:t>
            </a:r>
            <a:r>
              <a:rPr sz="1100" spc="-2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PAUD </a:t>
            </a:r>
            <a:r>
              <a:rPr sz="1100" dirty="0">
                <a:latin typeface="Arial MT"/>
                <a:cs typeface="Arial MT"/>
              </a:rPr>
              <a:t>s.d.</a:t>
            </a:r>
            <a:r>
              <a:rPr sz="1100" spc="-4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SMA</a:t>
            </a:r>
            <a:r>
              <a:rPr sz="1200" spc="-5" dirty="0">
                <a:solidFill>
                  <a:srgbClr val="44536A"/>
                </a:solidFill>
                <a:latin typeface="Calibri"/>
                <a:cs typeface="Calibri"/>
              </a:rPr>
              <a:t>.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547116" y="763527"/>
            <a:ext cx="8533130" cy="2423160"/>
            <a:chOff x="547116" y="763527"/>
            <a:chExt cx="8533130" cy="2423160"/>
          </a:xfrm>
        </p:grpSpPr>
        <p:pic>
          <p:nvPicPr>
            <p:cNvPr id="20" name="object 2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47116" y="1363980"/>
              <a:ext cx="1056132" cy="1379220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06552" y="1403604"/>
              <a:ext cx="941832" cy="1266444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563624" y="1376172"/>
              <a:ext cx="1056132" cy="1354835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623060" y="1415795"/>
              <a:ext cx="941831" cy="1242059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696444" y="763527"/>
              <a:ext cx="2383559" cy="629408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797039" y="790943"/>
              <a:ext cx="2180844" cy="487692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6746748" y="794004"/>
              <a:ext cx="2287905" cy="525780"/>
            </a:xfrm>
            <a:custGeom>
              <a:avLst/>
              <a:gdLst/>
              <a:ahLst/>
              <a:cxnLst/>
              <a:rect l="l" t="t" r="r" b="b"/>
              <a:pathLst>
                <a:path w="2287904" h="525780">
                  <a:moveTo>
                    <a:pt x="2287524" y="0"/>
                  </a:moveTo>
                  <a:lnTo>
                    <a:pt x="0" y="0"/>
                  </a:lnTo>
                  <a:lnTo>
                    <a:pt x="0" y="525779"/>
                  </a:lnTo>
                  <a:lnTo>
                    <a:pt x="2287524" y="525779"/>
                  </a:lnTo>
                  <a:lnTo>
                    <a:pt x="2287524" y="0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768083" y="1466088"/>
              <a:ext cx="228600" cy="224027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6768083" y="1792223"/>
              <a:ext cx="228600" cy="164592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6797114" y="2054351"/>
              <a:ext cx="170539" cy="184404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6787895" y="2348484"/>
              <a:ext cx="188975" cy="184404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6694902" y="2671569"/>
              <a:ext cx="2315015" cy="492254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7011924" y="2698991"/>
              <a:ext cx="1679448" cy="487692"/>
            </a:xfrm>
            <a:prstGeom prst="rect">
              <a:avLst/>
            </a:prstGeom>
          </p:spPr>
        </p:pic>
      </p:grpSp>
      <p:sp>
        <p:nvSpPr>
          <p:cNvPr id="33" name="object 33"/>
          <p:cNvSpPr txBox="1"/>
          <p:nvPr/>
        </p:nvSpPr>
        <p:spPr>
          <a:xfrm>
            <a:off x="7069963" y="1539366"/>
            <a:ext cx="1786255" cy="10267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22"/>
              </a:rPr>
              <a:t>@cerdasberkaraktekemdikbudr</a:t>
            </a:r>
            <a:r>
              <a:rPr sz="900" spc="-5" dirty="0">
                <a:solidFill>
                  <a:srgbClr val="0462C1"/>
                </a:solidFill>
                <a:latin typeface="Arial MT"/>
                <a:cs typeface="Arial MT"/>
                <a:hlinkClick r:id="rId22"/>
              </a:rPr>
              <a:t>i</a:t>
            </a:r>
            <a:endParaRPr sz="900">
              <a:latin typeface="Arial MT"/>
              <a:cs typeface="Arial MT"/>
            </a:endParaRPr>
          </a:p>
          <a:p>
            <a:pPr marL="34925" marR="21590" indent="-17145">
              <a:lnSpc>
                <a:spcPct val="200500"/>
              </a:lnSpc>
              <a:spcBef>
                <a:spcPts val="150"/>
              </a:spcBef>
            </a:pPr>
            <a:r>
              <a:rPr sz="9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23"/>
              </a:rPr>
              <a:t>Cerdas</a:t>
            </a:r>
            <a:r>
              <a:rPr sz="900" u="sng" spc="-4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23"/>
              </a:rPr>
              <a:t> </a:t>
            </a:r>
            <a:r>
              <a:rPr sz="9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23"/>
              </a:rPr>
              <a:t>Berkarakter</a:t>
            </a:r>
            <a:r>
              <a:rPr sz="900" u="sng" spc="-4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23"/>
              </a:rPr>
              <a:t> </a:t>
            </a:r>
            <a:r>
              <a:rPr sz="9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23"/>
              </a:rPr>
              <a:t>Kemdikbud</a:t>
            </a:r>
            <a:r>
              <a:rPr sz="900" u="sng" spc="-5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23"/>
              </a:rPr>
              <a:t> </a:t>
            </a:r>
            <a:r>
              <a:rPr sz="9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23"/>
              </a:rPr>
              <a:t>RI </a:t>
            </a:r>
            <a:r>
              <a:rPr sz="900" spc="-235" dirty="0">
                <a:solidFill>
                  <a:srgbClr val="0462C1"/>
                </a:solidFill>
                <a:latin typeface="Arial MT"/>
                <a:cs typeface="Arial MT"/>
              </a:rPr>
              <a:t> </a:t>
            </a:r>
            <a:r>
              <a:rPr sz="9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24"/>
              </a:rPr>
              <a:t>@cerdasberkarakter</a:t>
            </a:r>
            <a:endParaRPr sz="9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050">
              <a:latin typeface="Arial MT"/>
              <a:cs typeface="Arial MT"/>
            </a:endParaRPr>
          </a:p>
          <a:p>
            <a:pPr marL="34925">
              <a:lnSpc>
                <a:spcPct val="100000"/>
              </a:lnSpc>
            </a:pPr>
            <a:r>
              <a:rPr sz="900" spc="-5" dirty="0">
                <a:solidFill>
                  <a:srgbClr val="0462C1"/>
                </a:solidFill>
                <a:latin typeface="Arial MT"/>
                <a:cs typeface="Arial MT"/>
                <a:hlinkClick r:id="rId25"/>
              </a:rPr>
              <a:t>Cerdas</a:t>
            </a:r>
            <a:r>
              <a:rPr sz="900" spc="-35" dirty="0">
                <a:solidFill>
                  <a:srgbClr val="0462C1"/>
                </a:solidFill>
                <a:latin typeface="Arial MT"/>
                <a:cs typeface="Arial MT"/>
                <a:hlinkClick r:id="rId25"/>
              </a:rPr>
              <a:t> </a:t>
            </a:r>
            <a:r>
              <a:rPr sz="900" dirty="0">
                <a:solidFill>
                  <a:srgbClr val="0462C1"/>
                </a:solidFill>
                <a:latin typeface="Arial MT"/>
                <a:cs typeface="Arial MT"/>
                <a:hlinkClick r:id="rId25"/>
              </a:rPr>
              <a:t>Berkarakter</a:t>
            </a:r>
            <a:r>
              <a:rPr sz="900" spc="-40" dirty="0">
                <a:solidFill>
                  <a:srgbClr val="0462C1"/>
                </a:solidFill>
                <a:latin typeface="Arial MT"/>
                <a:cs typeface="Arial MT"/>
                <a:hlinkClick r:id="rId25"/>
              </a:rPr>
              <a:t> </a:t>
            </a:r>
            <a:r>
              <a:rPr sz="900" dirty="0">
                <a:solidFill>
                  <a:srgbClr val="0462C1"/>
                </a:solidFill>
                <a:latin typeface="Arial MT"/>
                <a:cs typeface="Arial MT"/>
                <a:hlinkClick r:id="rId25"/>
              </a:rPr>
              <a:t>Kemdikbud</a:t>
            </a:r>
            <a:r>
              <a:rPr sz="900" spc="-50" dirty="0">
                <a:solidFill>
                  <a:srgbClr val="0462C1"/>
                </a:solidFill>
                <a:latin typeface="Arial MT"/>
                <a:cs typeface="Arial MT"/>
                <a:hlinkClick r:id="rId25"/>
              </a:rPr>
              <a:t> </a:t>
            </a:r>
            <a:r>
              <a:rPr sz="900" dirty="0">
                <a:solidFill>
                  <a:srgbClr val="0462C1"/>
                </a:solidFill>
                <a:latin typeface="Arial MT"/>
                <a:cs typeface="Arial MT"/>
                <a:hlinkClick r:id="rId25"/>
              </a:rPr>
              <a:t>RI</a:t>
            </a:r>
            <a:endParaRPr sz="900">
              <a:latin typeface="Arial MT"/>
              <a:cs typeface="Arial MT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7103871" y="2541523"/>
            <a:ext cx="1740535" cy="7620"/>
          </a:xfrm>
          <a:custGeom>
            <a:avLst/>
            <a:gdLst/>
            <a:ahLst/>
            <a:cxnLst/>
            <a:rect l="l" t="t" r="r" b="b"/>
            <a:pathLst>
              <a:path w="1740534" h="7619">
                <a:moveTo>
                  <a:pt x="1740407" y="0"/>
                </a:moveTo>
                <a:lnTo>
                  <a:pt x="0" y="0"/>
                </a:lnTo>
                <a:lnTo>
                  <a:pt x="0" y="7619"/>
                </a:lnTo>
                <a:lnTo>
                  <a:pt x="1740407" y="7619"/>
                </a:lnTo>
                <a:lnTo>
                  <a:pt x="1740407" y="0"/>
                </a:lnTo>
                <a:close/>
              </a:path>
            </a:pathLst>
          </a:custGeom>
          <a:solidFill>
            <a:srgbClr val="0462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 txBox="1"/>
          <p:nvPr/>
        </p:nvSpPr>
        <p:spPr>
          <a:xfrm>
            <a:off x="6745223" y="2702051"/>
            <a:ext cx="2219325" cy="388620"/>
          </a:xfrm>
          <a:prstGeom prst="rect">
            <a:avLst/>
          </a:prstGeom>
          <a:solidFill>
            <a:srgbClr val="5B9BD4"/>
          </a:solidFill>
        </p:spPr>
        <p:txBody>
          <a:bodyPr vert="horz" wrap="square" lIns="0" tIns="85725" rIns="0" bIns="0" rtlCol="0">
            <a:spAutoFit/>
          </a:bodyPr>
          <a:lstStyle/>
          <a:p>
            <a:pPr marL="433070">
              <a:lnSpc>
                <a:spcPct val="100000"/>
              </a:lnSpc>
              <a:spcBef>
                <a:spcPts val="675"/>
              </a:spcBef>
            </a:pP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Laman</a:t>
            </a:r>
            <a:r>
              <a:rPr sz="1400" b="1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Puspeka</a:t>
            </a:r>
            <a:endParaRPr sz="14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6784085" y="3115436"/>
            <a:ext cx="213550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0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26"/>
              </a:rPr>
              <a:t>cerdasberkarakter.kemdikbud.go.id </a:t>
            </a:r>
            <a:r>
              <a:rPr sz="1000" dirty="0">
                <a:solidFill>
                  <a:srgbClr val="0462C1"/>
                </a:solidFill>
                <a:latin typeface="Arial MT"/>
                <a:cs typeface="Arial MT"/>
              </a:rPr>
              <a:t> </a:t>
            </a:r>
            <a:r>
              <a:rPr sz="10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27"/>
              </a:rPr>
              <a:t>puspeka.kemdikbud.go.id </a:t>
            </a:r>
            <a:r>
              <a:rPr sz="1000" dirty="0">
                <a:solidFill>
                  <a:srgbClr val="0462C1"/>
                </a:solidFill>
                <a:latin typeface="Arial MT"/>
                <a:cs typeface="Arial MT"/>
              </a:rPr>
              <a:t> </a:t>
            </a:r>
            <a:r>
              <a:rPr sz="10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28"/>
              </a:rPr>
              <a:t>M</a:t>
            </a:r>
            <a:r>
              <a:rPr sz="1000" u="sng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28"/>
              </a:rPr>
              <a:t>e</a:t>
            </a:r>
            <a:r>
              <a:rPr sz="10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28"/>
              </a:rPr>
              <a:t>rd</a:t>
            </a:r>
            <a:r>
              <a:rPr sz="1000" u="sng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28"/>
              </a:rPr>
              <a:t>e</a:t>
            </a:r>
            <a:r>
              <a:rPr sz="1000" u="sng" spc="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28"/>
              </a:rPr>
              <a:t>k</a:t>
            </a:r>
            <a:r>
              <a:rPr sz="10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28"/>
              </a:rPr>
              <a:t>a</a:t>
            </a:r>
            <a:r>
              <a:rPr sz="1000" u="sng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28"/>
              </a:rPr>
              <a:t>d</a:t>
            </a:r>
            <a:r>
              <a:rPr sz="10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28"/>
              </a:rPr>
              <a:t>ari</a:t>
            </a:r>
            <a:r>
              <a:rPr sz="1000" u="sng" spc="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28"/>
              </a:rPr>
              <a:t>k</a:t>
            </a:r>
            <a:r>
              <a:rPr sz="10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28"/>
              </a:rPr>
              <a:t>e</a:t>
            </a:r>
            <a:r>
              <a:rPr sz="1000" u="sng" spc="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28"/>
              </a:rPr>
              <a:t>k</a:t>
            </a:r>
            <a:r>
              <a:rPr sz="1000" u="sng" spc="-2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28"/>
              </a:rPr>
              <a:t>e</a:t>
            </a:r>
            <a:r>
              <a:rPr sz="10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28"/>
              </a:rPr>
              <a:t>rasa</a:t>
            </a:r>
            <a:r>
              <a:rPr sz="1000" u="sng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28"/>
              </a:rPr>
              <a:t>n</a:t>
            </a:r>
            <a:r>
              <a:rPr sz="1000" u="sng" spc="-2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28"/>
              </a:rPr>
              <a:t>.</a:t>
            </a:r>
            <a:r>
              <a:rPr sz="10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28"/>
              </a:rPr>
              <a:t>k</a:t>
            </a:r>
            <a:r>
              <a:rPr sz="10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28"/>
              </a:rPr>
              <a:t>e</a:t>
            </a:r>
            <a:r>
              <a:rPr sz="10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28"/>
              </a:rPr>
              <a:t>m</a:t>
            </a:r>
            <a:r>
              <a:rPr sz="10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28"/>
              </a:rPr>
              <a:t>d</a:t>
            </a:r>
            <a:r>
              <a:rPr sz="1000" u="sng" spc="-1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28"/>
              </a:rPr>
              <a:t>i</a:t>
            </a:r>
            <a:r>
              <a:rPr sz="10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28"/>
              </a:rPr>
              <a:t>k</a:t>
            </a:r>
            <a:r>
              <a:rPr sz="10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28"/>
              </a:rPr>
              <a:t>b</a:t>
            </a:r>
            <a:r>
              <a:rPr sz="1000" u="sng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28"/>
              </a:rPr>
              <a:t>u</a:t>
            </a:r>
            <a:r>
              <a:rPr sz="10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28"/>
              </a:rPr>
              <a:t>d.</a:t>
            </a:r>
            <a:r>
              <a:rPr sz="1000" u="sng" spc="-2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28"/>
              </a:rPr>
              <a:t>g</a:t>
            </a:r>
            <a:r>
              <a:rPr sz="10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28"/>
              </a:rPr>
              <a:t>o</a:t>
            </a:r>
            <a:endParaRPr sz="10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sz="10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28"/>
              </a:rPr>
              <a:t>.id</a:t>
            </a:r>
            <a:endParaRPr sz="1000">
              <a:latin typeface="Arial MT"/>
              <a:cs typeface="Arial MT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2697479" y="754341"/>
            <a:ext cx="4063365" cy="640715"/>
            <a:chOff x="2697479" y="754341"/>
            <a:chExt cx="4063365" cy="640715"/>
          </a:xfrm>
        </p:grpSpPr>
        <p:pic>
          <p:nvPicPr>
            <p:cNvPr id="38" name="object 38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2697479" y="754341"/>
              <a:ext cx="4062984" cy="640118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3957827" y="792467"/>
              <a:ext cx="1542288" cy="487692"/>
            </a:xfrm>
            <a:prstGeom prst="rect">
              <a:avLst/>
            </a:prstGeom>
          </p:spPr>
        </p:pic>
        <p:sp>
          <p:nvSpPr>
            <p:cNvPr id="40" name="object 40"/>
            <p:cNvSpPr/>
            <p:nvPr/>
          </p:nvSpPr>
          <p:spPr>
            <a:xfrm>
              <a:off x="2756915" y="794003"/>
              <a:ext cx="3949065" cy="527685"/>
            </a:xfrm>
            <a:custGeom>
              <a:avLst/>
              <a:gdLst/>
              <a:ahLst/>
              <a:cxnLst/>
              <a:rect l="l" t="t" r="r" b="b"/>
              <a:pathLst>
                <a:path w="3949065" h="527685">
                  <a:moveTo>
                    <a:pt x="3948683" y="0"/>
                  </a:moveTo>
                  <a:lnTo>
                    <a:pt x="0" y="0"/>
                  </a:lnTo>
                  <a:lnTo>
                    <a:pt x="0" y="527303"/>
                  </a:lnTo>
                  <a:lnTo>
                    <a:pt x="3948683" y="527303"/>
                  </a:lnTo>
                  <a:lnTo>
                    <a:pt x="3948683" y="0"/>
                  </a:lnTo>
                  <a:close/>
                </a:path>
              </a:pathLst>
            </a:custGeom>
            <a:solidFill>
              <a:srgbClr val="6FAC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/>
          <p:cNvSpPr txBox="1"/>
          <p:nvPr/>
        </p:nvSpPr>
        <p:spPr>
          <a:xfrm>
            <a:off x="4111497" y="867282"/>
            <a:ext cx="492315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853055" algn="l"/>
              </a:tabLst>
            </a:pP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Video</a:t>
            </a:r>
            <a:r>
              <a:rPr sz="140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Arial"/>
                <a:cs typeface="Arial"/>
              </a:rPr>
              <a:t>Edukasi	</a:t>
            </a: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Media</a:t>
            </a:r>
            <a:r>
              <a:rPr sz="1400" b="1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Sosial</a:t>
            </a:r>
            <a:r>
              <a:rPr sz="1400" b="1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Arial"/>
                <a:cs typeface="Arial"/>
              </a:rPr>
              <a:t>Puspeka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42" name="object 42"/>
          <p:cNvGrpSpPr/>
          <p:nvPr/>
        </p:nvGrpSpPr>
        <p:grpSpPr>
          <a:xfrm>
            <a:off x="2697479" y="1338084"/>
            <a:ext cx="4063365" cy="2771140"/>
            <a:chOff x="2697479" y="1338084"/>
            <a:chExt cx="4063365" cy="2771140"/>
          </a:xfrm>
        </p:grpSpPr>
        <p:pic>
          <p:nvPicPr>
            <p:cNvPr id="43" name="object 43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2697479" y="1338084"/>
              <a:ext cx="4062984" cy="2770632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2756915" y="1377708"/>
              <a:ext cx="3948683" cy="2657843"/>
            </a:xfrm>
            <a:prstGeom prst="rect">
              <a:avLst/>
            </a:prstGeom>
          </p:spPr>
        </p:pic>
      </p:grpSp>
      <p:sp>
        <p:nvSpPr>
          <p:cNvPr id="45" name="object 45"/>
          <p:cNvSpPr txBox="1"/>
          <p:nvPr/>
        </p:nvSpPr>
        <p:spPr>
          <a:xfrm>
            <a:off x="1622425" y="4864654"/>
            <a:ext cx="5897880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FFFFFF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tidak</a:t>
            </a:r>
            <a:r>
              <a:rPr sz="1300" b="1" spc="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untuk</a:t>
            </a:r>
            <a:r>
              <a:rPr sz="1300" b="1" spc="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tanpa</a:t>
            </a:r>
            <a:r>
              <a:rPr sz="1300" b="1" spc="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konteks</a:t>
            </a:r>
            <a:r>
              <a:rPr sz="1300" b="1" spc="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hari</a:t>
            </a:r>
            <a:r>
              <a:rPr sz="1300" b="1" spc="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ini.</a:t>
            </a:r>
            <a:endParaRPr sz="130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726338" y="4864654"/>
            <a:ext cx="8299450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  <a:tabLst>
                <a:tab pos="8185784" algn="l"/>
              </a:tabLst>
            </a:pP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PERING</a:t>
            </a:r>
            <a:r>
              <a:rPr sz="1300" b="1" spc="-45" dirty="0">
                <a:solidFill>
                  <a:srgbClr val="E6E6E6"/>
                </a:solidFill>
                <a:latin typeface="Arial"/>
                <a:cs typeface="Arial"/>
              </a:rPr>
              <a:t>A</a:t>
            </a:r>
            <a:r>
              <a:rPr sz="1300" b="1" spc="5" dirty="0">
                <a:solidFill>
                  <a:srgbClr val="E6E6E6"/>
                </a:solidFill>
                <a:latin typeface="Arial"/>
                <a:cs typeface="Arial"/>
              </a:rPr>
              <a:t>T</a:t>
            </a:r>
            <a:r>
              <a:rPr sz="1300" b="1" spc="-20" dirty="0">
                <a:solidFill>
                  <a:srgbClr val="E6E6E6"/>
                </a:solidFill>
                <a:latin typeface="Arial"/>
                <a:cs typeface="Arial"/>
              </a:rPr>
              <a:t>A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N: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5" dirty="0">
                <a:solidFill>
                  <a:srgbClr val="E6E6E6"/>
                </a:solidFill>
                <a:latin typeface="Arial"/>
                <a:cs typeface="Arial"/>
              </a:rPr>
              <a:t>M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ateri</a:t>
            </a:r>
            <a:r>
              <a:rPr sz="1300" b="1" spc="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3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</a:t>
            </a:r>
            <a:r>
              <a:rPr sz="1300" b="1" dirty="0">
                <a:solidFill>
                  <a:srgbClr val="E6E6E6"/>
                </a:solidFill>
                <a:latin typeface="Arial"/>
                <a:cs typeface="Arial"/>
              </a:rPr>
              <a:t>a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n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4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4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29</a:t>
            </a:r>
            <a:r>
              <a:rPr sz="1300" b="1" spc="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Juli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2021.</a:t>
            </a:r>
            <a:r>
              <a:rPr sz="1300" b="1" dirty="0">
                <a:solidFill>
                  <a:srgbClr val="E6E6E6"/>
                </a:solidFill>
                <a:latin typeface="Arial"/>
                <a:cs typeface="Arial"/>
              </a:rPr>
              <a:t>	</a:t>
            </a:r>
            <a:r>
              <a:rPr sz="1200" spc="-7" baseline="17361" dirty="0">
                <a:solidFill>
                  <a:srgbClr val="FFFFFF"/>
                </a:solidFill>
                <a:latin typeface="Arial MT"/>
                <a:cs typeface="Arial MT"/>
              </a:rPr>
              <a:t>38</a:t>
            </a:r>
            <a:endParaRPr sz="1200" baseline="17361">
              <a:latin typeface="Arial MT"/>
              <a:cs typeface="Arial MT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511454" y="4864654"/>
            <a:ext cx="8119745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4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4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6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4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November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2021.</a:t>
            </a:r>
            <a:endParaRPr sz="1300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537362" y="4864654"/>
            <a:ext cx="8066405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5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6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23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Februari</a:t>
            </a:r>
            <a:r>
              <a:rPr sz="1300" b="1" spc="4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2022.</a:t>
            </a:r>
            <a:endParaRPr sz="1300"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648614" y="4864654"/>
            <a:ext cx="7844790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5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6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21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Maret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2022.</a:t>
            </a:r>
            <a:endParaRPr sz="1300">
              <a:latin typeface="Arial"/>
              <a:cs typeface="Aria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648614" y="4864654"/>
            <a:ext cx="7844790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5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6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23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Maret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2022.</a:t>
            </a:r>
            <a:endParaRPr sz="1300"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680618" y="4864654"/>
            <a:ext cx="7779384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1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4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21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April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2022.</a:t>
            </a:r>
            <a:endParaRPr sz="1300"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730910" y="4864654"/>
            <a:ext cx="7680325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4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27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E6E6E6"/>
                </a:solidFill>
                <a:latin typeface="Arial"/>
                <a:cs typeface="Arial"/>
              </a:rPr>
              <a:t>Mei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2022.</a:t>
            </a:r>
            <a:endParaRPr sz="1300">
              <a:latin typeface="Arial"/>
              <a:cs typeface="Arial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730910" y="4864654"/>
            <a:ext cx="7680325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4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31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E6E6E6"/>
                </a:solidFill>
                <a:latin typeface="Arial"/>
                <a:cs typeface="Arial"/>
              </a:rPr>
              <a:t>Mei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2022.</a:t>
            </a:r>
            <a:endParaRPr sz="1300">
              <a:latin typeface="Arial"/>
              <a:cs typeface="Arial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726338" y="4864654"/>
            <a:ext cx="7689850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4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4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22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Juli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2022.</a:t>
            </a:r>
            <a:endParaRPr sz="1300">
              <a:latin typeface="Arial"/>
              <a:cs typeface="Arial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487070" y="4864654"/>
            <a:ext cx="8166734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4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4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6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11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November</a:t>
            </a:r>
            <a:r>
              <a:rPr sz="1300" b="1" spc="7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</a:t>
            </a:r>
            <a:endParaRPr sz="1300">
              <a:latin typeface="Arial"/>
              <a:cs typeface="Arial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398779" y="4944485"/>
            <a:ext cx="1191260" cy="139700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#MerdekaBeragamSetara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1999233" y="4944485"/>
            <a:ext cx="1529715" cy="139700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@cerdasberkarakter.kemdikbudri</a:t>
            </a:r>
            <a:endParaRPr sz="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767071"/>
            <a:ext cx="9144000" cy="376555"/>
          </a:xfrm>
          <a:custGeom>
            <a:avLst/>
            <a:gdLst/>
            <a:ahLst/>
            <a:cxnLst/>
            <a:rect l="l" t="t" r="r" b="b"/>
            <a:pathLst>
              <a:path w="9144000" h="376554">
                <a:moveTo>
                  <a:pt x="0" y="376428"/>
                </a:moveTo>
                <a:lnTo>
                  <a:pt x="9144000" y="376428"/>
                </a:lnTo>
                <a:lnTo>
                  <a:pt x="9144000" y="0"/>
                </a:lnTo>
                <a:lnTo>
                  <a:pt x="0" y="0"/>
                </a:lnTo>
                <a:lnTo>
                  <a:pt x="0" y="376428"/>
                </a:lnTo>
                <a:close/>
              </a:path>
            </a:pathLst>
          </a:custGeom>
          <a:ln w="12700">
            <a:solidFill>
              <a:srgbClr val="1F386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982970" y="4893482"/>
            <a:ext cx="2705100" cy="114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90"/>
              </a:lnSpc>
            </a:pP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Kementerian 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Pendidikan,</a:t>
            </a:r>
            <a:r>
              <a:rPr sz="8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Kebudayaan,</a:t>
            </a:r>
            <a:r>
              <a:rPr sz="800" spc="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Riset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 dan</a:t>
            </a:r>
            <a:r>
              <a:rPr sz="8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Teknologi</a:t>
            </a:r>
            <a:endParaRPr sz="800">
              <a:latin typeface="Arial MT"/>
              <a:cs typeface="Arial MT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-6350" y="550163"/>
            <a:ext cx="9156700" cy="4599940"/>
            <a:chOff x="-6350" y="550163"/>
            <a:chExt cx="9156700" cy="459994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576014" y="4801919"/>
              <a:ext cx="282425" cy="283872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4767071"/>
              <a:ext cx="9144000" cy="376555"/>
            </a:xfrm>
            <a:custGeom>
              <a:avLst/>
              <a:gdLst/>
              <a:ahLst/>
              <a:cxnLst/>
              <a:rect l="l" t="t" r="r" b="b"/>
              <a:pathLst>
                <a:path w="9144000" h="376554">
                  <a:moveTo>
                    <a:pt x="0" y="376428"/>
                  </a:moveTo>
                  <a:lnTo>
                    <a:pt x="9144000" y="376428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376428"/>
                  </a:lnTo>
                  <a:close/>
                </a:path>
              </a:pathLst>
            </a:custGeom>
            <a:ln w="12700">
              <a:solidFill>
                <a:srgbClr val="1F386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550163"/>
              <a:ext cx="9134855" cy="4223004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7052436" y="4920337"/>
            <a:ext cx="1777364" cy="10731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35"/>
              </a:lnSpc>
            </a:pPr>
            <a:r>
              <a:rPr sz="750" dirty="0">
                <a:solidFill>
                  <a:srgbClr val="FFFFFF"/>
                </a:solidFill>
                <a:latin typeface="Arial MT"/>
                <a:cs typeface="Arial MT"/>
              </a:rPr>
              <a:t>Kement</a:t>
            </a:r>
            <a:r>
              <a:rPr sz="750" spc="-1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750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z="750" spc="-15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750" dirty="0">
                <a:solidFill>
                  <a:srgbClr val="FFFFFF"/>
                </a:solidFill>
                <a:latin typeface="Arial MT"/>
                <a:cs typeface="Arial MT"/>
              </a:rPr>
              <a:t>an</a:t>
            </a:r>
            <a:r>
              <a:rPr sz="750" spc="-4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750" dirty="0">
                <a:solidFill>
                  <a:srgbClr val="FFFFFF"/>
                </a:solidFill>
                <a:latin typeface="Arial MT"/>
                <a:cs typeface="Arial MT"/>
              </a:rPr>
              <a:t>Pendi</a:t>
            </a:r>
            <a:r>
              <a:rPr sz="750" spc="-15" dirty="0">
                <a:solidFill>
                  <a:srgbClr val="FFFFFF"/>
                </a:solidFill>
                <a:latin typeface="Arial MT"/>
                <a:cs typeface="Arial MT"/>
              </a:rPr>
              <a:t>d</a:t>
            </a:r>
            <a:r>
              <a:rPr sz="750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750" spc="-10" dirty="0">
                <a:solidFill>
                  <a:srgbClr val="FFFFFF"/>
                </a:solidFill>
                <a:latin typeface="Arial MT"/>
                <a:cs typeface="Arial MT"/>
              </a:rPr>
              <a:t>k</a:t>
            </a:r>
            <a:r>
              <a:rPr sz="750" dirty="0">
                <a:solidFill>
                  <a:srgbClr val="FFFFFF"/>
                </a:solidFill>
                <a:latin typeface="Arial MT"/>
                <a:cs typeface="Arial MT"/>
              </a:rPr>
              <a:t>an</a:t>
            </a:r>
            <a:r>
              <a:rPr sz="750" spc="-4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750" dirty="0">
                <a:solidFill>
                  <a:srgbClr val="FFFFFF"/>
                </a:solidFill>
                <a:latin typeface="Arial MT"/>
                <a:cs typeface="Arial MT"/>
              </a:rPr>
              <a:t>dan</a:t>
            </a:r>
            <a:r>
              <a:rPr sz="750" spc="-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750" dirty="0">
                <a:solidFill>
                  <a:srgbClr val="FFFFFF"/>
                </a:solidFill>
                <a:latin typeface="Arial MT"/>
                <a:cs typeface="Arial MT"/>
              </a:rPr>
              <a:t>Kebud</a:t>
            </a:r>
            <a:r>
              <a:rPr sz="750" spc="-15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750" spc="-10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z="750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750" spc="-15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750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endParaRPr sz="750">
              <a:latin typeface="Arial MT"/>
              <a:cs typeface="Arial MT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65638" y="4811336"/>
            <a:ext cx="285540" cy="301614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233578" y="48513"/>
            <a:ext cx="835533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073762"/>
                </a:solidFill>
              </a:rPr>
              <a:t>Pusat</a:t>
            </a:r>
            <a:r>
              <a:rPr sz="1600" spc="10" dirty="0">
                <a:solidFill>
                  <a:srgbClr val="073762"/>
                </a:solidFill>
              </a:rPr>
              <a:t> </a:t>
            </a:r>
            <a:r>
              <a:rPr sz="1600" spc="-5" dirty="0">
                <a:solidFill>
                  <a:srgbClr val="073762"/>
                </a:solidFill>
              </a:rPr>
              <a:t>Penguatan</a:t>
            </a:r>
            <a:r>
              <a:rPr sz="1600" spc="20" dirty="0">
                <a:solidFill>
                  <a:srgbClr val="073762"/>
                </a:solidFill>
              </a:rPr>
              <a:t> </a:t>
            </a:r>
            <a:r>
              <a:rPr sz="1600" spc="-5" dirty="0">
                <a:solidFill>
                  <a:srgbClr val="073762"/>
                </a:solidFill>
              </a:rPr>
              <a:t>Karakter</a:t>
            </a:r>
            <a:r>
              <a:rPr sz="1600" spc="15" dirty="0">
                <a:solidFill>
                  <a:srgbClr val="073762"/>
                </a:solidFill>
              </a:rPr>
              <a:t> </a:t>
            </a:r>
            <a:r>
              <a:rPr sz="1600" spc="-5" dirty="0">
                <a:solidFill>
                  <a:srgbClr val="073762"/>
                </a:solidFill>
              </a:rPr>
              <a:t>telah</a:t>
            </a:r>
            <a:r>
              <a:rPr sz="1600" spc="20" dirty="0">
                <a:solidFill>
                  <a:srgbClr val="073762"/>
                </a:solidFill>
              </a:rPr>
              <a:t> </a:t>
            </a:r>
            <a:r>
              <a:rPr sz="1600" spc="-5" dirty="0">
                <a:solidFill>
                  <a:srgbClr val="073762"/>
                </a:solidFill>
              </a:rPr>
              <a:t>memproduksi</a:t>
            </a:r>
            <a:r>
              <a:rPr sz="1600" spc="35" dirty="0">
                <a:solidFill>
                  <a:srgbClr val="073762"/>
                </a:solidFill>
              </a:rPr>
              <a:t> </a:t>
            </a:r>
            <a:r>
              <a:rPr sz="1600" spc="-5" dirty="0">
                <a:solidFill>
                  <a:srgbClr val="073762"/>
                </a:solidFill>
              </a:rPr>
              <a:t>berbagai</a:t>
            </a:r>
            <a:r>
              <a:rPr sz="1600" spc="25" dirty="0">
                <a:solidFill>
                  <a:srgbClr val="073762"/>
                </a:solidFill>
              </a:rPr>
              <a:t> </a:t>
            </a:r>
            <a:r>
              <a:rPr sz="1600" spc="-5" dirty="0">
                <a:solidFill>
                  <a:srgbClr val="073762"/>
                </a:solidFill>
              </a:rPr>
              <a:t>alat</a:t>
            </a:r>
            <a:r>
              <a:rPr sz="1600" spc="20" dirty="0">
                <a:solidFill>
                  <a:srgbClr val="073762"/>
                </a:solidFill>
              </a:rPr>
              <a:t> </a:t>
            </a:r>
            <a:r>
              <a:rPr sz="1600" spc="-5" dirty="0">
                <a:solidFill>
                  <a:srgbClr val="073762"/>
                </a:solidFill>
              </a:rPr>
              <a:t>bantu</a:t>
            </a:r>
            <a:r>
              <a:rPr sz="1600" spc="20" dirty="0">
                <a:solidFill>
                  <a:srgbClr val="073762"/>
                </a:solidFill>
              </a:rPr>
              <a:t> </a:t>
            </a:r>
            <a:r>
              <a:rPr sz="1600" spc="-10" dirty="0">
                <a:solidFill>
                  <a:srgbClr val="073762"/>
                </a:solidFill>
              </a:rPr>
              <a:t>untuk</a:t>
            </a:r>
            <a:r>
              <a:rPr sz="1600" spc="30" dirty="0">
                <a:solidFill>
                  <a:srgbClr val="073762"/>
                </a:solidFill>
              </a:rPr>
              <a:t> </a:t>
            </a:r>
            <a:r>
              <a:rPr sz="1600" spc="-5" dirty="0">
                <a:solidFill>
                  <a:srgbClr val="073762"/>
                </a:solidFill>
              </a:rPr>
              <a:t>dapat</a:t>
            </a:r>
            <a:r>
              <a:rPr sz="1600" spc="10" dirty="0">
                <a:solidFill>
                  <a:srgbClr val="073762"/>
                </a:solidFill>
              </a:rPr>
              <a:t> </a:t>
            </a:r>
            <a:r>
              <a:rPr sz="1600" spc="-5" dirty="0">
                <a:solidFill>
                  <a:srgbClr val="073762"/>
                </a:solidFill>
              </a:rPr>
              <a:t>dipakai </a:t>
            </a:r>
            <a:r>
              <a:rPr sz="1600" spc="-430" dirty="0">
                <a:solidFill>
                  <a:srgbClr val="073762"/>
                </a:solidFill>
              </a:rPr>
              <a:t> </a:t>
            </a:r>
            <a:r>
              <a:rPr sz="1600" spc="-5" dirty="0">
                <a:solidFill>
                  <a:srgbClr val="073762"/>
                </a:solidFill>
              </a:rPr>
              <a:t>oleh</a:t>
            </a:r>
            <a:r>
              <a:rPr sz="1600" spc="5" dirty="0">
                <a:solidFill>
                  <a:srgbClr val="073762"/>
                </a:solidFill>
              </a:rPr>
              <a:t> </a:t>
            </a:r>
            <a:r>
              <a:rPr sz="1600" spc="-5" dirty="0">
                <a:solidFill>
                  <a:srgbClr val="073762"/>
                </a:solidFill>
              </a:rPr>
              <a:t>Satuan</a:t>
            </a:r>
            <a:r>
              <a:rPr sz="1600" spc="15" dirty="0">
                <a:solidFill>
                  <a:srgbClr val="073762"/>
                </a:solidFill>
              </a:rPr>
              <a:t> </a:t>
            </a:r>
            <a:r>
              <a:rPr sz="1600" spc="-5" dirty="0">
                <a:solidFill>
                  <a:srgbClr val="073762"/>
                </a:solidFill>
              </a:rPr>
              <a:t>Pendidikan</a:t>
            </a:r>
            <a:r>
              <a:rPr sz="1600" spc="15" dirty="0">
                <a:solidFill>
                  <a:srgbClr val="073762"/>
                </a:solidFill>
              </a:rPr>
              <a:t> </a:t>
            </a:r>
            <a:r>
              <a:rPr sz="1600" spc="-10" dirty="0">
                <a:solidFill>
                  <a:srgbClr val="073762"/>
                </a:solidFill>
              </a:rPr>
              <a:t>untuk</a:t>
            </a:r>
            <a:r>
              <a:rPr sz="1600" spc="20" dirty="0">
                <a:solidFill>
                  <a:srgbClr val="073762"/>
                </a:solidFill>
              </a:rPr>
              <a:t> </a:t>
            </a:r>
            <a:r>
              <a:rPr sz="1600" spc="-5" dirty="0">
                <a:solidFill>
                  <a:srgbClr val="073762"/>
                </a:solidFill>
              </a:rPr>
              <a:t>Mencegah</a:t>
            </a:r>
            <a:r>
              <a:rPr sz="1600" spc="5" dirty="0">
                <a:solidFill>
                  <a:srgbClr val="073762"/>
                </a:solidFill>
              </a:rPr>
              <a:t> </a:t>
            </a:r>
            <a:r>
              <a:rPr sz="1600" spc="-5" dirty="0">
                <a:solidFill>
                  <a:srgbClr val="073762"/>
                </a:solidFill>
              </a:rPr>
              <a:t>Kekerasan</a:t>
            </a:r>
            <a:r>
              <a:rPr sz="1600" spc="5" dirty="0">
                <a:solidFill>
                  <a:srgbClr val="073762"/>
                </a:solidFill>
              </a:rPr>
              <a:t> </a:t>
            </a:r>
            <a:r>
              <a:rPr sz="1600" spc="-5" dirty="0">
                <a:solidFill>
                  <a:srgbClr val="073762"/>
                </a:solidFill>
              </a:rPr>
              <a:t>Seksual</a:t>
            </a:r>
            <a:endParaRPr sz="1600"/>
          </a:p>
        </p:txBody>
      </p:sp>
      <p:grpSp>
        <p:nvGrpSpPr>
          <p:cNvPr id="11" name="object 11"/>
          <p:cNvGrpSpPr/>
          <p:nvPr/>
        </p:nvGrpSpPr>
        <p:grpSpPr>
          <a:xfrm>
            <a:off x="626363" y="507491"/>
            <a:ext cx="7385684" cy="4234180"/>
            <a:chOff x="626363" y="507491"/>
            <a:chExt cx="7385684" cy="4234180"/>
          </a:xfrm>
        </p:grpSpPr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26363" y="525780"/>
              <a:ext cx="3240024" cy="205282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85799" y="565404"/>
              <a:ext cx="3125724" cy="1940052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725923" y="507491"/>
              <a:ext cx="3285744" cy="2092452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785360" y="547116"/>
              <a:ext cx="3171443" cy="1978151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752343" y="2718816"/>
              <a:ext cx="3012948" cy="2022348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811780" y="2758439"/>
              <a:ext cx="2898647" cy="1909572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685799" y="2505455"/>
              <a:ext cx="3126105" cy="289560"/>
            </a:xfrm>
            <a:custGeom>
              <a:avLst/>
              <a:gdLst/>
              <a:ahLst/>
              <a:cxnLst/>
              <a:rect l="l" t="t" r="r" b="b"/>
              <a:pathLst>
                <a:path w="3126104" h="289560">
                  <a:moveTo>
                    <a:pt x="3077464" y="0"/>
                  </a:moveTo>
                  <a:lnTo>
                    <a:pt x="48259" y="0"/>
                  </a:lnTo>
                  <a:lnTo>
                    <a:pt x="29473" y="3790"/>
                  </a:lnTo>
                  <a:lnTo>
                    <a:pt x="14133" y="14128"/>
                  </a:lnTo>
                  <a:lnTo>
                    <a:pt x="3791" y="29467"/>
                  </a:lnTo>
                  <a:lnTo>
                    <a:pt x="0" y="48260"/>
                  </a:lnTo>
                  <a:lnTo>
                    <a:pt x="0" y="241300"/>
                  </a:lnTo>
                  <a:lnTo>
                    <a:pt x="3791" y="260092"/>
                  </a:lnTo>
                  <a:lnTo>
                    <a:pt x="14133" y="275431"/>
                  </a:lnTo>
                  <a:lnTo>
                    <a:pt x="29473" y="285769"/>
                  </a:lnTo>
                  <a:lnTo>
                    <a:pt x="48259" y="289560"/>
                  </a:lnTo>
                  <a:lnTo>
                    <a:pt x="3077464" y="289560"/>
                  </a:lnTo>
                  <a:lnTo>
                    <a:pt x="3096256" y="285769"/>
                  </a:lnTo>
                  <a:lnTo>
                    <a:pt x="3111595" y="275431"/>
                  </a:lnTo>
                  <a:lnTo>
                    <a:pt x="3121933" y="260092"/>
                  </a:lnTo>
                  <a:lnTo>
                    <a:pt x="3125724" y="241300"/>
                  </a:lnTo>
                  <a:lnTo>
                    <a:pt x="3125724" y="48260"/>
                  </a:lnTo>
                  <a:lnTo>
                    <a:pt x="3121933" y="29467"/>
                  </a:lnTo>
                  <a:lnTo>
                    <a:pt x="3111595" y="14128"/>
                  </a:lnTo>
                  <a:lnTo>
                    <a:pt x="3096256" y="3790"/>
                  </a:lnTo>
                  <a:lnTo>
                    <a:pt x="3077464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1355216" y="2542108"/>
            <a:ext cx="178308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001F5F"/>
                </a:solidFill>
                <a:latin typeface="Arial MT"/>
                <a:cs typeface="Arial MT"/>
              </a:rPr>
              <a:t>Video</a:t>
            </a:r>
            <a:r>
              <a:rPr sz="1200" spc="-50" dirty="0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sz="1200" dirty="0">
                <a:solidFill>
                  <a:srgbClr val="001F5F"/>
                </a:solidFill>
                <a:latin typeface="Arial MT"/>
                <a:cs typeface="Arial MT"/>
              </a:rPr>
              <a:t>untuk</a:t>
            </a:r>
            <a:r>
              <a:rPr sz="1200" spc="-40" dirty="0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001F5F"/>
                </a:solidFill>
                <a:latin typeface="Arial MT"/>
                <a:cs typeface="Arial MT"/>
              </a:rPr>
              <a:t>segmen</a:t>
            </a:r>
            <a:r>
              <a:rPr sz="1200" spc="-45" dirty="0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sz="1200" dirty="0">
                <a:solidFill>
                  <a:srgbClr val="001F5F"/>
                </a:solidFill>
                <a:latin typeface="Arial MT"/>
                <a:cs typeface="Arial MT"/>
              </a:rPr>
              <a:t>anak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4808220" y="2505455"/>
            <a:ext cx="3126105" cy="289560"/>
          </a:xfrm>
          <a:custGeom>
            <a:avLst/>
            <a:gdLst/>
            <a:ahLst/>
            <a:cxnLst/>
            <a:rect l="l" t="t" r="r" b="b"/>
            <a:pathLst>
              <a:path w="3126104" h="289560">
                <a:moveTo>
                  <a:pt x="3077463" y="0"/>
                </a:moveTo>
                <a:lnTo>
                  <a:pt x="48259" y="0"/>
                </a:lnTo>
                <a:lnTo>
                  <a:pt x="29467" y="3790"/>
                </a:lnTo>
                <a:lnTo>
                  <a:pt x="14128" y="14128"/>
                </a:lnTo>
                <a:lnTo>
                  <a:pt x="3790" y="29467"/>
                </a:lnTo>
                <a:lnTo>
                  <a:pt x="0" y="48260"/>
                </a:lnTo>
                <a:lnTo>
                  <a:pt x="0" y="241300"/>
                </a:lnTo>
                <a:lnTo>
                  <a:pt x="3790" y="260092"/>
                </a:lnTo>
                <a:lnTo>
                  <a:pt x="14128" y="275431"/>
                </a:lnTo>
                <a:lnTo>
                  <a:pt x="29467" y="285769"/>
                </a:lnTo>
                <a:lnTo>
                  <a:pt x="48259" y="289560"/>
                </a:lnTo>
                <a:lnTo>
                  <a:pt x="3077463" y="289560"/>
                </a:lnTo>
                <a:lnTo>
                  <a:pt x="3096256" y="285769"/>
                </a:lnTo>
                <a:lnTo>
                  <a:pt x="3111595" y="275431"/>
                </a:lnTo>
                <a:lnTo>
                  <a:pt x="3121933" y="260092"/>
                </a:lnTo>
                <a:lnTo>
                  <a:pt x="3125724" y="241300"/>
                </a:lnTo>
                <a:lnTo>
                  <a:pt x="3125724" y="48260"/>
                </a:lnTo>
                <a:lnTo>
                  <a:pt x="3121933" y="29467"/>
                </a:lnTo>
                <a:lnTo>
                  <a:pt x="3111595" y="14128"/>
                </a:lnTo>
                <a:lnTo>
                  <a:pt x="3096256" y="3790"/>
                </a:lnTo>
                <a:lnTo>
                  <a:pt x="3077463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5478907" y="2542108"/>
            <a:ext cx="178308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001F5F"/>
                </a:solidFill>
                <a:latin typeface="Arial MT"/>
                <a:cs typeface="Arial MT"/>
              </a:rPr>
              <a:t>Video</a:t>
            </a:r>
            <a:r>
              <a:rPr sz="1200" spc="-50" dirty="0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sz="1200" dirty="0">
                <a:solidFill>
                  <a:srgbClr val="001F5F"/>
                </a:solidFill>
                <a:latin typeface="Arial MT"/>
                <a:cs typeface="Arial MT"/>
              </a:rPr>
              <a:t>untuk</a:t>
            </a:r>
            <a:r>
              <a:rPr sz="1200" spc="-40" dirty="0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001F5F"/>
                </a:solidFill>
                <a:latin typeface="Arial MT"/>
                <a:cs typeface="Arial MT"/>
              </a:rPr>
              <a:t>segmen</a:t>
            </a:r>
            <a:r>
              <a:rPr sz="1200" spc="-45" dirty="0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sz="1200" dirty="0">
                <a:solidFill>
                  <a:srgbClr val="001F5F"/>
                </a:solidFill>
                <a:latin typeface="Arial MT"/>
                <a:cs typeface="Arial MT"/>
              </a:rPr>
              <a:t>anak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2773679" y="4547615"/>
            <a:ext cx="2974975" cy="184785"/>
          </a:xfrm>
          <a:custGeom>
            <a:avLst/>
            <a:gdLst/>
            <a:ahLst/>
            <a:cxnLst/>
            <a:rect l="l" t="t" r="r" b="b"/>
            <a:pathLst>
              <a:path w="2974975" h="184785">
                <a:moveTo>
                  <a:pt x="2944114" y="0"/>
                </a:moveTo>
                <a:lnTo>
                  <a:pt x="30733" y="0"/>
                </a:lnTo>
                <a:lnTo>
                  <a:pt x="18752" y="2414"/>
                </a:lnTo>
                <a:lnTo>
                  <a:pt x="8985" y="8999"/>
                </a:lnTo>
                <a:lnTo>
                  <a:pt x="2409" y="18768"/>
                </a:lnTo>
                <a:lnTo>
                  <a:pt x="0" y="30734"/>
                </a:lnTo>
                <a:lnTo>
                  <a:pt x="0" y="153670"/>
                </a:lnTo>
                <a:lnTo>
                  <a:pt x="2409" y="165635"/>
                </a:lnTo>
                <a:lnTo>
                  <a:pt x="8985" y="175404"/>
                </a:lnTo>
                <a:lnTo>
                  <a:pt x="18752" y="181989"/>
                </a:lnTo>
                <a:lnTo>
                  <a:pt x="30733" y="184404"/>
                </a:lnTo>
                <a:lnTo>
                  <a:pt x="2944114" y="184404"/>
                </a:lnTo>
                <a:lnTo>
                  <a:pt x="2956095" y="181989"/>
                </a:lnTo>
                <a:lnTo>
                  <a:pt x="2965862" y="175404"/>
                </a:lnTo>
                <a:lnTo>
                  <a:pt x="2972438" y="165635"/>
                </a:lnTo>
                <a:lnTo>
                  <a:pt x="2974847" y="153670"/>
                </a:lnTo>
                <a:lnTo>
                  <a:pt x="2974847" y="30734"/>
                </a:lnTo>
                <a:lnTo>
                  <a:pt x="2972438" y="18768"/>
                </a:lnTo>
                <a:lnTo>
                  <a:pt x="2965862" y="8999"/>
                </a:lnTo>
                <a:lnTo>
                  <a:pt x="2956095" y="2414"/>
                </a:lnTo>
                <a:lnTo>
                  <a:pt x="2944114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3369309" y="4533087"/>
            <a:ext cx="17824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001F5F"/>
                </a:solidFill>
                <a:latin typeface="Arial MT"/>
                <a:cs typeface="Arial MT"/>
              </a:rPr>
              <a:t>Video</a:t>
            </a:r>
            <a:r>
              <a:rPr sz="1200" spc="-45" dirty="0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sz="1200" dirty="0">
                <a:solidFill>
                  <a:srgbClr val="001F5F"/>
                </a:solidFill>
                <a:latin typeface="Arial MT"/>
                <a:cs typeface="Arial MT"/>
              </a:rPr>
              <a:t>untuk</a:t>
            </a:r>
            <a:r>
              <a:rPr sz="1200" spc="-40" dirty="0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001F5F"/>
                </a:solidFill>
                <a:latin typeface="Arial MT"/>
                <a:cs typeface="Arial MT"/>
              </a:rPr>
              <a:t>segmen</a:t>
            </a:r>
            <a:r>
              <a:rPr sz="1200" spc="-45" dirty="0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001F5F"/>
                </a:solidFill>
                <a:latin typeface="Arial MT"/>
                <a:cs typeface="Arial MT"/>
              </a:rPr>
              <a:t>anak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0" y="4760974"/>
            <a:ext cx="9144000" cy="384175"/>
            <a:chOff x="0" y="4760974"/>
            <a:chExt cx="9144000" cy="384175"/>
          </a:xfrm>
        </p:grpSpPr>
        <p:pic>
          <p:nvPicPr>
            <p:cNvPr id="25" name="object 2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0" y="4760974"/>
              <a:ext cx="9143999" cy="347472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0" y="4760974"/>
              <a:ext cx="9144000" cy="384048"/>
            </a:xfrm>
            <a:prstGeom prst="rect">
              <a:avLst/>
            </a:prstGeom>
          </p:spPr>
        </p:pic>
      </p:grpSp>
      <p:sp>
        <p:nvSpPr>
          <p:cNvPr id="27" name="object 27"/>
          <p:cNvSpPr txBox="1"/>
          <p:nvPr/>
        </p:nvSpPr>
        <p:spPr>
          <a:xfrm>
            <a:off x="1622425" y="4864654"/>
            <a:ext cx="5897880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FFFFFF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tidak</a:t>
            </a:r>
            <a:r>
              <a:rPr sz="1300" b="1" spc="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untuk</a:t>
            </a:r>
            <a:r>
              <a:rPr sz="1300" b="1" spc="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tanpa</a:t>
            </a:r>
            <a:r>
              <a:rPr sz="1300" b="1" spc="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konteks</a:t>
            </a:r>
            <a:r>
              <a:rPr sz="1300" b="1" spc="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hari</a:t>
            </a:r>
            <a:r>
              <a:rPr sz="1300" b="1" spc="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ini.</a:t>
            </a:r>
            <a:endParaRPr sz="13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26338" y="4864654"/>
            <a:ext cx="8299450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  <a:tabLst>
                <a:tab pos="8185784" algn="l"/>
              </a:tabLst>
            </a:pP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PERING</a:t>
            </a:r>
            <a:r>
              <a:rPr sz="1300" b="1" spc="-45" dirty="0">
                <a:solidFill>
                  <a:srgbClr val="E6E6E6"/>
                </a:solidFill>
                <a:latin typeface="Arial"/>
                <a:cs typeface="Arial"/>
              </a:rPr>
              <a:t>A</a:t>
            </a:r>
            <a:r>
              <a:rPr sz="1300" b="1" spc="5" dirty="0">
                <a:solidFill>
                  <a:srgbClr val="E6E6E6"/>
                </a:solidFill>
                <a:latin typeface="Arial"/>
                <a:cs typeface="Arial"/>
              </a:rPr>
              <a:t>T</a:t>
            </a:r>
            <a:r>
              <a:rPr sz="1300" b="1" spc="-20" dirty="0">
                <a:solidFill>
                  <a:srgbClr val="E6E6E6"/>
                </a:solidFill>
                <a:latin typeface="Arial"/>
                <a:cs typeface="Arial"/>
              </a:rPr>
              <a:t>A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N: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5" dirty="0">
                <a:solidFill>
                  <a:srgbClr val="E6E6E6"/>
                </a:solidFill>
                <a:latin typeface="Arial"/>
                <a:cs typeface="Arial"/>
              </a:rPr>
              <a:t>M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ateri</a:t>
            </a:r>
            <a:r>
              <a:rPr sz="1300" b="1" spc="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3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</a:t>
            </a:r>
            <a:r>
              <a:rPr sz="1300" b="1" dirty="0">
                <a:solidFill>
                  <a:srgbClr val="E6E6E6"/>
                </a:solidFill>
                <a:latin typeface="Arial"/>
                <a:cs typeface="Arial"/>
              </a:rPr>
              <a:t>a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n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4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4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29</a:t>
            </a:r>
            <a:r>
              <a:rPr sz="1300" b="1" spc="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Juli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2021.</a:t>
            </a:r>
            <a:r>
              <a:rPr sz="1300" b="1" dirty="0">
                <a:solidFill>
                  <a:srgbClr val="E6E6E6"/>
                </a:solidFill>
                <a:latin typeface="Arial"/>
                <a:cs typeface="Arial"/>
              </a:rPr>
              <a:t>	</a:t>
            </a:r>
            <a:r>
              <a:rPr sz="1200" spc="-7" baseline="17361" dirty="0">
                <a:solidFill>
                  <a:srgbClr val="FFFFFF"/>
                </a:solidFill>
                <a:latin typeface="Arial MT"/>
                <a:cs typeface="Arial MT"/>
              </a:rPr>
              <a:t>38</a:t>
            </a:r>
            <a:endParaRPr sz="1200" baseline="17361">
              <a:latin typeface="Arial MT"/>
              <a:cs typeface="Arial MT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11454" y="4864654"/>
            <a:ext cx="8119745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4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4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6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4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November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2021.</a:t>
            </a:r>
            <a:endParaRPr sz="13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37362" y="4864654"/>
            <a:ext cx="8066405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5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6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23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Februari</a:t>
            </a:r>
            <a:r>
              <a:rPr sz="1300" b="1" spc="4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2022.</a:t>
            </a:r>
            <a:endParaRPr sz="13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648614" y="4864654"/>
            <a:ext cx="7844790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5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6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21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Maret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2022.</a:t>
            </a:r>
            <a:endParaRPr sz="13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48614" y="4864654"/>
            <a:ext cx="7844790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5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6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23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Maret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2022.</a:t>
            </a:r>
            <a:endParaRPr sz="13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680618" y="4864654"/>
            <a:ext cx="7779384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1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4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21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April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2022.</a:t>
            </a:r>
            <a:endParaRPr sz="13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730910" y="4864654"/>
            <a:ext cx="7680325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4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27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E6E6E6"/>
                </a:solidFill>
                <a:latin typeface="Arial"/>
                <a:cs typeface="Arial"/>
              </a:rPr>
              <a:t>Mei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2022.</a:t>
            </a:r>
            <a:endParaRPr sz="13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730910" y="4864654"/>
            <a:ext cx="7680325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4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31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E6E6E6"/>
                </a:solidFill>
                <a:latin typeface="Arial"/>
                <a:cs typeface="Arial"/>
              </a:rPr>
              <a:t>Mei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2022.</a:t>
            </a:r>
            <a:endParaRPr sz="13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26338" y="4864654"/>
            <a:ext cx="7689850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4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4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22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Juli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2022.</a:t>
            </a:r>
            <a:endParaRPr sz="13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487070" y="4864654"/>
            <a:ext cx="8166734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4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4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6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11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November</a:t>
            </a:r>
            <a:r>
              <a:rPr sz="1300" b="1" spc="7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</a:t>
            </a:r>
            <a:endParaRPr sz="13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398779" y="4944485"/>
            <a:ext cx="1191260" cy="139700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#MerdekaBeragamSetara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999233" y="4944485"/>
            <a:ext cx="1529715" cy="139700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@cerdasberkarakter.kemdikbudri</a:t>
            </a:r>
            <a:endParaRPr sz="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767071"/>
            <a:ext cx="9144000" cy="376555"/>
          </a:xfrm>
          <a:custGeom>
            <a:avLst/>
            <a:gdLst/>
            <a:ahLst/>
            <a:cxnLst/>
            <a:rect l="l" t="t" r="r" b="b"/>
            <a:pathLst>
              <a:path w="9144000" h="376554">
                <a:moveTo>
                  <a:pt x="0" y="376428"/>
                </a:moveTo>
                <a:lnTo>
                  <a:pt x="9144000" y="376428"/>
                </a:lnTo>
                <a:lnTo>
                  <a:pt x="9144000" y="0"/>
                </a:lnTo>
                <a:lnTo>
                  <a:pt x="0" y="0"/>
                </a:lnTo>
                <a:lnTo>
                  <a:pt x="0" y="376428"/>
                </a:lnTo>
                <a:close/>
              </a:path>
            </a:pathLst>
          </a:custGeom>
          <a:ln w="12700">
            <a:solidFill>
              <a:srgbClr val="1F386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982970" y="4893482"/>
            <a:ext cx="2705100" cy="114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90"/>
              </a:lnSpc>
            </a:pP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Kementerian 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Pendidikan,</a:t>
            </a:r>
            <a:r>
              <a:rPr sz="8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Kebudayaan,</a:t>
            </a:r>
            <a:r>
              <a:rPr sz="800" spc="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Riset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 dan</a:t>
            </a:r>
            <a:r>
              <a:rPr sz="8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Teknologi</a:t>
            </a:r>
            <a:endParaRPr sz="800">
              <a:latin typeface="Arial MT"/>
              <a:cs typeface="Arial MT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0" y="4760974"/>
            <a:ext cx="9144000" cy="384175"/>
            <a:chOff x="0" y="4760974"/>
            <a:chExt cx="9144000" cy="38417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576014" y="4801919"/>
              <a:ext cx="282425" cy="28387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4760974"/>
              <a:ext cx="9143999" cy="34747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4760974"/>
              <a:ext cx="9144000" cy="384048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233578" y="200913"/>
            <a:ext cx="835533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073762"/>
                </a:solidFill>
              </a:rPr>
              <a:t>Pusat</a:t>
            </a:r>
            <a:r>
              <a:rPr sz="1600" spc="10" dirty="0">
                <a:solidFill>
                  <a:srgbClr val="073762"/>
                </a:solidFill>
              </a:rPr>
              <a:t> </a:t>
            </a:r>
            <a:r>
              <a:rPr sz="1600" spc="-5" dirty="0">
                <a:solidFill>
                  <a:srgbClr val="073762"/>
                </a:solidFill>
              </a:rPr>
              <a:t>Penguatan</a:t>
            </a:r>
            <a:r>
              <a:rPr sz="1600" spc="20" dirty="0">
                <a:solidFill>
                  <a:srgbClr val="073762"/>
                </a:solidFill>
              </a:rPr>
              <a:t> </a:t>
            </a:r>
            <a:r>
              <a:rPr sz="1600" spc="-5" dirty="0">
                <a:solidFill>
                  <a:srgbClr val="073762"/>
                </a:solidFill>
              </a:rPr>
              <a:t>Karakter</a:t>
            </a:r>
            <a:r>
              <a:rPr sz="1600" spc="15" dirty="0">
                <a:solidFill>
                  <a:srgbClr val="073762"/>
                </a:solidFill>
              </a:rPr>
              <a:t> </a:t>
            </a:r>
            <a:r>
              <a:rPr sz="1600" spc="-5" dirty="0">
                <a:solidFill>
                  <a:srgbClr val="073762"/>
                </a:solidFill>
              </a:rPr>
              <a:t>telah</a:t>
            </a:r>
            <a:r>
              <a:rPr sz="1600" spc="20" dirty="0">
                <a:solidFill>
                  <a:srgbClr val="073762"/>
                </a:solidFill>
              </a:rPr>
              <a:t> </a:t>
            </a:r>
            <a:r>
              <a:rPr sz="1600" spc="-5" dirty="0">
                <a:solidFill>
                  <a:srgbClr val="073762"/>
                </a:solidFill>
              </a:rPr>
              <a:t>memproduksi</a:t>
            </a:r>
            <a:r>
              <a:rPr sz="1600" spc="35" dirty="0">
                <a:solidFill>
                  <a:srgbClr val="073762"/>
                </a:solidFill>
              </a:rPr>
              <a:t> </a:t>
            </a:r>
            <a:r>
              <a:rPr sz="1600" spc="-5" dirty="0">
                <a:solidFill>
                  <a:srgbClr val="073762"/>
                </a:solidFill>
              </a:rPr>
              <a:t>berbagai</a:t>
            </a:r>
            <a:r>
              <a:rPr sz="1600" spc="25" dirty="0">
                <a:solidFill>
                  <a:srgbClr val="073762"/>
                </a:solidFill>
              </a:rPr>
              <a:t> </a:t>
            </a:r>
            <a:r>
              <a:rPr sz="1600" spc="-5" dirty="0">
                <a:solidFill>
                  <a:srgbClr val="073762"/>
                </a:solidFill>
              </a:rPr>
              <a:t>alat</a:t>
            </a:r>
            <a:r>
              <a:rPr sz="1600" spc="20" dirty="0">
                <a:solidFill>
                  <a:srgbClr val="073762"/>
                </a:solidFill>
              </a:rPr>
              <a:t> </a:t>
            </a:r>
            <a:r>
              <a:rPr sz="1600" spc="-5" dirty="0">
                <a:solidFill>
                  <a:srgbClr val="073762"/>
                </a:solidFill>
              </a:rPr>
              <a:t>bantu</a:t>
            </a:r>
            <a:r>
              <a:rPr sz="1600" spc="20" dirty="0">
                <a:solidFill>
                  <a:srgbClr val="073762"/>
                </a:solidFill>
              </a:rPr>
              <a:t> </a:t>
            </a:r>
            <a:r>
              <a:rPr sz="1600" spc="-10" dirty="0">
                <a:solidFill>
                  <a:srgbClr val="073762"/>
                </a:solidFill>
              </a:rPr>
              <a:t>untuk</a:t>
            </a:r>
            <a:r>
              <a:rPr sz="1600" spc="30" dirty="0">
                <a:solidFill>
                  <a:srgbClr val="073762"/>
                </a:solidFill>
              </a:rPr>
              <a:t> </a:t>
            </a:r>
            <a:r>
              <a:rPr sz="1600" spc="-5" dirty="0">
                <a:solidFill>
                  <a:srgbClr val="073762"/>
                </a:solidFill>
              </a:rPr>
              <a:t>dapat</a:t>
            </a:r>
            <a:r>
              <a:rPr sz="1600" spc="10" dirty="0">
                <a:solidFill>
                  <a:srgbClr val="073762"/>
                </a:solidFill>
              </a:rPr>
              <a:t> </a:t>
            </a:r>
            <a:r>
              <a:rPr sz="1600" spc="-5" dirty="0">
                <a:solidFill>
                  <a:srgbClr val="073762"/>
                </a:solidFill>
              </a:rPr>
              <a:t>dipakai </a:t>
            </a:r>
            <a:r>
              <a:rPr sz="1600" spc="-430" dirty="0">
                <a:solidFill>
                  <a:srgbClr val="073762"/>
                </a:solidFill>
              </a:rPr>
              <a:t> </a:t>
            </a:r>
            <a:r>
              <a:rPr sz="1600" spc="-5" dirty="0">
                <a:solidFill>
                  <a:srgbClr val="073762"/>
                </a:solidFill>
              </a:rPr>
              <a:t>oleh</a:t>
            </a:r>
            <a:r>
              <a:rPr sz="1600" spc="5" dirty="0">
                <a:solidFill>
                  <a:srgbClr val="073762"/>
                </a:solidFill>
              </a:rPr>
              <a:t> </a:t>
            </a:r>
            <a:r>
              <a:rPr sz="1600" spc="-5" dirty="0">
                <a:solidFill>
                  <a:srgbClr val="073762"/>
                </a:solidFill>
              </a:rPr>
              <a:t>Satuan</a:t>
            </a:r>
            <a:r>
              <a:rPr sz="1600" spc="15" dirty="0">
                <a:solidFill>
                  <a:srgbClr val="073762"/>
                </a:solidFill>
              </a:rPr>
              <a:t> </a:t>
            </a:r>
            <a:r>
              <a:rPr sz="1600" spc="-5" dirty="0">
                <a:solidFill>
                  <a:srgbClr val="073762"/>
                </a:solidFill>
              </a:rPr>
              <a:t>Pendidikan</a:t>
            </a:r>
            <a:r>
              <a:rPr sz="1600" spc="15" dirty="0">
                <a:solidFill>
                  <a:srgbClr val="073762"/>
                </a:solidFill>
              </a:rPr>
              <a:t> </a:t>
            </a:r>
            <a:r>
              <a:rPr sz="1600" spc="-10" dirty="0">
                <a:solidFill>
                  <a:srgbClr val="073762"/>
                </a:solidFill>
              </a:rPr>
              <a:t>untuk</a:t>
            </a:r>
            <a:r>
              <a:rPr sz="1600" spc="20" dirty="0">
                <a:solidFill>
                  <a:srgbClr val="073762"/>
                </a:solidFill>
              </a:rPr>
              <a:t> </a:t>
            </a:r>
            <a:r>
              <a:rPr sz="1600" spc="-5" dirty="0">
                <a:solidFill>
                  <a:srgbClr val="073762"/>
                </a:solidFill>
              </a:rPr>
              <a:t>Mencegah</a:t>
            </a:r>
            <a:r>
              <a:rPr sz="1600" spc="5" dirty="0">
                <a:solidFill>
                  <a:srgbClr val="073762"/>
                </a:solidFill>
              </a:rPr>
              <a:t> </a:t>
            </a:r>
            <a:r>
              <a:rPr sz="1600" spc="-5" dirty="0">
                <a:solidFill>
                  <a:srgbClr val="073762"/>
                </a:solidFill>
              </a:rPr>
              <a:t>Kekerasan</a:t>
            </a:r>
            <a:r>
              <a:rPr sz="1600" spc="5" dirty="0">
                <a:solidFill>
                  <a:srgbClr val="073762"/>
                </a:solidFill>
              </a:rPr>
              <a:t> </a:t>
            </a:r>
            <a:r>
              <a:rPr sz="1600" spc="-5" dirty="0">
                <a:solidFill>
                  <a:srgbClr val="073762"/>
                </a:solidFill>
              </a:rPr>
              <a:t>Seksual</a:t>
            </a:r>
            <a:endParaRPr sz="1600"/>
          </a:p>
        </p:txBody>
      </p:sp>
      <p:sp>
        <p:nvSpPr>
          <p:cNvPr id="9" name="object 9"/>
          <p:cNvSpPr txBox="1"/>
          <p:nvPr/>
        </p:nvSpPr>
        <p:spPr>
          <a:xfrm>
            <a:off x="2905760" y="4406290"/>
            <a:ext cx="3329304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 MT"/>
                <a:cs typeface="Arial MT"/>
              </a:rPr>
              <a:t>Referensi</a:t>
            </a:r>
            <a:r>
              <a:rPr sz="1200" spc="-45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Video</a:t>
            </a:r>
            <a:r>
              <a:rPr sz="1200" spc="-3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Usia </a:t>
            </a:r>
            <a:r>
              <a:rPr sz="1200" dirty="0">
                <a:latin typeface="Arial MT"/>
                <a:cs typeface="Arial MT"/>
              </a:rPr>
              <a:t>Anak,</a:t>
            </a:r>
            <a:r>
              <a:rPr sz="1200" spc="-25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Guru</a:t>
            </a:r>
            <a:r>
              <a:rPr sz="1200" spc="-1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dan</a:t>
            </a:r>
            <a:r>
              <a:rPr sz="1200" spc="-2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Orang</a:t>
            </a:r>
            <a:r>
              <a:rPr sz="1200" spc="-25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Tua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918716" y="844296"/>
            <a:ext cx="2569845" cy="3350260"/>
            <a:chOff x="1918716" y="844296"/>
            <a:chExt cx="2569845" cy="3350260"/>
          </a:xfrm>
        </p:grpSpPr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918716" y="2514600"/>
              <a:ext cx="2569455" cy="1679448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948683" y="3578352"/>
              <a:ext cx="528827" cy="53644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918716" y="844296"/>
              <a:ext cx="2569455" cy="1650441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930395" y="1906524"/>
              <a:ext cx="530351" cy="534924"/>
            </a:xfrm>
            <a:prstGeom prst="rect">
              <a:avLst/>
            </a:prstGeom>
          </p:spPr>
        </p:pic>
      </p:grpSp>
      <p:grpSp>
        <p:nvGrpSpPr>
          <p:cNvPr id="15" name="object 15"/>
          <p:cNvGrpSpPr/>
          <p:nvPr/>
        </p:nvGrpSpPr>
        <p:grpSpPr>
          <a:xfrm>
            <a:off x="4590288" y="844296"/>
            <a:ext cx="2639695" cy="1679575"/>
            <a:chOff x="4590288" y="844296"/>
            <a:chExt cx="2639695" cy="1679575"/>
          </a:xfrm>
        </p:grpSpPr>
        <p:pic>
          <p:nvPicPr>
            <p:cNvPr id="16" name="object 1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590288" y="844296"/>
              <a:ext cx="2639560" cy="1679447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656832" y="1912620"/>
              <a:ext cx="545592" cy="537971"/>
            </a:xfrm>
            <a:prstGeom prst="rect">
              <a:avLst/>
            </a:prstGeom>
          </p:spPr>
        </p:pic>
      </p:grpSp>
      <p:grpSp>
        <p:nvGrpSpPr>
          <p:cNvPr id="18" name="object 18"/>
          <p:cNvGrpSpPr/>
          <p:nvPr/>
        </p:nvGrpSpPr>
        <p:grpSpPr>
          <a:xfrm>
            <a:off x="4590288" y="2592323"/>
            <a:ext cx="2566670" cy="1668780"/>
            <a:chOff x="4590288" y="2592323"/>
            <a:chExt cx="2566670" cy="1668780"/>
          </a:xfrm>
        </p:grpSpPr>
        <p:pic>
          <p:nvPicPr>
            <p:cNvPr id="19" name="object 1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590288" y="2592323"/>
              <a:ext cx="2566410" cy="1668779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595872" y="3732275"/>
              <a:ext cx="528827" cy="528828"/>
            </a:xfrm>
            <a:prstGeom prst="rect">
              <a:avLst/>
            </a:prstGeom>
          </p:spPr>
        </p:pic>
      </p:grpSp>
      <p:sp>
        <p:nvSpPr>
          <p:cNvPr id="21" name="object 21"/>
          <p:cNvSpPr txBox="1"/>
          <p:nvPr/>
        </p:nvSpPr>
        <p:spPr>
          <a:xfrm>
            <a:off x="1622425" y="4864654"/>
            <a:ext cx="5897880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FFFFFF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tidak</a:t>
            </a:r>
            <a:r>
              <a:rPr sz="1300" b="1" spc="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untuk</a:t>
            </a:r>
            <a:r>
              <a:rPr sz="1300" b="1" spc="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tanpa</a:t>
            </a:r>
            <a:r>
              <a:rPr sz="1300" b="1" spc="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konteks</a:t>
            </a:r>
            <a:r>
              <a:rPr sz="1300" b="1" spc="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hari</a:t>
            </a:r>
            <a:r>
              <a:rPr sz="1300" b="1" spc="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ini.</a:t>
            </a:r>
            <a:endParaRPr sz="13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26338" y="4864654"/>
            <a:ext cx="8299450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  <a:tabLst>
                <a:tab pos="8185784" algn="l"/>
              </a:tabLst>
            </a:pP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PERING</a:t>
            </a:r>
            <a:r>
              <a:rPr sz="1300" b="1" spc="-45" dirty="0">
                <a:solidFill>
                  <a:srgbClr val="E6E6E6"/>
                </a:solidFill>
                <a:latin typeface="Arial"/>
                <a:cs typeface="Arial"/>
              </a:rPr>
              <a:t>A</a:t>
            </a:r>
            <a:r>
              <a:rPr sz="1300" b="1" spc="5" dirty="0">
                <a:solidFill>
                  <a:srgbClr val="E6E6E6"/>
                </a:solidFill>
                <a:latin typeface="Arial"/>
                <a:cs typeface="Arial"/>
              </a:rPr>
              <a:t>T</a:t>
            </a:r>
            <a:r>
              <a:rPr sz="1300" b="1" spc="-20" dirty="0">
                <a:solidFill>
                  <a:srgbClr val="E6E6E6"/>
                </a:solidFill>
                <a:latin typeface="Arial"/>
                <a:cs typeface="Arial"/>
              </a:rPr>
              <a:t>A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N: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5" dirty="0">
                <a:solidFill>
                  <a:srgbClr val="E6E6E6"/>
                </a:solidFill>
                <a:latin typeface="Arial"/>
                <a:cs typeface="Arial"/>
              </a:rPr>
              <a:t>M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ateri</a:t>
            </a:r>
            <a:r>
              <a:rPr sz="1300" b="1" spc="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3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</a:t>
            </a:r>
            <a:r>
              <a:rPr sz="1300" b="1" dirty="0">
                <a:solidFill>
                  <a:srgbClr val="E6E6E6"/>
                </a:solidFill>
                <a:latin typeface="Arial"/>
                <a:cs typeface="Arial"/>
              </a:rPr>
              <a:t>a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n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4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4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29</a:t>
            </a:r>
            <a:r>
              <a:rPr sz="1300" b="1" spc="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Juli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2021.</a:t>
            </a:r>
            <a:r>
              <a:rPr sz="1300" b="1" dirty="0">
                <a:solidFill>
                  <a:srgbClr val="E6E6E6"/>
                </a:solidFill>
                <a:latin typeface="Arial"/>
                <a:cs typeface="Arial"/>
              </a:rPr>
              <a:t>	</a:t>
            </a:r>
            <a:r>
              <a:rPr sz="1200" spc="-7" baseline="17361" dirty="0">
                <a:solidFill>
                  <a:srgbClr val="FFFFFF"/>
                </a:solidFill>
                <a:latin typeface="Arial MT"/>
                <a:cs typeface="Arial MT"/>
              </a:rPr>
              <a:t>38</a:t>
            </a:r>
            <a:endParaRPr sz="1200" baseline="17361">
              <a:latin typeface="Arial MT"/>
              <a:cs typeface="Arial MT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11454" y="4864654"/>
            <a:ext cx="8119745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4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4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6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4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November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2021.</a:t>
            </a:r>
            <a:endParaRPr sz="13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37362" y="4864654"/>
            <a:ext cx="8066405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5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6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23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Februari</a:t>
            </a:r>
            <a:r>
              <a:rPr sz="1300" b="1" spc="4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2022.</a:t>
            </a:r>
            <a:endParaRPr sz="13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48614" y="4864654"/>
            <a:ext cx="7844790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5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6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21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Maret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2022.</a:t>
            </a:r>
            <a:endParaRPr sz="13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48614" y="4864654"/>
            <a:ext cx="7844790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5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6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23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Maret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2022.</a:t>
            </a:r>
            <a:endParaRPr sz="13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80618" y="4864654"/>
            <a:ext cx="7779384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1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4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21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April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2022.</a:t>
            </a:r>
            <a:endParaRPr sz="13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30910" y="4864654"/>
            <a:ext cx="7680325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4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27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E6E6E6"/>
                </a:solidFill>
                <a:latin typeface="Arial"/>
                <a:cs typeface="Arial"/>
              </a:rPr>
              <a:t>Mei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2022.</a:t>
            </a:r>
            <a:endParaRPr sz="13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30910" y="4864654"/>
            <a:ext cx="7680325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4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31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E6E6E6"/>
                </a:solidFill>
                <a:latin typeface="Arial"/>
                <a:cs typeface="Arial"/>
              </a:rPr>
              <a:t>Mei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2022.</a:t>
            </a:r>
            <a:endParaRPr sz="13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726338" y="4864654"/>
            <a:ext cx="7689850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4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4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22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Juli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2022.</a:t>
            </a:r>
            <a:endParaRPr sz="13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87070" y="4864654"/>
            <a:ext cx="8166734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4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4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6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11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November</a:t>
            </a:r>
            <a:r>
              <a:rPr sz="1300" b="1" spc="7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</a:t>
            </a:r>
            <a:endParaRPr sz="13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98779" y="4944485"/>
            <a:ext cx="1191260" cy="139700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#MerdekaBeragamSetara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999233" y="4944485"/>
            <a:ext cx="1529715" cy="139700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@cerdasberkarakter.kemdikbudri</a:t>
            </a:r>
            <a:endParaRPr sz="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767071"/>
            <a:ext cx="9144000" cy="376555"/>
          </a:xfrm>
          <a:custGeom>
            <a:avLst/>
            <a:gdLst/>
            <a:ahLst/>
            <a:cxnLst/>
            <a:rect l="l" t="t" r="r" b="b"/>
            <a:pathLst>
              <a:path w="9144000" h="376554">
                <a:moveTo>
                  <a:pt x="0" y="376428"/>
                </a:moveTo>
                <a:lnTo>
                  <a:pt x="9144000" y="376428"/>
                </a:lnTo>
                <a:lnTo>
                  <a:pt x="9144000" y="0"/>
                </a:lnTo>
                <a:lnTo>
                  <a:pt x="0" y="0"/>
                </a:lnTo>
                <a:lnTo>
                  <a:pt x="0" y="376428"/>
                </a:lnTo>
                <a:close/>
              </a:path>
            </a:pathLst>
          </a:custGeom>
          <a:ln w="12700">
            <a:solidFill>
              <a:srgbClr val="1F386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982970" y="4893482"/>
            <a:ext cx="2705100" cy="114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90"/>
              </a:lnSpc>
            </a:pP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Kementerian 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Pendidikan,</a:t>
            </a:r>
            <a:r>
              <a:rPr sz="8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Kebudayaan,</a:t>
            </a:r>
            <a:r>
              <a:rPr sz="800" spc="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Riset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 dan</a:t>
            </a:r>
            <a:r>
              <a:rPr sz="8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Teknologi</a:t>
            </a:r>
            <a:endParaRPr sz="80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76014" y="4801919"/>
            <a:ext cx="282425" cy="283872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2467355" y="960119"/>
            <a:ext cx="6677025" cy="3724910"/>
          </a:xfrm>
          <a:custGeom>
            <a:avLst/>
            <a:gdLst/>
            <a:ahLst/>
            <a:cxnLst/>
            <a:rect l="l" t="t" r="r" b="b"/>
            <a:pathLst>
              <a:path w="6677025" h="3724910">
                <a:moveTo>
                  <a:pt x="6676644" y="0"/>
                </a:moveTo>
                <a:lnTo>
                  <a:pt x="0" y="0"/>
                </a:lnTo>
                <a:lnTo>
                  <a:pt x="0" y="3724655"/>
                </a:lnTo>
                <a:lnTo>
                  <a:pt x="6676644" y="3724655"/>
                </a:lnTo>
                <a:lnTo>
                  <a:pt x="6676644" y="0"/>
                </a:lnTo>
                <a:close/>
              </a:path>
            </a:pathLst>
          </a:custGeom>
          <a:solidFill>
            <a:srgbClr val="1F386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06273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Usaha</a:t>
            </a:r>
            <a:r>
              <a:rPr spc="25" dirty="0"/>
              <a:t> </a:t>
            </a:r>
            <a:r>
              <a:rPr spc="-5" dirty="0"/>
              <a:t>Kemendikbudristek</a:t>
            </a:r>
            <a:r>
              <a:rPr spc="10" dirty="0"/>
              <a:t> </a:t>
            </a:r>
            <a:r>
              <a:rPr spc="-5" dirty="0"/>
              <a:t>dalam</a:t>
            </a:r>
            <a:r>
              <a:rPr spc="5" dirty="0"/>
              <a:t> </a:t>
            </a:r>
            <a:r>
              <a:rPr spc="-5" dirty="0"/>
              <a:t>mencegah</a:t>
            </a:r>
            <a:r>
              <a:rPr spc="15" dirty="0"/>
              <a:t> </a:t>
            </a:r>
            <a:r>
              <a:rPr spc="-5" dirty="0"/>
              <a:t>perundungan</a:t>
            </a: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dirty="0"/>
              <a:t>di</a:t>
            </a:r>
            <a:r>
              <a:rPr spc="-5" dirty="0"/>
              <a:t> satuan</a:t>
            </a:r>
            <a:r>
              <a:rPr spc="5" dirty="0"/>
              <a:t> </a:t>
            </a:r>
            <a:r>
              <a:rPr spc="-5" dirty="0"/>
              <a:t>Pendidikan:</a:t>
            </a:r>
            <a:r>
              <a:rPr spc="5" dirty="0"/>
              <a:t> </a:t>
            </a:r>
            <a:r>
              <a:rPr spc="-5" dirty="0"/>
              <a:t>Program</a:t>
            </a:r>
            <a:r>
              <a:rPr spc="10" dirty="0"/>
              <a:t> </a:t>
            </a:r>
            <a:r>
              <a:rPr i="1" spc="-5" dirty="0">
                <a:latin typeface="Arial"/>
                <a:cs typeface="Arial"/>
              </a:rPr>
              <a:t>Roots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522347" y="4488586"/>
            <a:ext cx="3601720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40665" algn="l"/>
              </a:tabLst>
            </a:pPr>
            <a:r>
              <a:rPr sz="700" spc="-5" dirty="0">
                <a:solidFill>
                  <a:srgbClr val="FFFFFF"/>
                </a:solidFill>
                <a:latin typeface="Arial MT"/>
                <a:cs typeface="Arial MT"/>
              </a:rPr>
              <a:t>1.	Berdasarkan</a:t>
            </a:r>
            <a:r>
              <a:rPr sz="700" spc="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700" spc="-5" dirty="0">
                <a:solidFill>
                  <a:srgbClr val="FFFFFF"/>
                </a:solidFill>
                <a:latin typeface="Arial MT"/>
                <a:cs typeface="Arial MT"/>
              </a:rPr>
              <a:t>pelaksanaan</a:t>
            </a:r>
            <a:r>
              <a:rPr sz="7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700" spc="-5" dirty="0">
                <a:solidFill>
                  <a:srgbClr val="FFFFFF"/>
                </a:solidFill>
                <a:latin typeface="Arial MT"/>
                <a:cs typeface="Arial MT"/>
              </a:rPr>
              <a:t>uji</a:t>
            </a:r>
            <a:r>
              <a:rPr sz="700" spc="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700" spc="-5" dirty="0">
                <a:solidFill>
                  <a:srgbClr val="FFFFFF"/>
                </a:solidFill>
                <a:latin typeface="Arial MT"/>
                <a:cs typeface="Arial MT"/>
              </a:rPr>
              <a:t>coba</a:t>
            </a:r>
            <a:r>
              <a:rPr sz="700" spc="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700" spc="-5" dirty="0">
                <a:solidFill>
                  <a:srgbClr val="FFFFFF"/>
                </a:solidFill>
                <a:latin typeface="Arial MT"/>
                <a:cs typeface="Arial MT"/>
              </a:rPr>
              <a:t>Roots</a:t>
            </a:r>
            <a:r>
              <a:rPr sz="7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700" spc="-5" dirty="0">
                <a:solidFill>
                  <a:srgbClr val="FFFFFF"/>
                </a:solidFill>
                <a:latin typeface="Arial MT"/>
                <a:cs typeface="Arial MT"/>
              </a:rPr>
              <a:t>oleh</a:t>
            </a:r>
            <a:r>
              <a:rPr sz="7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700" spc="-5" dirty="0">
                <a:solidFill>
                  <a:srgbClr val="FFFFFF"/>
                </a:solidFill>
                <a:latin typeface="Arial MT"/>
                <a:cs typeface="Arial MT"/>
              </a:rPr>
              <a:t>UNICEF</a:t>
            </a:r>
            <a:r>
              <a:rPr sz="700" spc="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700" spc="-10" dirty="0">
                <a:solidFill>
                  <a:srgbClr val="FFFFFF"/>
                </a:solidFill>
                <a:latin typeface="Arial MT"/>
                <a:cs typeface="Arial MT"/>
              </a:rPr>
              <a:t>dan</a:t>
            </a:r>
            <a:r>
              <a:rPr sz="7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700" spc="-5" dirty="0">
                <a:solidFill>
                  <a:srgbClr val="FFFFFF"/>
                </a:solidFill>
                <a:latin typeface="Arial MT"/>
                <a:cs typeface="Arial MT"/>
              </a:rPr>
              <a:t>mitra</a:t>
            </a:r>
            <a:r>
              <a:rPr sz="7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700" spc="-5" dirty="0">
                <a:solidFill>
                  <a:srgbClr val="FFFFFF"/>
                </a:solidFill>
                <a:latin typeface="Arial MT"/>
                <a:cs typeface="Arial MT"/>
              </a:rPr>
              <a:t>di</a:t>
            </a:r>
            <a:r>
              <a:rPr sz="7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700" spc="-10" dirty="0">
                <a:solidFill>
                  <a:srgbClr val="FFFFFF"/>
                </a:solidFill>
                <a:latin typeface="Arial MT"/>
                <a:cs typeface="Arial MT"/>
              </a:rPr>
              <a:t>tahun</a:t>
            </a:r>
            <a:r>
              <a:rPr sz="700" spc="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700" spc="-10" dirty="0">
                <a:solidFill>
                  <a:srgbClr val="FFFFFF"/>
                </a:solidFill>
                <a:latin typeface="Arial MT"/>
                <a:cs typeface="Arial MT"/>
              </a:rPr>
              <a:t>2017-2020</a:t>
            </a:r>
            <a:endParaRPr sz="700">
              <a:latin typeface="Arial MT"/>
              <a:cs typeface="Arial MT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15775" y="1594587"/>
            <a:ext cx="1652526" cy="2067826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13029" y="3860291"/>
            <a:ext cx="1618436" cy="405349"/>
          </a:xfrm>
          <a:prstGeom prst="rect">
            <a:avLst/>
          </a:prstGeom>
        </p:spPr>
      </p:pic>
      <p:grpSp>
        <p:nvGrpSpPr>
          <p:cNvPr id="10" name="object 10"/>
          <p:cNvGrpSpPr/>
          <p:nvPr/>
        </p:nvGrpSpPr>
        <p:grpSpPr>
          <a:xfrm>
            <a:off x="2667000" y="1165860"/>
            <a:ext cx="862965" cy="2871470"/>
            <a:chOff x="2667000" y="1165860"/>
            <a:chExt cx="862965" cy="2871470"/>
          </a:xfrm>
        </p:grpSpPr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686811" y="1165860"/>
              <a:ext cx="842772" cy="72390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686811" y="2406396"/>
              <a:ext cx="832103" cy="72390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667000" y="3313176"/>
              <a:ext cx="830579" cy="723900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3675126" y="1078909"/>
            <a:ext cx="5276215" cy="3237230"/>
          </a:xfrm>
          <a:prstGeom prst="rect">
            <a:avLst/>
          </a:prstGeom>
        </p:spPr>
        <p:txBody>
          <a:bodyPr vert="horz" wrap="square" lIns="0" tIns="82550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650"/>
              </a:spcBef>
            </a:pPr>
            <a:r>
              <a:rPr sz="1300" b="1" spc="-15" dirty="0">
                <a:solidFill>
                  <a:srgbClr val="FFFFFF"/>
                </a:solidFill>
                <a:latin typeface="Arial"/>
                <a:cs typeface="Arial"/>
              </a:rPr>
              <a:t>Apa</a:t>
            </a:r>
            <a:r>
              <a:rPr sz="1300" b="1" spc="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itu</a:t>
            </a:r>
            <a:r>
              <a:rPr sz="1300" b="1" spc="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program</a:t>
            </a:r>
            <a:r>
              <a:rPr sz="1300" b="1" spc="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i="1" spc="-5" dirty="0">
                <a:solidFill>
                  <a:srgbClr val="FFFFFF"/>
                </a:solidFill>
                <a:latin typeface="Arial"/>
                <a:cs typeface="Arial"/>
              </a:rPr>
              <a:t>Roots</a:t>
            </a:r>
            <a:r>
              <a:rPr sz="1300" b="1" i="1" spc="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10" dirty="0">
                <a:solidFill>
                  <a:srgbClr val="FFFFFF"/>
                </a:solidFill>
                <a:latin typeface="Arial"/>
                <a:cs typeface="Arial"/>
              </a:rPr>
              <a:t>Indonesia?</a:t>
            </a:r>
            <a:endParaRPr sz="1300">
              <a:latin typeface="Arial"/>
              <a:cs typeface="Arial"/>
            </a:endParaRPr>
          </a:p>
          <a:p>
            <a:pPr marL="50800" marR="17780">
              <a:lnSpc>
                <a:spcPct val="100000"/>
              </a:lnSpc>
              <a:spcBef>
                <a:spcPts val="509"/>
              </a:spcBef>
            </a:pP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Program pencegahan perundungan yang dikembangkan oleh UNICEF </a:t>
            </a:r>
            <a:r>
              <a:rPr sz="12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Indonesia </a:t>
            </a:r>
            <a:r>
              <a:rPr sz="1200" dirty="0">
                <a:solidFill>
                  <a:srgbClr val="FFFFFF"/>
                </a:solidFill>
                <a:latin typeface="Arial MT"/>
                <a:cs typeface="Arial MT"/>
              </a:rPr>
              <a:t>bersama mitra. 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Sejak 2020, Kemendikbudristek menjadi pelaksana </a:t>
            </a:r>
            <a:r>
              <a:rPr sz="1200" spc="-3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program </a:t>
            </a:r>
            <a:r>
              <a:rPr sz="1200" dirty="0">
                <a:solidFill>
                  <a:srgbClr val="FFFFFF"/>
                </a:solidFill>
                <a:latin typeface="Arial MT"/>
                <a:cs typeface="Arial MT"/>
              </a:rPr>
              <a:t>Roots. Tahun 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2023 akan menjangkau 2.750 </a:t>
            </a:r>
            <a:r>
              <a:rPr sz="1200" dirty="0">
                <a:solidFill>
                  <a:srgbClr val="FFFFFF"/>
                </a:solidFill>
                <a:latin typeface="Arial MT"/>
                <a:cs typeface="Arial MT"/>
              </a:rPr>
              <a:t>satuan 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pendidikan </a:t>
            </a:r>
            <a:r>
              <a:rPr sz="12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tingkat</a:t>
            </a:r>
            <a:r>
              <a:rPr sz="1200" spc="-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SMP,</a:t>
            </a:r>
            <a:r>
              <a:rPr sz="12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SMA,</a:t>
            </a:r>
            <a:r>
              <a:rPr sz="12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dan</a:t>
            </a:r>
            <a:r>
              <a:rPr sz="1200" spc="-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SMK</a:t>
            </a:r>
            <a:endParaRPr sz="12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650">
              <a:latin typeface="Arial MT"/>
              <a:cs typeface="Arial MT"/>
            </a:endParaRPr>
          </a:p>
          <a:p>
            <a:pPr marL="50800">
              <a:lnSpc>
                <a:spcPct val="100000"/>
              </a:lnSpc>
            </a:pPr>
            <a:r>
              <a:rPr sz="1300" b="1" spc="-10" dirty="0">
                <a:solidFill>
                  <a:srgbClr val="FFFFFF"/>
                </a:solidFill>
                <a:latin typeface="Arial"/>
                <a:cs typeface="Arial"/>
              </a:rPr>
              <a:t>Seperti</a:t>
            </a:r>
            <a:r>
              <a:rPr sz="1300" b="1" spc="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10" dirty="0">
                <a:solidFill>
                  <a:srgbClr val="FFFFFF"/>
                </a:solidFill>
                <a:latin typeface="Arial"/>
                <a:cs typeface="Arial"/>
              </a:rPr>
              <a:t>apa</a:t>
            </a:r>
            <a:r>
              <a:rPr sz="1300" b="1" spc="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10" dirty="0">
                <a:solidFill>
                  <a:srgbClr val="FFFFFF"/>
                </a:solidFill>
                <a:latin typeface="Arial"/>
                <a:cs typeface="Arial"/>
              </a:rPr>
              <a:t>pendekatan</a:t>
            </a:r>
            <a:r>
              <a:rPr sz="1300" b="1" spc="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10" dirty="0">
                <a:solidFill>
                  <a:srgbClr val="FFFFFF"/>
                </a:solidFill>
                <a:latin typeface="Arial"/>
                <a:cs typeface="Arial"/>
              </a:rPr>
              <a:t>program</a:t>
            </a:r>
            <a:r>
              <a:rPr sz="1300" b="1" spc="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i="1" spc="-5" dirty="0">
                <a:solidFill>
                  <a:srgbClr val="FFFFFF"/>
                </a:solidFill>
                <a:latin typeface="Arial"/>
                <a:cs typeface="Arial"/>
              </a:rPr>
              <a:t>Roots</a:t>
            </a:r>
            <a:r>
              <a:rPr sz="1300" b="1" i="1" spc="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10" dirty="0">
                <a:solidFill>
                  <a:srgbClr val="FFFFFF"/>
                </a:solidFill>
                <a:latin typeface="Arial"/>
                <a:cs typeface="Arial"/>
              </a:rPr>
              <a:t>Indonesia?</a:t>
            </a:r>
            <a:endParaRPr sz="1300">
              <a:latin typeface="Arial"/>
              <a:cs typeface="Arial"/>
            </a:endParaRPr>
          </a:p>
          <a:p>
            <a:pPr marL="50800" marR="459740">
              <a:lnSpc>
                <a:spcPct val="100000"/>
              </a:lnSpc>
              <a:spcBef>
                <a:spcPts val="509"/>
              </a:spcBef>
            </a:pPr>
            <a:r>
              <a:rPr sz="1200" dirty="0">
                <a:solidFill>
                  <a:srgbClr val="FFFFFF"/>
                </a:solidFill>
                <a:latin typeface="Arial MT"/>
                <a:cs typeface="Arial MT"/>
              </a:rPr>
              <a:t>Memusatkan</a:t>
            </a:r>
            <a:r>
              <a:rPr sz="1200" spc="-4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dirty="0">
                <a:solidFill>
                  <a:srgbClr val="FFFFFF"/>
                </a:solidFill>
                <a:latin typeface="Arial MT"/>
                <a:cs typeface="Arial MT"/>
              </a:rPr>
              <a:t>peran</a:t>
            </a:r>
            <a:r>
              <a:rPr sz="1200" spc="-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pelajar</a:t>
            </a:r>
            <a:r>
              <a:rPr sz="1200" spc="-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dirty="0">
                <a:solidFill>
                  <a:srgbClr val="FFFFFF"/>
                </a:solidFill>
                <a:latin typeface="Arial MT"/>
                <a:cs typeface="Arial MT"/>
              </a:rPr>
              <a:t>di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 sekolah</a:t>
            </a:r>
            <a:r>
              <a:rPr sz="1200" spc="-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sebagai</a:t>
            </a:r>
            <a:r>
              <a:rPr sz="1200" spc="-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‘Agen</a:t>
            </a:r>
            <a:r>
              <a:rPr sz="1200" spc="-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Perubahan’</a:t>
            </a:r>
            <a:r>
              <a:rPr sz="1200" spc="-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dirty="0">
                <a:solidFill>
                  <a:srgbClr val="FFFFFF"/>
                </a:solidFill>
                <a:latin typeface="Arial MT"/>
                <a:cs typeface="Arial MT"/>
              </a:rPr>
              <a:t>untuk </a:t>
            </a:r>
            <a:r>
              <a:rPr sz="1200" spc="-3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menyebarkan</a:t>
            </a:r>
            <a:r>
              <a:rPr sz="1200" spc="-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pesan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dan</a:t>
            </a:r>
            <a:r>
              <a:rPr sz="1200" spc="-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perilaku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baik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di</a:t>
            </a:r>
            <a:r>
              <a:rPr sz="1200" spc="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dirty="0">
                <a:solidFill>
                  <a:srgbClr val="FFFFFF"/>
                </a:solidFill>
                <a:latin typeface="Arial MT"/>
                <a:cs typeface="Arial MT"/>
              </a:rPr>
              <a:t>antara</a:t>
            </a:r>
            <a:r>
              <a:rPr sz="1200" spc="-3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dirty="0">
                <a:solidFill>
                  <a:srgbClr val="FFFFFF"/>
                </a:solidFill>
                <a:latin typeface="Arial MT"/>
                <a:cs typeface="Arial MT"/>
              </a:rPr>
              <a:t>teman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sebaya</a:t>
            </a:r>
            <a:endParaRPr sz="12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900">
              <a:latin typeface="Arial MT"/>
              <a:cs typeface="Arial MT"/>
            </a:endParaRPr>
          </a:p>
          <a:p>
            <a:pPr marL="50800">
              <a:lnSpc>
                <a:spcPct val="100000"/>
              </a:lnSpc>
            </a:pPr>
            <a:r>
              <a:rPr sz="1300" b="1" spc="-20" dirty="0">
                <a:solidFill>
                  <a:srgbClr val="FFFFFF"/>
                </a:solidFill>
                <a:latin typeface="Arial"/>
                <a:cs typeface="Arial"/>
              </a:rPr>
              <a:t>Apa</a:t>
            </a:r>
            <a:r>
              <a:rPr sz="1300" b="1" spc="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dampak</a:t>
            </a:r>
            <a:r>
              <a:rPr sz="1300" b="1" spc="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dari</a:t>
            </a:r>
            <a:r>
              <a:rPr sz="1300" b="1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program</a:t>
            </a:r>
            <a:r>
              <a:rPr sz="1300" b="1" spc="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i="1" spc="-5" dirty="0">
                <a:solidFill>
                  <a:srgbClr val="FFFFFF"/>
                </a:solidFill>
                <a:latin typeface="Arial"/>
                <a:cs typeface="Arial"/>
              </a:rPr>
              <a:t>Roots</a:t>
            </a:r>
            <a:r>
              <a:rPr sz="1300" b="1" i="1" spc="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10" dirty="0">
                <a:solidFill>
                  <a:srgbClr val="FFFFFF"/>
                </a:solidFill>
                <a:latin typeface="Arial"/>
                <a:cs typeface="Arial"/>
              </a:rPr>
              <a:t>Indonesia?</a:t>
            </a:r>
            <a:endParaRPr sz="1300">
              <a:latin typeface="Arial"/>
              <a:cs typeface="Arial"/>
            </a:endParaRPr>
          </a:p>
          <a:p>
            <a:pPr marL="50800" marR="55244">
              <a:lnSpc>
                <a:spcPct val="100000"/>
              </a:lnSpc>
              <a:spcBef>
                <a:spcPts val="509"/>
              </a:spcBef>
            </a:pP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Program </a:t>
            </a:r>
            <a:r>
              <a:rPr sz="1200" i="1" dirty="0">
                <a:solidFill>
                  <a:srgbClr val="FFFFFF"/>
                </a:solidFill>
                <a:latin typeface="Arial"/>
                <a:cs typeface="Arial"/>
              </a:rPr>
              <a:t>Roots </a:t>
            </a:r>
            <a:r>
              <a:rPr sz="1200" dirty="0">
                <a:solidFill>
                  <a:srgbClr val="FFFFFF"/>
                </a:solidFill>
                <a:latin typeface="Arial MT"/>
                <a:cs typeface="Arial MT"/>
              </a:rPr>
              <a:t>telah 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dijalankan di beberapa negara dan juga sudah pernah </a:t>
            </a:r>
            <a:r>
              <a:rPr sz="12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diuji coba di beberapa sekolah di Indonesia. Hasil yang dikumpulkan dari </a:t>
            </a:r>
            <a:r>
              <a:rPr sz="12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program uji coba ini menunjukan bahwa risiko perundungan dapat berkurang </a:t>
            </a:r>
            <a:r>
              <a:rPr sz="1200" spc="-3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hingga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dirty="0">
                <a:solidFill>
                  <a:srgbClr val="FFFFFF"/>
                </a:solidFill>
                <a:latin typeface="Arial MT"/>
                <a:cs typeface="Arial MT"/>
              </a:rPr>
              <a:t>30%</a:t>
            </a:r>
            <a:r>
              <a:rPr sz="1200" baseline="24305" dirty="0">
                <a:solidFill>
                  <a:srgbClr val="FFFFFF"/>
                </a:solidFill>
                <a:latin typeface="Arial MT"/>
                <a:cs typeface="Arial MT"/>
              </a:rPr>
              <a:t>1</a:t>
            </a:r>
            <a:r>
              <a:rPr sz="1200" spc="142" baseline="2430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dirty="0">
                <a:solidFill>
                  <a:srgbClr val="FFFFFF"/>
                </a:solidFill>
                <a:latin typeface="Arial MT"/>
                <a:cs typeface="Arial MT"/>
              </a:rPr>
              <a:t>setelah</a:t>
            </a:r>
            <a:r>
              <a:rPr sz="1200" spc="-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program</a:t>
            </a:r>
            <a:r>
              <a:rPr sz="1200" dirty="0">
                <a:solidFill>
                  <a:srgbClr val="FFFFFF"/>
                </a:solidFill>
                <a:latin typeface="Arial MT"/>
                <a:cs typeface="Arial MT"/>
              </a:rPr>
              <a:t> ini</a:t>
            </a:r>
            <a:r>
              <a:rPr sz="1200" spc="-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dilakukan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0" y="0"/>
            <a:ext cx="2654935" cy="177165"/>
          </a:xfrm>
          <a:custGeom>
            <a:avLst/>
            <a:gdLst/>
            <a:ahLst/>
            <a:cxnLst/>
            <a:rect l="l" t="t" r="r" b="b"/>
            <a:pathLst>
              <a:path w="2654935" h="177165">
                <a:moveTo>
                  <a:pt x="0" y="176784"/>
                </a:moveTo>
                <a:lnTo>
                  <a:pt x="2654808" y="176784"/>
                </a:lnTo>
                <a:lnTo>
                  <a:pt x="2654808" y="0"/>
                </a:lnTo>
                <a:lnTo>
                  <a:pt x="0" y="0"/>
                </a:lnTo>
                <a:lnTo>
                  <a:pt x="0" y="176784"/>
                </a:lnTo>
                <a:close/>
              </a:path>
            </a:pathLst>
          </a:custGeom>
          <a:solidFill>
            <a:srgbClr val="1F386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291795" y="0"/>
            <a:ext cx="206756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b="1" spc="-5" dirty="0">
                <a:solidFill>
                  <a:srgbClr val="FFFFFF"/>
                </a:solidFill>
                <a:latin typeface="Arial"/>
                <a:cs typeface="Arial"/>
              </a:rPr>
              <a:t>PENCEGAHAN</a:t>
            </a:r>
            <a:r>
              <a:rPr sz="105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50" b="1" spc="-5" dirty="0">
                <a:solidFill>
                  <a:srgbClr val="FFFFFF"/>
                </a:solidFill>
                <a:latin typeface="Arial"/>
                <a:cs typeface="Arial"/>
              </a:rPr>
              <a:t>PERUNDUNGAN</a:t>
            </a:r>
            <a:endParaRPr sz="105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2654807" y="0"/>
            <a:ext cx="282575" cy="178435"/>
          </a:xfrm>
          <a:custGeom>
            <a:avLst/>
            <a:gdLst/>
            <a:ahLst/>
            <a:cxnLst/>
            <a:rect l="l" t="t" r="r" b="b"/>
            <a:pathLst>
              <a:path w="282575" h="178435">
                <a:moveTo>
                  <a:pt x="282077" y="0"/>
                </a:moveTo>
                <a:lnTo>
                  <a:pt x="0" y="0"/>
                </a:lnTo>
                <a:lnTo>
                  <a:pt x="0" y="178308"/>
                </a:lnTo>
                <a:lnTo>
                  <a:pt x="282077" y="0"/>
                </a:lnTo>
                <a:close/>
              </a:path>
            </a:pathLst>
          </a:custGeom>
          <a:solidFill>
            <a:srgbClr val="1F3863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8" name="object 18"/>
          <p:cNvGrpSpPr/>
          <p:nvPr/>
        </p:nvGrpSpPr>
        <p:grpSpPr>
          <a:xfrm>
            <a:off x="0" y="4760974"/>
            <a:ext cx="9144000" cy="384175"/>
            <a:chOff x="0" y="4760974"/>
            <a:chExt cx="9144000" cy="384175"/>
          </a:xfrm>
        </p:grpSpPr>
        <p:pic>
          <p:nvPicPr>
            <p:cNvPr id="19" name="object 1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0" y="4760974"/>
              <a:ext cx="9143999" cy="347472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0" y="4760974"/>
              <a:ext cx="9144000" cy="384048"/>
            </a:xfrm>
            <a:prstGeom prst="rect">
              <a:avLst/>
            </a:prstGeom>
          </p:spPr>
        </p:pic>
      </p:grpSp>
      <p:sp>
        <p:nvSpPr>
          <p:cNvPr id="21" name="object 21"/>
          <p:cNvSpPr txBox="1"/>
          <p:nvPr/>
        </p:nvSpPr>
        <p:spPr>
          <a:xfrm>
            <a:off x="1622425" y="4864654"/>
            <a:ext cx="5897880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FFFFFF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tidak</a:t>
            </a:r>
            <a:r>
              <a:rPr sz="1300" b="1" spc="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untuk</a:t>
            </a:r>
            <a:r>
              <a:rPr sz="1300" b="1" spc="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tanpa</a:t>
            </a:r>
            <a:r>
              <a:rPr sz="1300" b="1" spc="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konteks</a:t>
            </a:r>
            <a:r>
              <a:rPr sz="1300" b="1" spc="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hari</a:t>
            </a:r>
            <a:r>
              <a:rPr sz="1300" b="1" spc="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ini.</a:t>
            </a:r>
            <a:endParaRPr sz="13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26338" y="4859954"/>
            <a:ext cx="8369300" cy="1885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70"/>
              </a:lnSpc>
              <a:tabLst>
                <a:tab pos="8256270" algn="l"/>
              </a:tabLst>
            </a:pP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PERING</a:t>
            </a:r>
            <a:r>
              <a:rPr sz="1300" b="1" spc="-45" dirty="0">
                <a:solidFill>
                  <a:srgbClr val="E6E6E6"/>
                </a:solidFill>
                <a:latin typeface="Arial"/>
                <a:cs typeface="Arial"/>
              </a:rPr>
              <a:t>A</a:t>
            </a:r>
            <a:r>
              <a:rPr sz="1300" b="1" spc="5" dirty="0">
                <a:solidFill>
                  <a:srgbClr val="E6E6E6"/>
                </a:solidFill>
                <a:latin typeface="Arial"/>
                <a:cs typeface="Arial"/>
              </a:rPr>
              <a:t>T</a:t>
            </a:r>
            <a:r>
              <a:rPr sz="1300" b="1" spc="-20" dirty="0">
                <a:solidFill>
                  <a:srgbClr val="E6E6E6"/>
                </a:solidFill>
                <a:latin typeface="Arial"/>
                <a:cs typeface="Arial"/>
              </a:rPr>
              <a:t>A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N: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5" dirty="0">
                <a:solidFill>
                  <a:srgbClr val="E6E6E6"/>
                </a:solidFill>
                <a:latin typeface="Arial"/>
                <a:cs typeface="Arial"/>
              </a:rPr>
              <a:t>M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ateri</a:t>
            </a:r>
            <a:r>
              <a:rPr sz="1300" b="1" spc="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3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</a:t>
            </a:r>
            <a:r>
              <a:rPr sz="1300" b="1" dirty="0">
                <a:solidFill>
                  <a:srgbClr val="E6E6E6"/>
                </a:solidFill>
                <a:latin typeface="Arial"/>
                <a:cs typeface="Arial"/>
              </a:rPr>
              <a:t>a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n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4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4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29</a:t>
            </a:r>
            <a:r>
              <a:rPr sz="1300" b="1" spc="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Juli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2021.</a:t>
            </a:r>
            <a:r>
              <a:rPr sz="1300" b="1" dirty="0">
                <a:solidFill>
                  <a:srgbClr val="E6E6E6"/>
                </a:solidFill>
                <a:latin typeface="Arial"/>
                <a:cs typeface="Arial"/>
              </a:rPr>
              <a:t>	</a:t>
            </a:r>
            <a:r>
              <a:rPr sz="1200" spc="-7" baseline="34722" dirty="0">
                <a:solidFill>
                  <a:srgbClr val="FFFFFF"/>
                </a:solidFill>
                <a:latin typeface="Arial MT"/>
                <a:cs typeface="Arial MT"/>
              </a:rPr>
              <a:t>46</a:t>
            </a:r>
            <a:endParaRPr sz="1200" baseline="34722">
              <a:latin typeface="Arial MT"/>
              <a:cs typeface="Arial MT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11454" y="4864654"/>
            <a:ext cx="8119745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4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4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6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4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November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2021.</a:t>
            </a:r>
            <a:endParaRPr sz="13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37362" y="4864654"/>
            <a:ext cx="8066405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5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6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23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Februari</a:t>
            </a:r>
            <a:r>
              <a:rPr sz="1300" b="1" spc="4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2022.</a:t>
            </a:r>
            <a:endParaRPr sz="13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48614" y="4864654"/>
            <a:ext cx="7844790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5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6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21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Maret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2022.</a:t>
            </a:r>
            <a:endParaRPr sz="13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48614" y="4864654"/>
            <a:ext cx="7844790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5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6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23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Maret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2022.</a:t>
            </a:r>
            <a:endParaRPr sz="13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80618" y="4864654"/>
            <a:ext cx="7779384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1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4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21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April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2022.</a:t>
            </a:r>
            <a:endParaRPr sz="13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30910" y="4864654"/>
            <a:ext cx="7680325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4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27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E6E6E6"/>
                </a:solidFill>
                <a:latin typeface="Arial"/>
                <a:cs typeface="Arial"/>
              </a:rPr>
              <a:t>Mei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2022.</a:t>
            </a:r>
            <a:endParaRPr sz="13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30910" y="4864654"/>
            <a:ext cx="7680325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4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31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E6E6E6"/>
                </a:solidFill>
                <a:latin typeface="Arial"/>
                <a:cs typeface="Arial"/>
              </a:rPr>
              <a:t>Mei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2022.</a:t>
            </a:r>
            <a:endParaRPr sz="13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726338" y="4864654"/>
            <a:ext cx="7689850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4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4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22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Juli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2022.</a:t>
            </a:r>
            <a:endParaRPr sz="13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87070" y="4864654"/>
            <a:ext cx="8166734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4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4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6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11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November</a:t>
            </a:r>
            <a:r>
              <a:rPr sz="1300" b="1" spc="7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</a:t>
            </a:r>
            <a:endParaRPr sz="13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98779" y="4944485"/>
            <a:ext cx="1191260" cy="139700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#MerdekaBeragamSetara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999233" y="4944485"/>
            <a:ext cx="1529715" cy="139700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@cerdasberkarakter.kemdikbudri</a:t>
            </a:r>
            <a:endParaRPr sz="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982970" y="4893482"/>
            <a:ext cx="2705100" cy="114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90"/>
              </a:lnSpc>
            </a:pP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Kementerian 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Pendidikan,</a:t>
            </a:r>
            <a:r>
              <a:rPr sz="8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Kebudayaan,</a:t>
            </a:r>
            <a:r>
              <a:rPr sz="800" spc="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Riset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 dan</a:t>
            </a:r>
            <a:r>
              <a:rPr sz="8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Teknologi</a:t>
            </a:r>
            <a:endParaRPr sz="800">
              <a:latin typeface="Arial MT"/>
              <a:cs typeface="Arial M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76014" y="4801919"/>
            <a:ext cx="282425" cy="283872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4303776" y="428244"/>
            <a:ext cx="4662170" cy="1557655"/>
          </a:xfrm>
          <a:custGeom>
            <a:avLst/>
            <a:gdLst/>
            <a:ahLst/>
            <a:cxnLst/>
            <a:rect l="l" t="t" r="r" b="b"/>
            <a:pathLst>
              <a:path w="4662170" h="1557655">
                <a:moveTo>
                  <a:pt x="0" y="1557527"/>
                </a:moveTo>
                <a:lnTo>
                  <a:pt x="4661916" y="1557527"/>
                </a:lnTo>
                <a:lnTo>
                  <a:pt x="4661916" y="0"/>
                </a:lnTo>
                <a:lnTo>
                  <a:pt x="0" y="0"/>
                </a:lnTo>
                <a:lnTo>
                  <a:pt x="0" y="1557527"/>
                </a:lnTo>
                <a:close/>
              </a:path>
            </a:pathLst>
          </a:custGeom>
          <a:solidFill>
            <a:srgbClr val="FFF1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239003" y="210058"/>
            <a:ext cx="275018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b="1" dirty="0">
                <a:solidFill>
                  <a:srgbClr val="FFFFFF"/>
                </a:solidFill>
                <a:latin typeface="Calibri"/>
                <a:cs typeface="Calibri"/>
              </a:rPr>
              <a:t>Laman</a:t>
            </a:r>
            <a:r>
              <a:rPr sz="105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b="1" spc="-5" dirty="0">
                <a:solidFill>
                  <a:srgbClr val="FFFFFF"/>
                </a:solidFill>
                <a:latin typeface="Calibri"/>
                <a:cs typeface="Calibri"/>
              </a:rPr>
              <a:t>Informasi</a:t>
            </a:r>
            <a:r>
              <a:rPr sz="105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b="1" spc="-5" dirty="0">
                <a:solidFill>
                  <a:srgbClr val="FFFFFF"/>
                </a:solidFill>
                <a:latin typeface="Calibri"/>
                <a:cs typeface="Calibri"/>
              </a:rPr>
              <a:t>dan</a:t>
            </a:r>
            <a:r>
              <a:rPr sz="105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b="1" dirty="0">
                <a:solidFill>
                  <a:srgbClr val="FFFFFF"/>
                </a:solidFill>
                <a:latin typeface="Calibri"/>
                <a:cs typeface="Calibri"/>
              </a:rPr>
              <a:t>LMS</a:t>
            </a:r>
            <a:r>
              <a:rPr sz="105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b="1" dirty="0">
                <a:solidFill>
                  <a:srgbClr val="FFFFFF"/>
                </a:solidFill>
                <a:latin typeface="Calibri"/>
                <a:cs typeface="Calibri"/>
              </a:rPr>
              <a:t>Roots</a:t>
            </a:r>
            <a:r>
              <a:rPr sz="105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b="1" dirty="0">
                <a:solidFill>
                  <a:srgbClr val="FFFFFF"/>
                </a:solidFill>
                <a:latin typeface="Calibri"/>
                <a:cs typeface="Calibri"/>
              </a:rPr>
              <a:t>Agen </a:t>
            </a:r>
            <a:r>
              <a:rPr sz="1050" b="1" spc="-5" dirty="0">
                <a:solidFill>
                  <a:srgbClr val="FFFFFF"/>
                </a:solidFill>
                <a:latin typeface="Calibri"/>
                <a:cs typeface="Calibri"/>
              </a:rPr>
              <a:t>Perubahan</a:t>
            </a:r>
            <a:endParaRPr sz="1050">
              <a:latin typeface="Calibri"/>
              <a:cs typeface="Calibri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4299013" y="198120"/>
          <a:ext cx="4662170" cy="452475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66217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12344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07376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0667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07376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577339">
                <a:tc>
                  <a:txBody>
                    <a:bodyPr/>
                    <a:lstStyle/>
                    <a:p>
                      <a:pPr marL="2806700" marR="131445" algn="just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1050" dirty="0">
                          <a:solidFill>
                            <a:srgbClr val="44536A"/>
                          </a:solidFill>
                          <a:latin typeface="Arial MT"/>
                          <a:cs typeface="Arial MT"/>
                        </a:rPr>
                        <a:t>Laman</a:t>
                      </a:r>
                      <a:r>
                        <a:rPr sz="1050" spc="5" dirty="0">
                          <a:solidFill>
                            <a:srgbClr val="44536A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dirty="0">
                          <a:solidFill>
                            <a:srgbClr val="44536A"/>
                          </a:solidFill>
                          <a:latin typeface="Arial MT"/>
                          <a:cs typeface="Arial MT"/>
                        </a:rPr>
                        <a:t>merdeka</a:t>
                      </a:r>
                      <a:r>
                        <a:rPr sz="1050" spc="5" dirty="0">
                          <a:solidFill>
                            <a:srgbClr val="44536A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dirty="0">
                          <a:solidFill>
                            <a:srgbClr val="44536A"/>
                          </a:solidFill>
                          <a:latin typeface="Arial MT"/>
                          <a:cs typeface="Arial MT"/>
                        </a:rPr>
                        <a:t>dari </a:t>
                      </a:r>
                      <a:r>
                        <a:rPr sz="1050" spc="5" dirty="0">
                          <a:solidFill>
                            <a:srgbClr val="44536A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dirty="0">
                          <a:solidFill>
                            <a:srgbClr val="44536A"/>
                          </a:solidFill>
                          <a:latin typeface="Arial MT"/>
                          <a:cs typeface="Arial MT"/>
                        </a:rPr>
                        <a:t>perundungan</a:t>
                      </a:r>
                      <a:r>
                        <a:rPr sz="1050" spc="5" dirty="0">
                          <a:solidFill>
                            <a:srgbClr val="44536A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dirty="0">
                          <a:solidFill>
                            <a:srgbClr val="44536A"/>
                          </a:solidFill>
                          <a:latin typeface="Arial MT"/>
                          <a:cs typeface="Arial MT"/>
                        </a:rPr>
                        <a:t>diakses</a:t>
                      </a:r>
                      <a:r>
                        <a:rPr sz="1050" spc="5" dirty="0">
                          <a:solidFill>
                            <a:srgbClr val="44536A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-5" dirty="0">
                          <a:solidFill>
                            <a:srgbClr val="44536A"/>
                          </a:solidFill>
                          <a:latin typeface="Arial MT"/>
                          <a:cs typeface="Arial MT"/>
                        </a:rPr>
                        <a:t>oleh </a:t>
                      </a:r>
                      <a:r>
                        <a:rPr sz="1050" dirty="0">
                          <a:solidFill>
                            <a:srgbClr val="44536A"/>
                          </a:solidFill>
                          <a:latin typeface="Arial MT"/>
                          <a:cs typeface="Arial MT"/>
                        </a:rPr>
                        <a:t> Dinas</a:t>
                      </a:r>
                      <a:r>
                        <a:rPr sz="1050" spc="5" dirty="0">
                          <a:solidFill>
                            <a:srgbClr val="44536A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dirty="0">
                          <a:solidFill>
                            <a:srgbClr val="44536A"/>
                          </a:solidFill>
                          <a:latin typeface="Arial MT"/>
                          <a:cs typeface="Arial MT"/>
                        </a:rPr>
                        <a:t>Pendidikan,</a:t>
                      </a:r>
                      <a:r>
                        <a:rPr sz="1050" spc="5" dirty="0">
                          <a:solidFill>
                            <a:srgbClr val="44536A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dirty="0">
                          <a:solidFill>
                            <a:srgbClr val="44536A"/>
                          </a:solidFill>
                          <a:latin typeface="Arial MT"/>
                          <a:cs typeface="Arial MT"/>
                        </a:rPr>
                        <a:t>Kepala </a:t>
                      </a:r>
                      <a:r>
                        <a:rPr sz="1050" spc="-280" dirty="0">
                          <a:solidFill>
                            <a:srgbClr val="44536A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dirty="0">
                          <a:solidFill>
                            <a:srgbClr val="44536A"/>
                          </a:solidFill>
                          <a:latin typeface="Arial MT"/>
                          <a:cs typeface="Arial MT"/>
                        </a:rPr>
                        <a:t>Sekolah,</a:t>
                      </a:r>
                      <a:r>
                        <a:rPr sz="1050" spc="5" dirty="0">
                          <a:solidFill>
                            <a:srgbClr val="44536A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-5" dirty="0">
                          <a:solidFill>
                            <a:srgbClr val="44536A"/>
                          </a:solidFill>
                          <a:latin typeface="Arial MT"/>
                          <a:cs typeface="Arial MT"/>
                        </a:rPr>
                        <a:t>Fasilitator</a:t>
                      </a:r>
                      <a:r>
                        <a:rPr sz="1050" dirty="0">
                          <a:solidFill>
                            <a:srgbClr val="44536A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-5" dirty="0">
                          <a:solidFill>
                            <a:srgbClr val="44536A"/>
                          </a:solidFill>
                          <a:latin typeface="Arial MT"/>
                          <a:cs typeface="Arial MT"/>
                        </a:rPr>
                        <a:t>Guru, </a:t>
                      </a:r>
                      <a:r>
                        <a:rPr sz="1050" dirty="0">
                          <a:solidFill>
                            <a:srgbClr val="44536A"/>
                          </a:solidFill>
                          <a:latin typeface="Arial MT"/>
                          <a:cs typeface="Arial MT"/>
                        </a:rPr>
                        <a:t> dan siswa Agen perubahan. </a:t>
                      </a:r>
                      <a:r>
                        <a:rPr sz="1050" spc="5" dirty="0">
                          <a:solidFill>
                            <a:srgbClr val="44536A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dirty="0">
                          <a:solidFill>
                            <a:srgbClr val="44536A"/>
                          </a:solidFill>
                          <a:latin typeface="Arial MT"/>
                          <a:cs typeface="Arial MT"/>
                        </a:rPr>
                        <a:t>Sampai</a:t>
                      </a:r>
                      <a:r>
                        <a:rPr sz="1050" spc="5" dirty="0">
                          <a:solidFill>
                            <a:srgbClr val="44536A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dirty="0">
                          <a:solidFill>
                            <a:srgbClr val="44536A"/>
                          </a:solidFill>
                          <a:latin typeface="Arial MT"/>
                          <a:cs typeface="Arial MT"/>
                        </a:rPr>
                        <a:t>Juli</a:t>
                      </a:r>
                      <a:r>
                        <a:rPr sz="1050" spc="5" dirty="0">
                          <a:solidFill>
                            <a:srgbClr val="44536A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dirty="0">
                          <a:solidFill>
                            <a:srgbClr val="44536A"/>
                          </a:solidFill>
                          <a:latin typeface="Arial MT"/>
                          <a:cs typeface="Arial MT"/>
                        </a:rPr>
                        <a:t>2023</a:t>
                      </a:r>
                      <a:r>
                        <a:rPr sz="1050" spc="5" dirty="0">
                          <a:solidFill>
                            <a:srgbClr val="44536A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-5" dirty="0">
                          <a:solidFill>
                            <a:srgbClr val="44536A"/>
                          </a:solidFill>
                          <a:latin typeface="Arial MT"/>
                          <a:cs typeface="Arial MT"/>
                        </a:rPr>
                        <a:t>telah </a:t>
                      </a:r>
                      <a:r>
                        <a:rPr sz="1050" spc="-280" dirty="0">
                          <a:solidFill>
                            <a:srgbClr val="44536A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dirty="0">
                          <a:solidFill>
                            <a:srgbClr val="44536A"/>
                          </a:solidFill>
                          <a:latin typeface="Arial MT"/>
                          <a:cs typeface="Arial MT"/>
                        </a:rPr>
                        <a:t>diakses</a:t>
                      </a:r>
                      <a:r>
                        <a:rPr sz="1050" spc="5" dirty="0">
                          <a:solidFill>
                            <a:srgbClr val="44536A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dirty="0">
                          <a:solidFill>
                            <a:srgbClr val="44536A"/>
                          </a:solidFill>
                          <a:latin typeface="Arial MT"/>
                          <a:cs typeface="Arial MT"/>
                        </a:rPr>
                        <a:t>sebanyak</a:t>
                      </a:r>
                      <a:r>
                        <a:rPr sz="1050" spc="5" dirty="0">
                          <a:solidFill>
                            <a:srgbClr val="44536A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b="1" dirty="0">
                          <a:solidFill>
                            <a:srgbClr val="44536A"/>
                          </a:solidFill>
                          <a:latin typeface="Arial"/>
                          <a:cs typeface="Arial"/>
                        </a:rPr>
                        <a:t>407.926 </a:t>
                      </a:r>
                      <a:r>
                        <a:rPr sz="1050" b="1" spc="5" dirty="0">
                          <a:solidFill>
                            <a:srgbClr val="44536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solidFill>
                            <a:srgbClr val="44536A"/>
                          </a:solidFill>
                          <a:latin typeface="Arial MT"/>
                          <a:cs typeface="Arial MT"/>
                        </a:rPr>
                        <a:t>pengguna.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57785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51459">
                <a:tc>
                  <a:txBody>
                    <a:bodyPr/>
                    <a:lstStyle/>
                    <a:p>
                      <a:pPr marR="432434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0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Pengembangan</a:t>
                      </a:r>
                      <a:r>
                        <a:rPr sz="1050" b="1" spc="-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Program</a:t>
                      </a:r>
                      <a:r>
                        <a:rPr sz="105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Pencegahan</a:t>
                      </a:r>
                      <a:r>
                        <a:rPr sz="105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Perundungan</a:t>
                      </a:r>
                      <a:r>
                        <a:rPr sz="105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di</a:t>
                      </a:r>
                      <a:r>
                        <a:rPr sz="1050" b="1" spc="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Sekolah</a:t>
                      </a:r>
                      <a:r>
                        <a:rPr sz="105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Dasar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46355" marB="0">
                    <a:lnL w="9525">
                      <a:solidFill>
                        <a:srgbClr val="44536A"/>
                      </a:solidFill>
                      <a:prstDash val="solid"/>
                    </a:lnL>
                    <a:lnR w="9525">
                      <a:solidFill>
                        <a:srgbClr val="44536A"/>
                      </a:solidFill>
                      <a:prstDash val="solid"/>
                    </a:lnR>
                    <a:solidFill>
                      <a:srgbClr val="07376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996695">
                <a:tc>
                  <a:txBody>
                    <a:bodyPr/>
                    <a:lstStyle/>
                    <a:p>
                      <a:pPr marL="1285240" marR="132715" algn="just">
                        <a:lnSpc>
                          <a:spcPct val="80000"/>
                        </a:lnSpc>
                        <a:spcBef>
                          <a:spcPts val="235"/>
                        </a:spcBef>
                      </a:pPr>
                      <a:r>
                        <a:rPr sz="1200" spc="-5" dirty="0">
                          <a:solidFill>
                            <a:srgbClr val="374151"/>
                          </a:solidFill>
                          <a:latin typeface="Calibri"/>
                          <a:cs typeface="Calibri"/>
                        </a:rPr>
                        <a:t>Pencegahan</a:t>
                      </a:r>
                      <a:r>
                        <a:rPr sz="1200" dirty="0">
                          <a:solidFill>
                            <a:srgbClr val="37415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solidFill>
                            <a:srgbClr val="374151"/>
                          </a:solidFill>
                          <a:latin typeface="Calibri"/>
                          <a:cs typeface="Calibri"/>
                        </a:rPr>
                        <a:t>perundungan</a:t>
                      </a:r>
                      <a:r>
                        <a:rPr sz="1200" spc="-5" dirty="0">
                          <a:solidFill>
                            <a:srgbClr val="37415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374151"/>
                          </a:solidFill>
                          <a:latin typeface="Calibri"/>
                          <a:cs typeface="Calibri"/>
                        </a:rPr>
                        <a:t>di</a:t>
                      </a:r>
                      <a:r>
                        <a:rPr sz="1200" spc="5" dirty="0">
                          <a:solidFill>
                            <a:srgbClr val="37415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solidFill>
                            <a:srgbClr val="374151"/>
                          </a:solidFill>
                          <a:latin typeface="Calibri"/>
                          <a:cs typeface="Calibri"/>
                        </a:rPr>
                        <a:t>sekolah</a:t>
                      </a:r>
                      <a:r>
                        <a:rPr sz="1200" dirty="0">
                          <a:solidFill>
                            <a:srgbClr val="37415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solidFill>
                            <a:srgbClr val="374151"/>
                          </a:solidFill>
                          <a:latin typeface="Calibri"/>
                          <a:cs typeface="Calibri"/>
                        </a:rPr>
                        <a:t>dasar </a:t>
                      </a:r>
                      <a:r>
                        <a:rPr sz="1200" spc="-5" dirty="0">
                          <a:solidFill>
                            <a:srgbClr val="374151"/>
                          </a:solidFill>
                          <a:latin typeface="Calibri"/>
                          <a:cs typeface="Calibri"/>
                        </a:rPr>
                        <a:t> membantu </a:t>
                      </a:r>
                      <a:r>
                        <a:rPr sz="1200" dirty="0">
                          <a:solidFill>
                            <a:srgbClr val="374151"/>
                          </a:solidFill>
                          <a:latin typeface="Calibri"/>
                          <a:cs typeface="Calibri"/>
                        </a:rPr>
                        <a:t>dalam </a:t>
                      </a:r>
                      <a:r>
                        <a:rPr sz="1200" spc="-5" dirty="0">
                          <a:solidFill>
                            <a:srgbClr val="374151"/>
                          </a:solidFill>
                          <a:latin typeface="Calibri"/>
                          <a:cs typeface="Calibri"/>
                        </a:rPr>
                        <a:t>pembentukan karakter dan nilai- </a:t>
                      </a:r>
                      <a:r>
                        <a:rPr sz="1200" dirty="0">
                          <a:solidFill>
                            <a:srgbClr val="374151"/>
                          </a:solidFill>
                          <a:latin typeface="Calibri"/>
                          <a:cs typeface="Calibri"/>
                        </a:rPr>
                        <a:t> nilai</a:t>
                      </a:r>
                      <a:r>
                        <a:rPr sz="1200" spc="5" dirty="0">
                          <a:solidFill>
                            <a:srgbClr val="37415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solidFill>
                            <a:srgbClr val="374151"/>
                          </a:solidFill>
                          <a:latin typeface="Calibri"/>
                          <a:cs typeface="Calibri"/>
                        </a:rPr>
                        <a:t>positif</a:t>
                      </a:r>
                      <a:r>
                        <a:rPr sz="1200" dirty="0">
                          <a:solidFill>
                            <a:srgbClr val="37415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solidFill>
                            <a:srgbClr val="374151"/>
                          </a:solidFill>
                          <a:latin typeface="Calibri"/>
                          <a:cs typeface="Calibri"/>
                        </a:rPr>
                        <a:t>pada</a:t>
                      </a:r>
                      <a:r>
                        <a:rPr sz="1200" dirty="0">
                          <a:solidFill>
                            <a:srgbClr val="37415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solidFill>
                            <a:srgbClr val="374151"/>
                          </a:solidFill>
                          <a:latin typeface="Calibri"/>
                          <a:cs typeface="Calibri"/>
                        </a:rPr>
                        <a:t>anak.</a:t>
                      </a:r>
                      <a:r>
                        <a:rPr sz="1200" dirty="0">
                          <a:solidFill>
                            <a:srgbClr val="37415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solidFill>
                            <a:srgbClr val="374151"/>
                          </a:solidFill>
                          <a:latin typeface="Calibri"/>
                          <a:cs typeface="Calibri"/>
                        </a:rPr>
                        <a:t>Selain</a:t>
                      </a:r>
                      <a:r>
                        <a:rPr sz="1200" dirty="0">
                          <a:solidFill>
                            <a:srgbClr val="37415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solidFill>
                            <a:srgbClr val="374151"/>
                          </a:solidFill>
                          <a:latin typeface="Calibri"/>
                          <a:cs typeface="Calibri"/>
                        </a:rPr>
                        <a:t>itu,</a:t>
                      </a:r>
                      <a:r>
                        <a:rPr sz="1200" dirty="0">
                          <a:solidFill>
                            <a:srgbClr val="37415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solidFill>
                            <a:srgbClr val="374151"/>
                          </a:solidFill>
                          <a:latin typeface="Calibri"/>
                          <a:cs typeface="Calibri"/>
                        </a:rPr>
                        <a:t>dapat </a:t>
                      </a:r>
                      <a:r>
                        <a:rPr sz="1200" spc="-5" dirty="0">
                          <a:solidFill>
                            <a:srgbClr val="374151"/>
                          </a:solidFill>
                          <a:latin typeface="Calibri"/>
                          <a:cs typeface="Calibri"/>
                        </a:rPr>
                        <a:t> meningkatkan kualitas pendidikan, tanggung jawab </a:t>
                      </a:r>
                      <a:r>
                        <a:rPr sz="1200" dirty="0">
                          <a:solidFill>
                            <a:srgbClr val="37415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solidFill>
                            <a:srgbClr val="374151"/>
                          </a:solidFill>
                          <a:latin typeface="Calibri"/>
                          <a:cs typeface="Calibri"/>
                        </a:rPr>
                        <a:t>sosial,</a:t>
                      </a:r>
                      <a:r>
                        <a:rPr sz="1200" dirty="0">
                          <a:solidFill>
                            <a:srgbClr val="374151"/>
                          </a:solidFill>
                          <a:latin typeface="Calibri"/>
                          <a:cs typeface="Calibri"/>
                        </a:rPr>
                        <a:t> dan</a:t>
                      </a:r>
                      <a:r>
                        <a:rPr sz="1200" spc="5" dirty="0">
                          <a:solidFill>
                            <a:srgbClr val="37415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solidFill>
                            <a:srgbClr val="374151"/>
                          </a:solidFill>
                          <a:latin typeface="Calibri"/>
                          <a:cs typeface="Calibri"/>
                        </a:rPr>
                        <a:t>kesejahteraan</a:t>
                      </a:r>
                      <a:r>
                        <a:rPr sz="1200" dirty="0">
                          <a:solidFill>
                            <a:srgbClr val="37415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solidFill>
                            <a:srgbClr val="374151"/>
                          </a:solidFill>
                          <a:latin typeface="Calibri"/>
                          <a:cs typeface="Calibri"/>
                        </a:rPr>
                        <a:t>siswa.</a:t>
                      </a:r>
                      <a:r>
                        <a:rPr sz="1200" dirty="0">
                          <a:solidFill>
                            <a:srgbClr val="37415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solidFill>
                            <a:srgbClr val="374151"/>
                          </a:solidFill>
                          <a:latin typeface="Calibri"/>
                          <a:cs typeface="Calibri"/>
                        </a:rPr>
                        <a:t>(Saat</a:t>
                      </a:r>
                      <a:r>
                        <a:rPr sz="1200" dirty="0">
                          <a:solidFill>
                            <a:srgbClr val="37415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solidFill>
                            <a:srgbClr val="374151"/>
                          </a:solidFill>
                          <a:latin typeface="Calibri"/>
                          <a:cs typeface="Calibri"/>
                        </a:rPr>
                        <a:t>ini</a:t>
                      </a:r>
                      <a:r>
                        <a:rPr sz="1200" dirty="0">
                          <a:solidFill>
                            <a:srgbClr val="37415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solidFill>
                            <a:srgbClr val="374151"/>
                          </a:solidFill>
                          <a:latin typeface="Calibri"/>
                          <a:cs typeface="Calibri"/>
                        </a:rPr>
                        <a:t>masih </a:t>
                      </a:r>
                      <a:r>
                        <a:rPr sz="1200" dirty="0">
                          <a:solidFill>
                            <a:srgbClr val="374151"/>
                          </a:solidFill>
                          <a:latin typeface="Calibri"/>
                          <a:cs typeface="Calibri"/>
                        </a:rPr>
                        <a:t> dalam</a:t>
                      </a:r>
                      <a:r>
                        <a:rPr sz="1200" spc="-10" dirty="0">
                          <a:solidFill>
                            <a:srgbClr val="37415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374151"/>
                          </a:solidFill>
                          <a:latin typeface="Calibri"/>
                          <a:cs typeface="Calibri"/>
                        </a:rPr>
                        <a:t>tahap</a:t>
                      </a:r>
                      <a:r>
                        <a:rPr sz="1200" spc="-25" dirty="0">
                          <a:solidFill>
                            <a:srgbClr val="37415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374151"/>
                          </a:solidFill>
                          <a:latin typeface="Calibri"/>
                          <a:cs typeface="Calibri"/>
                        </a:rPr>
                        <a:t>pengembangan</a:t>
                      </a:r>
                      <a:r>
                        <a:rPr sz="1200" spc="-45" dirty="0">
                          <a:solidFill>
                            <a:srgbClr val="37415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374151"/>
                          </a:solidFill>
                          <a:latin typeface="Calibri"/>
                          <a:cs typeface="Calibri"/>
                        </a:rPr>
                        <a:t>program)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9525">
                      <a:solidFill>
                        <a:srgbClr val="44536A"/>
                      </a:solidFill>
                      <a:prstDash val="solid"/>
                    </a:lnL>
                    <a:lnR w="9525">
                      <a:solidFill>
                        <a:srgbClr val="44536A"/>
                      </a:solidFill>
                      <a:prstDash val="solid"/>
                    </a:lnR>
                    <a:lnB w="9525">
                      <a:solidFill>
                        <a:srgbClr val="44536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31648">
                <a:tc>
                  <a:txBody>
                    <a:bodyPr/>
                    <a:lstStyle/>
                    <a:p>
                      <a:pPr marR="471170" algn="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0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Pengembangan</a:t>
                      </a:r>
                      <a:r>
                        <a:rPr sz="1050" b="1" spc="-5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Roots</a:t>
                      </a:r>
                      <a:r>
                        <a:rPr sz="1050" b="1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Mandiri</a:t>
                      </a:r>
                      <a:r>
                        <a:rPr sz="105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melalui</a:t>
                      </a:r>
                      <a:r>
                        <a:rPr sz="1050" b="1" spc="-3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Program</a:t>
                      </a:r>
                      <a:r>
                        <a:rPr sz="105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Merdeka</a:t>
                      </a:r>
                      <a:r>
                        <a:rPr sz="1050" b="1" spc="-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Mengajar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26670" marB="0">
                    <a:lnL w="9525">
                      <a:solidFill>
                        <a:srgbClr val="44536A"/>
                      </a:solidFill>
                      <a:prstDash val="solid"/>
                    </a:lnL>
                    <a:lnR w="9525">
                      <a:solidFill>
                        <a:srgbClr val="44536A"/>
                      </a:solidFill>
                      <a:prstDash val="solid"/>
                    </a:lnR>
                    <a:lnT w="9525">
                      <a:solidFill>
                        <a:srgbClr val="44536A"/>
                      </a:solidFill>
                      <a:prstDash val="solid"/>
                    </a:lnT>
                    <a:solidFill>
                      <a:srgbClr val="07376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237488">
                <a:tc>
                  <a:txBody>
                    <a:bodyPr/>
                    <a:lstStyle/>
                    <a:p>
                      <a:pPr marL="1522095" marR="196215" algn="just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50" spc="-5" dirty="0">
                          <a:solidFill>
                            <a:srgbClr val="44536A"/>
                          </a:solidFill>
                          <a:latin typeface="Calibri"/>
                          <a:cs typeface="Calibri"/>
                        </a:rPr>
                        <a:t>Program Bimtek Roots </a:t>
                      </a:r>
                      <a:r>
                        <a:rPr sz="1050" spc="-10" dirty="0">
                          <a:solidFill>
                            <a:srgbClr val="44536A"/>
                          </a:solidFill>
                          <a:latin typeface="Calibri"/>
                          <a:cs typeface="Calibri"/>
                        </a:rPr>
                        <a:t>yang </a:t>
                      </a:r>
                      <a:r>
                        <a:rPr sz="1050" spc="-5" dirty="0">
                          <a:solidFill>
                            <a:srgbClr val="44536A"/>
                          </a:solidFill>
                          <a:latin typeface="Calibri"/>
                          <a:cs typeface="Calibri"/>
                        </a:rPr>
                        <a:t>dilakukan secara daring </a:t>
                      </a:r>
                      <a:r>
                        <a:rPr sz="1050" dirty="0">
                          <a:solidFill>
                            <a:srgbClr val="44536A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5" dirty="0">
                          <a:solidFill>
                            <a:srgbClr val="44536A"/>
                          </a:solidFill>
                          <a:latin typeface="Calibri"/>
                          <a:cs typeface="Calibri"/>
                        </a:rPr>
                        <a:t>dan luring tidak dapat mengintervensi semua sekolah </a:t>
                      </a:r>
                      <a:r>
                        <a:rPr sz="1050" dirty="0">
                          <a:solidFill>
                            <a:srgbClr val="44536A"/>
                          </a:solidFill>
                          <a:latin typeface="Calibri"/>
                          <a:cs typeface="Calibri"/>
                        </a:rPr>
                        <a:t> di</a:t>
                      </a:r>
                      <a:r>
                        <a:rPr sz="1050" spc="5" dirty="0">
                          <a:solidFill>
                            <a:srgbClr val="44536A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5" dirty="0">
                          <a:solidFill>
                            <a:srgbClr val="44536A"/>
                          </a:solidFill>
                          <a:latin typeface="Calibri"/>
                          <a:cs typeface="Calibri"/>
                        </a:rPr>
                        <a:t>Indonesia.</a:t>
                      </a:r>
                      <a:r>
                        <a:rPr sz="1050" dirty="0">
                          <a:solidFill>
                            <a:srgbClr val="44536A"/>
                          </a:solidFill>
                          <a:latin typeface="Calibri"/>
                          <a:cs typeface="Calibri"/>
                        </a:rPr>
                        <a:t> Oleh</a:t>
                      </a:r>
                      <a:r>
                        <a:rPr sz="1050" spc="5" dirty="0">
                          <a:solidFill>
                            <a:srgbClr val="44536A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5" dirty="0">
                          <a:solidFill>
                            <a:srgbClr val="44536A"/>
                          </a:solidFill>
                          <a:latin typeface="Calibri"/>
                          <a:cs typeface="Calibri"/>
                        </a:rPr>
                        <a:t>karena</a:t>
                      </a:r>
                      <a:r>
                        <a:rPr sz="1050" dirty="0">
                          <a:solidFill>
                            <a:srgbClr val="44536A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5" dirty="0">
                          <a:solidFill>
                            <a:srgbClr val="44536A"/>
                          </a:solidFill>
                          <a:latin typeface="Calibri"/>
                          <a:cs typeface="Calibri"/>
                        </a:rPr>
                        <a:t>itu,</a:t>
                      </a:r>
                      <a:r>
                        <a:rPr sz="1050" dirty="0">
                          <a:solidFill>
                            <a:srgbClr val="44536A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5" dirty="0">
                          <a:solidFill>
                            <a:srgbClr val="44536A"/>
                          </a:solidFill>
                          <a:latin typeface="Calibri"/>
                          <a:cs typeface="Calibri"/>
                        </a:rPr>
                        <a:t>akan</a:t>
                      </a:r>
                      <a:r>
                        <a:rPr sz="1050" dirty="0">
                          <a:solidFill>
                            <a:srgbClr val="44536A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5" dirty="0">
                          <a:solidFill>
                            <a:srgbClr val="44536A"/>
                          </a:solidFill>
                          <a:latin typeface="Calibri"/>
                          <a:cs typeface="Calibri"/>
                        </a:rPr>
                        <a:t>dikembangkan </a:t>
                      </a:r>
                      <a:r>
                        <a:rPr sz="1050" dirty="0">
                          <a:solidFill>
                            <a:srgbClr val="44536A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5" dirty="0">
                          <a:solidFill>
                            <a:srgbClr val="44536A"/>
                          </a:solidFill>
                          <a:latin typeface="Calibri"/>
                          <a:cs typeface="Calibri"/>
                        </a:rPr>
                        <a:t>metode bagi seluruh guru dapat mengikuti bimbingan </a:t>
                      </a:r>
                      <a:r>
                        <a:rPr sz="1050" dirty="0">
                          <a:solidFill>
                            <a:srgbClr val="44536A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5" dirty="0">
                          <a:solidFill>
                            <a:srgbClr val="44536A"/>
                          </a:solidFill>
                          <a:latin typeface="Calibri"/>
                          <a:cs typeface="Calibri"/>
                        </a:rPr>
                        <a:t>teknis</a:t>
                      </a:r>
                      <a:r>
                        <a:rPr sz="1050" dirty="0">
                          <a:solidFill>
                            <a:srgbClr val="44536A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5" dirty="0">
                          <a:solidFill>
                            <a:srgbClr val="44536A"/>
                          </a:solidFill>
                          <a:latin typeface="Calibri"/>
                          <a:cs typeface="Calibri"/>
                        </a:rPr>
                        <a:t>program</a:t>
                      </a:r>
                      <a:r>
                        <a:rPr sz="1050" dirty="0">
                          <a:solidFill>
                            <a:srgbClr val="44536A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5" dirty="0">
                          <a:solidFill>
                            <a:srgbClr val="44536A"/>
                          </a:solidFill>
                          <a:latin typeface="Calibri"/>
                          <a:cs typeface="Calibri"/>
                        </a:rPr>
                        <a:t>pencegahan</a:t>
                      </a:r>
                      <a:r>
                        <a:rPr sz="1050" dirty="0">
                          <a:solidFill>
                            <a:srgbClr val="44536A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5" dirty="0">
                          <a:solidFill>
                            <a:srgbClr val="44536A"/>
                          </a:solidFill>
                          <a:latin typeface="Calibri"/>
                          <a:cs typeface="Calibri"/>
                        </a:rPr>
                        <a:t>perundungan</a:t>
                      </a:r>
                      <a:r>
                        <a:rPr sz="1050" dirty="0">
                          <a:solidFill>
                            <a:srgbClr val="44536A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5" dirty="0">
                          <a:solidFill>
                            <a:srgbClr val="44536A"/>
                          </a:solidFill>
                          <a:latin typeface="Calibri"/>
                          <a:cs typeface="Calibri"/>
                        </a:rPr>
                        <a:t>(program </a:t>
                      </a:r>
                      <a:r>
                        <a:rPr sz="1050" spc="-225" dirty="0">
                          <a:solidFill>
                            <a:srgbClr val="44536A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5" dirty="0">
                          <a:solidFill>
                            <a:srgbClr val="44536A"/>
                          </a:solidFill>
                          <a:latin typeface="Calibri"/>
                          <a:cs typeface="Calibri"/>
                        </a:rPr>
                        <a:t>roots)</a:t>
                      </a:r>
                      <a:r>
                        <a:rPr sz="1050" dirty="0">
                          <a:solidFill>
                            <a:srgbClr val="44536A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5" dirty="0">
                          <a:solidFill>
                            <a:srgbClr val="44536A"/>
                          </a:solidFill>
                          <a:latin typeface="Calibri"/>
                          <a:cs typeface="Calibri"/>
                        </a:rPr>
                        <a:t>secara</a:t>
                      </a:r>
                      <a:r>
                        <a:rPr sz="1050" dirty="0">
                          <a:solidFill>
                            <a:srgbClr val="44536A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5" dirty="0">
                          <a:solidFill>
                            <a:srgbClr val="44536A"/>
                          </a:solidFill>
                          <a:latin typeface="Calibri"/>
                          <a:cs typeface="Calibri"/>
                        </a:rPr>
                        <a:t>mandiri</a:t>
                      </a:r>
                      <a:r>
                        <a:rPr sz="1050" dirty="0">
                          <a:solidFill>
                            <a:srgbClr val="44536A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5" dirty="0">
                          <a:solidFill>
                            <a:srgbClr val="44536A"/>
                          </a:solidFill>
                          <a:latin typeface="Calibri"/>
                          <a:cs typeface="Calibri"/>
                        </a:rPr>
                        <a:t>melalui</a:t>
                      </a:r>
                      <a:r>
                        <a:rPr sz="1050" dirty="0">
                          <a:solidFill>
                            <a:srgbClr val="44536A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5" dirty="0">
                          <a:solidFill>
                            <a:srgbClr val="44536A"/>
                          </a:solidFill>
                          <a:latin typeface="Calibri"/>
                          <a:cs typeface="Calibri"/>
                        </a:rPr>
                        <a:t>Portal</a:t>
                      </a:r>
                      <a:r>
                        <a:rPr sz="1050" dirty="0">
                          <a:solidFill>
                            <a:srgbClr val="44536A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5" dirty="0">
                          <a:solidFill>
                            <a:srgbClr val="44536A"/>
                          </a:solidFill>
                          <a:latin typeface="Calibri"/>
                          <a:cs typeface="Calibri"/>
                        </a:rPr>
                        <a:t>Merdeka </a:t>
                      </a:r>
                      <a:r>
                        <a:rPr sz="1050" dirty="0">
                          <a:solidFill>
                            <a:srgbClr val="44536A"/>
                          </a:solidFill>
                          <a:latin typeface="Calibri"/>
                          <a:cs typeface="Calibri"/>
                        </a:rPr>
                        <a:t> Mengajar.</a:t>
                      </a:r>
                      <a:r>
                        <a:rPr sz="1050" spc="-30" dirty="0">
                          <a:solidFill>
                            <a:srgbClr val="44536A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(</a:t>
                      </a:r>
                      <a:r>
                        <a:rPr sz="1050" u="sng" spc="-5" dirty="0">
                          <a:solidFill>
                            <a:srgbClr val="0462C1"/>
                          </a:solidFill>
                          <a:uFill>
                            <a:solidFill>
                              <a:srgbClr val="0462C1"/>
                            </a:solidFill>
                          </a:uFill>
                          <a:latin typeface="Calibri"/>
                          <a:cs typeface="Calibri"/>
                          <a:hlinkClick r:id="rId3"/>
                        </a:rPr>
                        <a:t>https://www.guru.kemdikbud.go.id</a:t>
                      </a:r>
                      <a:r>
                        <a:rPr sz="1050" spc="-5" dirty="0">
                          <a:solidFill>
                            <a:srgbClr val="44536A"/>
                          </a:solidFill>
                          <a:latin typeface="Calibri"/>
                          <a:cs typeface="Calibri"/>
                        </a:rPr>
                        <a:t>)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9525">
                      <a:solidFill>
                        <a:srgbClr val="44536A"/>
                      </a:solidFill>
                      <a:prstDash val="solid"/>
                    </a:lnL>
                    <a:lnR w="9525">
                      <a:solidFill>
                        <a:srgbClr val="44536A"/>
                      </a:solidFill>
                      <a:prstDash val="solid"/>
                    </a:lnR>
                    <a:lnB w="9525">
                      <a:solidFill>
                        <a:srgbClr val="44536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326635" y="448055"/>
            <a:ext cx="2642616" cy="1537715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457700" y="2261616"/>
            <a:ext cx="841248" cy="935736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434840" y="3508247"/>
            <a:ext cx="1307591" cy="1171956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2092832" y="170815"/>
            <a:ext cx="1949450" cy="12966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400"/>
              </a:lnSpc>
              <a:spcBef>
                <a:spcPts val="100"/>
              </a:spcBef>
            </a:pPr>
            <a:r>
              <a:rPr sz="1050" b="1" i="1" spc="-5" dirty="0">
                <a:latin typeface="Calibri"/>
                <a:cs typeface="Calibri"/>
              </a:rPr>
              <a:t>Learning Management </a:t>
            </a:r>
            <a:r>
              <a:rPr sz="1050" b="1" i="1" dirty="0">
                <a:latin typeface="Calibri"/>
                <a:cs typeface="Calibri"/>
              </a:rPr>
              <a:t>System</a:t>
            </a:r>
            <a:r>
              <a:rPr sz="1050" i="1" dirty="0">
                <a:latin typeface="Calibri"/>
                <a:cs typeface="Calibri"/>
              </a:rPr>
              <a:t>, </a:t>
            </a:r>
            <a:r>
              <a:rPr sz="1050" i="1" spc="5" dirty="0">
                <a:latin typeface="Calibri"/>
                <a:cs typeface="Calibri"/>
              </a:rPr>
              <a:t> </a:t>
            </a:r>
            <a:r>
              <a:rPr sz="1050" spc="-5" dirty="0">
                <a:latin typeface="Calibri"/>
                <a:cs typeface="Calibri"/>
              </a:rPr>
              <a:t>platform pembelajaran </a:t>
            </a:r>
            <a:r>
              <a:rPr sz="1050" dirty="0">
                <a:latin typeface="Calibri"/>
                <a:cs typeface="Calibri"/>
              </a:rPr>
              <a:t>Program </a:t>
            </a:r>
            <a:r>
              <a:rPr sz="1050" spc="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Pencegahan Perundungan </a:t>
            </a:r>
            <a:r>
              <a:rPr sz="1050" spc="-5" dirty="0">
                <a:latin typeface="Calibri"/>
                <a:cs typeface="Calibri"/>
              </a:rPr>
              <a:t>(Roots) </a:t>
            </a:r>
            <a:r>
              <a:rPr sz="1050" dirty="0">
                <a:latin typeface="Calibri"/>
                <a:cs typeface="Calibri"/>
              </a:rPr>
              <a:t> </a:t>
            </a:r>
            <a:r>
              <a:rPr sz="1050" spc="-5" dirty="0">
                <a:latin typeface="Calibri"/>
                <a:cs typeface="Calibri"/>
              </a:rPr>
              <a:t>di </a:t>
            </a:r>
            <a:r>
              <a:rPr sz="1050" dirty="0">
                <a:latin typeface="Calibri"/>
                <a:cs typeface="Calibri"/>
              </a:rPr>
              <a:t>laman </a:t>
            </a:r>
            <a:r>
              <a:rPr sz="1050" spc="-5" dirty="0">
                <a:latin typeface="Calibri"/>
                <a:cs typeface="Calibri"/>
              </a:rPr>
              <a:t>Puspeka: </a:t>
            </a:r>
            <a:r>
              <a:rPr sz="1050" dirty="0">
                <a:latin typeface="Calibri"/>
                <a:cs typeface="Calibri"/>
              </a:rPr>
              <a:t> </a:t>
            </a:r>
            <a:r>
              <a:rPr sz="950" b="1" u="sng" spc="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7"/>
              </a:rPr>
              <a:t>https://belajarbersama- </a:t>
            </a:r>
            <a:r>
              <a:rPr sz="950" b="1" spc="10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950" b="1" u="sng" spc="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7"/>
              </a:rPr>
              <a:t>cerdasberkarakter.kemdikbud.go.id/</a:t>
            </a:r>
            <a:r>
              <a:rPr sz="1050" spc="5" dirty="0">
                <a:latin typeface="Calibri"/>
                <a:cs typeface="Calibri"/>
              </a:rPr>
              <a:t>. </a:t>
            </a:r>
            <a:r>
              <a:rPr sz="1050" spc="-225" dirty="0">
                <a:latin typeface="Calibri"/>
                <a:cs typeface="Calibri"/>
              </a:rPr>
              <a:t> </a:t>
            </a:r>
            <a:r>
              <a:rPr sz="1050" spc="-5" dirty="0">
                <a:latin typeface="Calibri"/>
                <a:cs typeface="Calibri"/>
              </a:rPr>
              <a:t>Sampai </a:t>
            </a:r>
            <a:r>
              <a:rPr sz="1050" dirty="0">
                <a:latin typeface="Calibri"/>
                <a:cs typeface="Calibri"/>
              </a:rPr>
              <a:t>Juli 2023 telah melayani </a:t>
            </a:r>
            <a:r>
              <a:rPr sz="1050" spc="5" dirty="0">
                <a:latin typeface="Calibri"/>
                <a:cs typeface="Calibri"/>
              </a:rPr>
              <a:t> </a:t>
            </a:r>
            <a:r>
              <a:rPr sz="1050" b="1" dirty="0">
                <a:latin typeface="Calibri"/>
                <a:cs typeface="Calibri"/>
              </a:rPr>
              <a:t>76.224.</a:t>
            </a:r>
            <a:endParaRPr sz="105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85343" y="123444"/>
            <a:ext cx="1891664" cy="4368800"/>
            <a:chOff x="85343" y="123444"/>
            <a:chExt cx="1891664" cy="4368800"/>
          </a:xfrm>
        </p:grpSpPr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44000" y="3190529"/>
              <a:ext cx="1365183" cy="1301425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5343" y="123444"/>
              <a:ext cx="1662680" cy="304647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627632" y="219456"/>
              <a:ext cx="348995" cy="348996"/>
            </a:xfrm>
            <a:prstGeom prst="rect">
              <a:avLst/>
            </a:prstGeom>
          </p:spPr>
        </p:pic>
      </p:grpSp>
      <p:sp>
        <p:nvSpPr>
          <p:cNvPr id="15" name="object 15"/>
          <p:cNvSpPr txBox="1"/>
          <p:nvPr/>
        </p:nvSpPr>
        <p:spPr>
          <a:xfrm>
            <a:off x="270763" y="4532172"/>
            <a:ext cx="133985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dirty="0">
                <a:solidFill>
                  <a:srgbClr val="44536A"/>
                </a:solidFill>
                <a:latin typeface="Arial MT"/>
                <a:cs typeface="Arial MT"/>
              </a:rPr>
              <a:t>Kanal</a:t>
            </a:r>
            <a:r>
              <a:rPr sz="1050" spc="-35" dirty="0">
                <a:solidFill>
                  <a:srgbClr val="44536A"/>
                </a:solidFill>
                <a:latin typeface="Arial MT"/>
                <a:cs typeface="Arial MT"/>
              </a:rPr>
              <a:t> </a:t>
            </a:r>
            <a:r>
              <a:rPr sz="1050" dirty="0">
                <a:solidFill>
                  <a:srgbClr val="44536A"/>
                </a:solidFill>
                <a:latin typeface="Arial MT"/>
                <a:cs typeface="Arial MT"/>
              </a:rPr>
              <a:t>Aduan</a:t>
            </a:r>
            <a:r>
              <a:rPr sz="1050" spc="-35" dirty="0">
                <a:solidFill>
                  <a:srgbClr val="44536A"/>
                </a:solidFill>
                <a:latin typeface="Arial MT"/>
                <a:cs typeface="Arial MT"/>
              </a:rPr>
              <a:t> </a:t>
            </a:r>
            <a:r>
              <a:rPr sz="1050" b="1" spc="-5" dirty="0">
                <a:solidFill>
                  <a:srgbClr val="44536A"/>
                </a:solidFill>
                <a:latin typeface="Arial"/>
                <a:cs typeface="Arial"/>
              </a:rPr>
              <a:t>LAPOR!</a:t>
            </a:r>
            <a:endParaRPr sz="105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862327" y="1520952"/>
            <a:ext cx="2289175" cy="386080"/>
          </a:xfrm>
          <a:prstGeom prst="rect">
            <a:avLst/>
          </a:prstGeom>
          <a:solidFill>
            <a:srgbClr val="EC7C30"/>
          </a:solidFill>
        </p:spPr>
        <p:txBody>
          <a:bodyPr vert="horz" wrap="square" lIns="0" tIns="87630" rIns="0" bIns="0" rtlCol="0">
            <a:spAutoFit/>
          </a:bodyPr>
          <a:lstStyle/>
          <a:p>
            <a:pPr marL="283210">
              <a:lnSpc>
                <a:spcPct val="100000"/>
              </a:lnSpc>
              <a:spcBef>
                <a:spcPts val="690"/>
              </a:spcBef>
            </a:pP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Media</a:t>
            </a:r>
            <a:r>
              <a:rPr sz="1300" b="1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Sosial Puspeka</a:t>
            </a:r>
            <a:endParaRPr sz="1300">
              <a:latin typeface="Arial"/>
              <a:cs typeface="Arial"/>
            </a:endParaRPr>
          </a:p>
        </p:txBody>
      </p:sp>
      <p:pic>
        <p:nvPicPr>
          <p:cNvPr id="17" name="object 17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892807" y="2008632"/>
            <a:ext cx="234695" cy="236219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2223897" y="2081529"/>
            <a:ext cx="1777364" cy="10756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510">
              <a:lnSpc>
                <a:spcPct val="100000"/>
              </a:lnSpc>
              <a:spcBef>
                <a:spcPts val="100"/>
              </a:spcBef>
            </a:pPr>
            <a:r>
              <a:rPr sz="9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12"/>
              </a:rPr>
              <a:t>@cerdasberkaraktekemdikbudri</a:t>
            </a:r>
            <a:endParaRPr sz="900">
              <a:latin typeface="Arial MT"/>
              <a:cs typeface="Arial MT"/>
            </a:endParaRPr>
          </a:p>
          <a:p>
            <a:pPr marL="12700" marR="5080" indent="12700">
              <a:lnSpc>
                <a:spcPct val="211900"/>
              </a:lnSpc>
              <a:spcBef>
                <a:spcPts val="160"/>
              </a:spcBef>
            </a:pPr>
            <a:r>
              <a:rPr sz="9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13"/>
              </a:rPr>
              <a:t>Cerdas</a:t>
            </a:r>
            <a:r>
              <a:rPr sz="900" u="sng" spc="-4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13"/>
              </a:rPr>
              <a:t> </a:t>
            </a:r>
            <a:r>
              <a:rPr sz="9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13"/>
              </a:rPr>
              <a:t>Berkarakter</a:t>
            </a:r>
            <a:r>
              <a:rPr sz="900" u="sng" spc="-4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13"/>
              </a:rPr>
              <a:t> </a:t>
            </a:r>
            <a:r>
              <a:rPr sz="9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13"/>
              </a:rPr>
              <a:t>Kemdikbud</a:t>
            </a:r>
            <a:r>
              <a:rPr sz="900" u="sng" spc="-5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13"/>
              </a:rPr>
              <a:t> </a:t>
            </a:r>
            <a:r>
              <a:rPr sz="9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13"/>
              </a:rPr>
              <a:t>RI </a:t>
            </a:r>
            <a:r>
              <a:rPr sz="900" spc="-235" dirty="0">
                <a:solidFill>
                  <a:srgbClr val="0462C1"/>
                </a:solidFill>
                <a:latin typeface="Arial MT"/>
                <a:cs typeface="Arial MT"/>
              </a:rPr>
              <a:t> </a:t>
            </a:r>
            <a:r>
              <a:rPr sz="9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14"/>
              </a:rPr>
              <a:t>@cerdasberkarakter</a:t>
            </a:r>
            <a:endParaRPr sz="9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1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9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15"/>
              </a:rPr>
              <a:t>Cerdas</a:t>
            </a:r>
            <a:r>
              <a:rPr sz="900" u="sng" spc="-3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15"/>
              </a:rPr>
              <a:t> </a:t>
            </a:r>
            <a:r>
              <a:rPr sz="9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15"/>
              </a:rPr>
              <a:t>Berkarakter</a:t>
            </a:r>
            <a:r>
              <a:rPr sz="900" u="sng" spc="-4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15"/>
              </a:rPr>
              <a:t> </a:t>
            </a:r>
            <a:r>
              <a:rPr sz="9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15"/>
              </a:rPr>
              <a:t>Kemdikbud</a:t>
            </a:r>
            <a:r>
              <a:rPr sz="900" u="sng" spc="-4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15"/>
              </a:rPr>
              <a:t> </a:t>
            </a:r>
            <a:r>
              <a:rPr sz="9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15"/>
              </a:rPr>
              <a:t>RI</a:t>
            </a:r>
            <a:endParaRPr sz="900">
              <a:latin typeface="Arial MT"/>
              <a:cs typeface="Arial MT"/>
            </a:endParaRPr>
          </a:p>
        </p:txBody>
      </p:sp>
      <p:pic>
        <p:nvPicPr>
          <p:cNvPr id="19" name="object 19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892807" y="2351950"/>
            <a:ext cx="234695" cy="171375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921909" y="2630423"/>
            <a:ext cx="176493" cy="195071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912620" y="2941320"/>
            <a:ext cx="195071" cy="195071"/>
          </a:xfrm>
          <a:prstGeom prst="rect">
            <a:avLst/>
          </a:prstGeom>
        </p:spPr>
      </p:pic>
      <p:sp>
        <p:nvSpPr>
          <p:cNvPr id="22" name="object 22"/>
          <p:cNvSpPr txBox="1"/>
          <p:nvPr/>
        </p:nvSpPr>
        <p:spPr>
          <a:xfrm>
            <a:off x="1868423" y="3232404"/>
            <a:ext cx="2291080" cy="384175"/>
          </a:xfrm>
          <a:prstGeom prst="rect">
            <a:avLst/>
          </a:prstGeom>
          <a:solidFill>
            <a:srgbClr val="EC7C30"/>
          </a:solidFill>
        </p:spPr>
        <p:txBody>
          <a:bodyPr vert="horz" wrap="square" lIns="0" tIns="86995" rIns="0" bIns="0" rtlCol="0">
            <a:spAutoFit/>
          </a:bodyPr>
          <a:lstStyle/>
          <a:p>
            <a:pPr marL="518795">
              <a:lnSpc>
                <a:spcPct val="100000"/>
              </a:lnSpc>
              <a:spcBef>
                <a:spcPts val="685"/>
              </a:spcBef>
            </a:pP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Laman</a:t>
            </a:r>
            <a:r>
              <a:rPr sz="1300" b="1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Puspeka</a:t>
            </a:r>
            <a:endParaRPr sz="13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905761" y="3770172"/>
            <a:ext cx="2054225" cy="4375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9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19"/>
              </a:rPr>
              <a:t>cerdasberkarakter.kemdikbud.go.id </a:t>
            </a:r>
            <a:r>
              <a:rPr sz="900" dirty="0">
                <a:solidFill>
                  <a:srgbClr val="0462C1"/>
                </a:solidFill>
                <a:latin typeface="Arial MT"/>
                <a:cs typeface="Arial MT"/>
              </a:rPr>
              <a:t> </a:t>
            </a:r>
            <a:r>
              <a:rPr sz="9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20"/>
              </a:rPr>
              <a:t>puspeka.kemdikbud.go.id </a:t>
            </a:r>
            <a:r>
              <a:rPr sz="900" dirty="0">
                <a:solidFill>
                  <a:srgbClr val="0462C1"/>
                </a:solidFill>
                <a:latin typeface="Arial MT"/>
                <a:cs typeface="Arial MT"/>
              </a:rPr>
              <a:t> </a:t>
            </a:r>
            <a:r>
              <a:rPr sz="9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21"/>
              </a:rPr>
              <a:t>Merdekadarikekerasan.kemdikbud.go.id</a:t>
            </a:r>
            <a:endParaRPr sz="900">
              <a:latin typeface="Arial MT"/>
              <a:cs typeface="Arial MT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905761" y="4299000"/>
            <a:ext cx="2082800" cy="3486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51400"/>
              </a:lnSpc>
              <a:spcBef>
                <a:spcPts val="95"/>
              </a:spcBef>
            </a:pPr>
            <a:r>
              <a:rPr sz="7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21"/>
              </a:rPr>
              <a:t>Belajarber</a:t>
            </a:r>
            <a:r>
              <a:rPr sz="700" u="sng" spc="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21"/>
              </a:rPr>
              <a:t>s</a:t>
            </a:r>
            <a:r>
              <a:rPr sz="700" u="sng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21"/>
              </a:rPr>
              <a:t>a</a:t>
            </a:r>
            <a:r>
              <a:rPr sz="700" u="sng" spc="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21"/>
              </a:rPr>
              <a:t>m</a:t>
            </a:r>
            <a:r>
              <a:rPr sz="7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21"/>
              </a:rPr>
              <a:t>a</a:t>
            </a:r>
            <a:r>
              <a:rPr sz="7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21"/>
              </a:rPr>
              <a:t>-</a:t>
            </a:r>
            <a:r>
              <a:rPr sz="700" u="sng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21"/>
              </a:rPr>
              <a:t>c</a:t>
            </a:r>
            <a:r>
              <a:rPr sz="7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21"/>
              </a:rPr>
              <a:t>e</a:t>
            </a:r>
            <a:r>
              <a:rPr sz="700" u="sng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21"/>
              </a:rPr>
              <a:t>r</a:t>
            </a:r>
            <a:r>
              <a:rPr sz="7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21"/>
              </a:rPr>
              <a:t>d</a:t>
            </a:r>
            <a:r>
              <a:rPr sz="700" u="sng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21"/>
              </a:rPr>
              <a:t>asb</a:t>
            </a:r>
            <a:r>
              <a:rPr sz="7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21"/>
              </a:rPr>
              <a:t>er</a:t>
            </a:r>
            <a:r>
              <a:rPr sz="700" u="sng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21"/>
              </a:rPr>
              <a:t>ka</a:t>
            </a:r>
            <a:r>
              <a:rPr sz="7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21"/>
              </a:rPr>
              <a:t>r</a:t>
            </a:r>
            <a:r>
              <a:rPr sz="700" u="sng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21"/>
              </a:rPr>
              <a:t>ak</a:t>
            </a:r>
            <a:r>
              <a:rPr sz="7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21"/>
              </a:rPr>
              <a:t>t</a:t>
            </a:r>
            <a:r>
              <a:rPr sz="7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21"/>
              </a:rPr>
              <a:t>er</a:t>
            </a:r>
            <a:r>
              <a:rPr sz="7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21"/>
              </a:rPr>
              <a:t>.</a:t>
            </a:r>
            <a:r>
              <a:rPr sz="700" u="sng" spc="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21"/>
              </a:rPr>
              <a:t>k</a:t>
            </a:r>
            <a:r>
              <a:rPr sz="700" u="sng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21"/>
              </a:rPr>
              <a:t>e</a:t>
            </a:r>
            <a:r>
              <a:rPr sz="700" u="sng" spc="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21"/>
              </a:rPr>
              <a:t>m</a:t>
            </a:r>
            <a:r>
              <a:rPr sz="700" u="sng" spc="-1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21"/>
              </a:rPr>
              <a:t>d</a:t>
            </a:r>
            <a:r>
              <a:rPr sz="7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21"/>
              </a:rPr>
              <a:t>ik</a:t>
            </a:r>
            <a:r>
              <a:rPr sz="700" u="sng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21"/>
              </a:rPr>
              <a:t>b</a:t>
            </a:r>
            <a:r>
              <a:rPr sz="7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21"/>
              </a:rPr>
              <a:t>u</a:t>
            </a:r>
            <a:r>
              <a:rPr sz="700" u="sng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21"/>
              </a:rPr>
              <a:t>d</a:t>
            </a:r>
            <a:r>
              <a:rPr sz="7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21"/>
              </a:rPr>
              <a:t>.</a:t>
            </a:r>
            <a:r>
              <a:rPr sz="7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21"/>
              </a:rPr>
              <a:t>g</a:t>
            </a:r>
            <a:r>
              <a:rPr sz="700" u="sng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21"/>
              </a:rPr>
              <a:t>o</a:t>
            </a:r>
            <a:r>
              <a:rPr sz="7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21"/>
              </a:rPr>
              <a:t>.</a:t>
            </a:r>
            <a:r>
              <a:rPr sz="7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21"/>
              </a:rPr>
              <a:t>id </a:t>
            </a:r>
            <a:r>
              <a:rPr sz="700" dirty="0">
                <a:solidFill>
                  <a:srgbClr val="0462C1"/>
                </a:solidFill>
                <a:latin typeface="Arial MT"/>
                <a:cs typeface="Arial MT"/>
              </a:rPr>
              <a:t> </a:t>
            </a:r>
            <a:r>
              <a:rPr sz="7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22"/>
              </a:rPr>
              <a:t>cerdasberkarakter.kemdikbud.go.id/sahabatkarakter</a:t>
            </a:r>
            <a:endParaRPr sz="700">
              <a:latin typeface="Arial MT"/>
              <a:cs typeface="Arial MT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0" y="4760974"/>
            <a:ext cx="9144000" cy="384175"/>
            <a:chOff x="0" y="4760974"/>
            <a:chExt cx="9144000" cy="384175"/>
          </a:xfrm>
        </p:grpSpPr>
        <p:pic>
          <p:nvPicPr>
            <p:cNvPr id="26" name="object 26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0" y="4760974"/>
              <a:ext cx="9143999" cy="347472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0" y="4760974"/>
              <a:ext cx="9144000" cy="384048"/>
            </a:xfrm>
            <a:prstGeom prst="rect">
              <a:avLst/>
            </a:prstGeom>
          </p:spPr>
        </p:pic>
      </p:grpSp>
      <p:sp>
        <p:nvSpPr>
          <p:cNvPr id="28" name="object 28"/>
          <p:cNvSpPr txBox="1"/>
          <p:nvPr/>
        </p:nvSpPr>
        <p:spPr>
          <a:xfrm>
            <a:off x="1622425" y="4864654"/>
            <a:ext cx="5897880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FFFFFF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tidak</a:t>
            </a:r>
            <a:r>
              <a:rPr sz="1300" b="1" spc="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untuk</a:t>
            </a:r>
            <a:r>
              <a:rPr sz="1300" b="1" spc="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tanpa</a:t>
            </a:r>
            <a:r>
              <a:rPr sz="1300" b="1" spc="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konteks</a:t>
            </a:r>
            <a:r>
              <a:rPr sz="1300" b="1" spc="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hari</a:t>
            </a:r>
            <a:r>
              <a:rPr sz="1300" b="1" spc="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ini.</a:t>
            </a:r>
            <a:endParaRPr sz="13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26338" y="4864654"/>
            <a:ext cx="8277859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  <a:tabLst>
                <a:tab pos="8164830" algn="l"/>
              </a:tabLst>
            </a:pP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PERING</a:t>
            </a:r>
            <a:r>
              <a:rPr sz="1300" b="1" spc="-45" dirty="0">
                <a:solidFill>
                  <a:srgbClr val="E6E6E6"/>
                </a:solidFill>
                <a:latin typeface="Arial"/>
                <a:cs typeface="Arial"/>
              </a:rPr>
              <a:t>A</a:t>
            </a:r>
            <a:r>
              <a:rPr sz="1300" b="1" spc="5" dirty="0">
                <a:solidFill>
                  <a:srgbClr val="E6E6E6"/>
                </a:solidFill>
                <a:latin typeface="Arial"/>
                <a:cs typeface="Arial"/>
              </a:rPr>
              <a:t>T</a:t>
            </a:r>
            <a:r>
              <a:rPr sz="1300" b="1" spc="-20" dirty="0">
                <a:solidFill>
                  <a:srgbClr val="E6E6E6"/>
                </a:solidFill>
                <a:latin typeface="Arial"/>
                <a:cs typeface="Arial"/>
              </a:rPr>
              <a:t>A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N: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5" dirty="0">
                <a:solidFill>
                  <a:srgbClr val="E6E6E6"/>
                </a:solidFill>
                <a:latin typeface="Arial"/>
                <a:cs typeface="Arial"/>
              </a:rPr>
              <a:t>M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ateri</a:t>
            </a:r>
            <a:r>
              <a:rPr sz="1300" b="1" spc="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3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</a:t>
            </a:r>
            <a:r>
              <a:rPr sz="1300" b="1" dirty="0">
                <a:solidFill>
                  <a:srgbClr val="E6E6E6"/>
                </a:solidFill>
                <a:latin typeface="Arial"/>
                <a:cs typeface="Arial"/>
              </a:rPr>
              <a:t>a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n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4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4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29</a:t>
            </a:r>
            <a:r>
              <a:rPr sz="1300" b="1" spc="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Juli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2021.</a:t>
            </a:r>
            <a:r>
              <a:rPr sz="1300" b="1" dirty="0">
                <a:solidFill>
                  <a:srgbClr val="E6E6E6"/>
                </a:solidFill>
                <a:latin typeface="Arial"/>
                <a:cs typeface="Arial"/>
              </a:rPr>
              <a:t>	</a:t>
            </a:r>
            <a:r>
              <a:rPr sz="1200" spc="-7" baseline="17361" dirty="0">
                <a:solidFill>
                  <a:srgbClr val="FFFFFF"/>
                </a:solidFill>
                <a:latin typeface="Arial MT"/>
                <a:cs typeface="Arial MT"/>
              </a:rPr>
              <a:t>47</a:t>
            </a:r>
            <a:endParaRPr sz="1200" baseline="17361">
              <a:latin typeface="Arial MT"/>
              <a:cs typeface="Arial MT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11454" y="4864654"/>
            <a:ext cx="8119745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4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4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6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4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November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2021.</a:t>
            </a:r>
            <a:endParaRPr sz="13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37362" y="4864654"/>
            <a:ext cx="8066405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5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6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23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Februari</a:t>
            </a:r>
            <a:r>
              <a:rPr sz="1300" b="1" spc="4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2022.</a:t>
            </a:r>
            <a:endParaRPr sz="13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48614" y="4864654"/>
            <a:ext cx="7844790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5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6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21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Maret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2022.</a:t>
            </a:r>
            <a:endParaRPr sz="13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648614" y="4864654"/>
            <a:ext cx="7844790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5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6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23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Maret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2022.</a:t>
            </a:r>
            <a:endParaRPr sz="13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680618" y="4864654"/>
            <a:ext cx="7779384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1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4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21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April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2022.</a:t>
            </a:r>
            <a:endParaRPr sz="13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730910" y="4864654"/>
            <a:ext cx="7680325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4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27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E6E6E6"/>
                </a:solidFill>
                <a:latin typeface="Arial"/>
                <a:cs typeface="Arial"/>
              </a:rPr>
              <a:t>Mei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2022.</a:t>
            </a:r>
            <a:endParaRPr sz="13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30910" y="4864654"/>
            <a:ext cx="7680325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4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31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E6E6E6"/>
                </a:solidFill>
                <a:latin typeface="Arial"/>
                <a:cs typeface="Arial"/>
              </a:rPr>
              <a:t>Mei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2022.</a:t>
            </a:r>
            <a:endParaRPr sz="13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726338" y="4864654"/>
            <a:ext cx="7689850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4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4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22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Juli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2022.</a:t>
            </a:r>
            <a:endParaRPr sz="13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487070" y="4864654"/>
            <a:ext cx="8166734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4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4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6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11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November</a:t>
            </a:r>
            <a:r>
              <a:rPr sz="1300" b="1" spc="7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</a:t>
            </a:r>
            <a:endParaRPr sz="13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398779" y="4944485"/>
            <a:ext cx="1191260" cy="139700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#MerdekaBeragamSetara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999233" y="4944485"/>
            <a:ext cx="1529715" cy="139700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@cerdasberkarakter.kemdikbudri</a:t>
            </a:r>
            <a:endParaRPr sz="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767071"/>
            <a:ext cx="9144000" cy="376555"/>
          </a:xfrm>
          <a:custGeom>
            <a:avLst/>
            <a:gdLst/>
            <a:ahLst/>
            <a:cxnLst/>
            <a:rect l="l" t="t" r="r" b="b"/>
            <a:pathLst>
              <a:path w="9144000" h="376554">
                <a:moveTo>
                  <a:pt x="0" y="376428"/>
                </a:moveTo>
                <a:lnTo>
                  <a:pt x="9144000" y="376428"/>
                </a:lnTo>
                <a:lnTo>
                  <a:pt x="9144000" y="0"/>
                </a:lnTo>
                <a:lnTo>
                  <a:pt x="0" y="0"/>
                </a:lnTo>
                <a:lnTo>
                  <a:pt x="0" y="376428"/>
                </a:lnTo>
                <a:close/>
              </a:path>
            </a:pathLst>
          </a:custGeom>
          <a:ln w="12700">
            <a:solidFill>
              <a:srgbClr val="1F386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982970" y="4893482"/>
            <a:ext cx="2705100" cy="114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90"/>
              </a:lnSpc>
            </a:pP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Kementerian 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Pendidikan,</a:t>
            </a:r>
            <a:r>
              <a:rPr sz="8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Kebudayaan,</a:t>
            </a:r>
            <a:r>
              <a:rPr sz="800" spc="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Riset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 dan</a:t>
            </a:r>
            <a:r>
              <a:rPr sz="8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Teknologi</a:t>
            </a:r>
            <a:endParaRPr sz="800">
              <a:latin typeface="Arial MT"/>
              <a:cs typeface="Arial MT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0" y="4760974"/>
            <a:ext cx="9144000" cy="384175"/>
            <a:chOff x="0" y="4760974"/>
            <a:chExt cx="9144000" cy="38417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576014" y="4801919"/>
              <a:ext cx="282425" cy="28387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4760974"/>
              <a:ext cx="9143999" cy="34747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4760974"/>
              <a:ext cx="9144000" cy="384048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27025" rIns="0" bIns="0" rtlCol="0">
            <a:spAutoFit/>
          </a:bodyPr>
          <a:lstStyle/>
          <a:p>
            <a:pPr marL="3598545" marR="5080" indent="-3068955">
              <a:lnSpc>
                <a:spcPts val="1939"/>
              </a:lnSpc>
              <a:spcBef>
                <a:spcPts val="345"/>
              </a:spcBef>
            </a:pPr>
            <a:r>
              <a:rPr spc="-5" dirty="0"/>
              <a:t>Pencegahan</a:t>
            </a:r>
            <a:r>
              <a:rPr spc="10" dirty="0"/>
              <a:t> </a:t>
            </a:r>
            <a:r>
              <a:rPr dirty="0"/>
              <a:t>perundungan</a:t>
            </a:r>
            <a:r>
              <a:rPr spc="-20" dirty="0"/>
              <a:t> </a:t>
            </a:r>
            <a:r>
              <a:rPr dirty="0"/>
              <a:t>di lingkungan</a:t>
            </a:r>
            <a:r>
              <a:rPr spc="-20" dirty="0"/>
              <a:t> </a:t>
            </a:r>
            <a:r>
              <a:rPr spc="-5" dirty="0"/>
              <a:t>Satuan</a:t>
            </a:r>
            <a:r>
              <a:rPr spc="5" dirty="0"/>
              <a:t> </a:t>
            </a:r>
            <a:r>
              <a:rPr spc="-5" dirty="0"/>
              <a:t>Pendidikan</a:t>
            </a:r>
            <a:r>
              <a:rPr spc="5" dirty="0"/>
              <a:t> </a:t>
            </a:r>
            <a:r>
              <a:rPr spc="-10" dirty="0"/>
              <a:t>yang</a:t>
            </a:r>
            <a:r>
              <a:rPr spc="20" dirty="0"/>
              <a:t> </a:t>
            </a:r>
            <a:r>
              <a:rPr dirty="0"/>
              <a:t>dapat </a:t>
            </a:r>
            <a:r>
              <a:rPr spc="-484" dirty="0"/>
              <a:t> </a:t>
            </a:r>
            <a:r>
              <a:rPr spc="-5" dirty="0"/>
              <a:t>dilakukan </a:t>
            </a:r>
            <a:r>
              <a:rPr dirty="0"/>
              <a:t>oleh:</a:t>
            </a:r>
          </a:p>
        </p:txBody>
      </p:sp>
      <p:sp>
        <p:nvSpPr>
          <p:cNvPr id="9" name="object 9"/>
          <p:cNvSpPr/>
          <p:nvPr/>
        </p:nvSpPr>
        <p:spPr>
          <a:xfrm>
            <a:off x="6055614" y="1485138"/>
            <a:ext cx="2696210" cy="2935605"/>
          </a:xfrm>
          <a:custGeom>
            <a:avLst/>
            <a:gdLst/>
            <a:ahLst/>
            <a:cxnLst/>
            <a:rect l="l" t="t" r="r" b="b"/>
            <a:pathLst>
              <a:path w="2696209" h="2935604">
                <a:moveTo>
                  <a:pt x="0" y="2935224"/>
                </a:moveTo>
                <a:lnTo>
                  <a:pt x="2695956" y="2935224"/>
                </a:lnTo>
                <a:lnTo>
                  <a:pt x="2695956" y="0"/>
                </a:lnTo>
                <a:lnTo>
                  <a:pt x="0" y="0"/>
                </a:lnTo>
                <a:lnTo>
                  <a:pt x="0" y="2935224"/>
                </a:lnTo>
                <a:close/>
              </a:path>
            </a:pathLst>
          </a:custGeom>
          <a:ln w="19050">
            <a:solidFill>
              <a:srgbClr val="1C4586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04622" y="1485138"/>
            <a:ext cx="2696210" cy="2935605"/>
          </a:xfrm>
          <a:custGeom>
            <a:avLst/>
            <a:gdLst/>
            <a:ahLst/>
            <a:cxnLst/>
            <a:rect l="l" t="t" r="r" b="b"/>
            <a:pathLst>
              <a:path w="2696210" h="2935604">
                <a:moveTo>
                  <a:pt x="0" y="2935224"/>
                </a:moveTo>
                <a:lnTo>
                  <a:pt x="2695955" y="2935224"/>
                </a:lnTo>
                <a:lnTo>
                  <a:pt x="2695955" y="0"/>
                </a:lnTo>
                <a:lnTo>
                  <a:pt x="0" y="0"/>
                </a:lnTo>
                <a:lnTo>
                  <a:pt x="0" y="2935224"/>
                </a:lnTo>
                <a:close/>
              </a:path>
            </a:pathLst>
          </a:custGeom>
          <a:ln w="19050">
            <a:solidFill>
              <a:srgbClr val="1C4586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237738" y="1486661"/>
            <a:ext cx="2697480" cy="2935605"/>
          </a:xfrm>
          <a:custGeom>
            <a:avLst/>
            <a:gdLst/>
            <a:ahLst/>
            <a:cxnLst/>
            <a:rect l="l" t="t" r="r" b="b"/>
            <a:pathLst>
              <a:path w="2697479" h="2935604">
                <a:moveTo>
                  <a:pt x="0" y="2935224"/>
                </a:moveTo>
                <a:lnTo>
                  <a:pt x="2697480" y="2935224"/>
                </a:lnTo>
                <a:lnTo>
                  <a:pt x="2697480" y="0"/>
                </a:lnTo>
                <a:lnTo>
                  <a:pt x="0" y="0"/>
                </a:lnTo>
                <a:lnTo>
                  <a:pt x="0" y="2935224"/>
                </a:lnTo>
                <a:close/>
              </a:path>
            </a:pathLst>
          </a:custGeom>
          <a:ln w="19049">
            <a:solidFill>
              <a:srgbClr val="1C4586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0" y="0"/>
            <a:ext cx="2654935" cy="177165"/>
          </a:xfrm>
          <a:custGeom>
            <a:avLst/>
            <a:gdLst/>
            <a:ahLst/>
            <a:cxnLst/>
            <a:rect l="l" t="t" r="r" b="b"/>
            <a:pathLst>
              <a:path w="2654935" h="177165">
                <a:moveTo>
                  <a:pt x="0" y="176784"/>
                </a:moveTo>
                <a:lnTo>
                  <a:pt x="2654808" y="176784"/>
                </a:lnTo>
                <a:lnTo>
                  <a:pt x="2654808" y="0"/>
                </a:lnTo>
                <a:lnTo>
                  <a:pt x="0" y="0"/>
                </a:lnTo>
                <a:lnTo>
                  <a:pt x="0" y="176784"/>
                </a:lnTo>
                <a:close/>
              </a:path>
            </a:pathLst>
          </a:custGeom>
          <a:solidFill>
            <a:srgbClr val="1F386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291795" y="0"/>
            <a:ext cx="206756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b="1" spc="-5" dirty="0">
                <a:solidFill>
                  <a:srgbClr val="FFFFFF"/>
                </a:solidFill>
                <a:latin typeface="Arial"/>
                <a:cs typeface="Arial"/>
              </a:rPr>
              <a:t>PENCEGAHAN</a:t>
            </a:r>
            <a:r>
              <a:rPr sz="105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50" b="1" spc="-5" dirty="0">
                <a:solidFill>
                  <a:srgbClr val="FFFFFF"/>
                </a:solidFill>
                <a:latin typeface="Arial"/>
                <a:cs typeface="Arial"/>
              </a:rPr>
              <a:t>PERUNDUNGAN</a:t>
            </a:r>
            <a:endParaRPr sz="105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2654807" y="0"/>
            <a:ext cx="282575" cy="178435"/>
          </a:xfrm>
          <a:custGeom>
            <a:avLst/>
            <a:gdLst/>
            <a:ahLst/>
            <a:cxnLst/>
            <a:rect l="l" t="t" r="r" b="b"/>
            <a:pathLst>
              <a:path w="282575" h="178435">
                <a:moveTo>
                  <a:pt x="282077" y="0"/>
                </a:moveTo>
                <a:lnTo>
                  <a:pt x="0" y="0"/>
                </a:lnTo>
                <a:lnTo>
                  <a:pt x="0" y="178308"/>
                </a:lnTo>
                <a:lnTo>
                  <a:pt x="282077" y="0"/>
                </a:lnTo>
                <a:close/>
              </a:path>
            </a:pathLst>
          </a:custGeom>
          <a:solidFill>
            <a:srgbClr val="1F386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78739" y="4592828"/>
            <a:ext cx="250825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i="1" spc="-5" dirty="0">
                <a:latin typeface="Arial"/>
                <a:cs typeface="Arial"/>
              </a:rPr>
              <a:t>Sumber:</a:t>
            </a:r>
            <a:r>
              <a:rPr sz="900" i="1" dirty="0">
                <a:latin typeface="Arial"/>
                <a:cs typeface="Arial"/>
              </a:rPr>
              <a:t> </a:t>
            </a:r>
            <a:r>
              <a:rPr sz="900" i="1" spc="-5" dirty="0">
                <a:latin typeface="Arial"/>
                <a:cs typeface="Arial"/>
              </a:rPr>
              <a:t>Permendikbudristek</a:t>
            </a:r>
            <a:r>
              <a:rPr sz="900" i="1" spc="-40" dirty="0">
                <a:latin typeface="Arial"/>
                <a:cs typeface="Arial"/>
              </a:rPr>
              <a:t> </a:t>
            </a:r>
            <a:r>
              <a:rPr sz="900" i="1" dirty="0">
                <a:latin typeface="Arial"/>
                <a:cs typeface="Arial"/>
              </a:rPr>
              <a:t>No.</a:t>
            </a:r>
            <a:r>
              <a:rPr sz="900" i="1" spc="10" dirty="0">
                <a:latin typeface="Arial"/>
                <a:cs typeface="Arial"/>
              </a:rPr>
              <a:t> </a:t>
            </a:r>
            <a:r>
              <a:rPr sz="900" i="1" spc="-5" dirty="0">
                <a:latin typeface="Arial"/>
                <a:cs typeface="Arial"/>
              </a:rPr>
              <a:t>46</a:t>
            </a:r>
            <a:r>
              <a:rPr sz="900" i="1" dirty="0">
                <a:latin typeface="Arial"/>
                <a:cs typeface="Arial"/>
              </a:rPr>
              <a:t> </a:t>
            </a:r>
            <a:r>
              <a:rPr sz="900" i="1" spc="-5" dirty="0">
                <a:latin typeface="Arial"/>
                <a:cs typeface="Arial"/>
              </a:rPr>
              <a:t>Tahun</a:t>
            </a:r>
            <a:r>
              <a:rPr sz="900" i="1" dirty="0">
                <a:latin typeface="Arial"/>
                <a:cs typeface="Arial"/>
              </a:rPr>
              <a:t> </a:t>
            </a:r>
            <a:r>
              <a:rPr sz="900" i="1" spc="-5" dirty="0">
                <a:latin typeface="Arial"/>
                <a:cs typeface="Arial"/>
              </a:rPr>
              <a:t>2023</a:t>
            </a:r>
            <a:endParaRPr sz="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622425" y="4864654"/>
            <a:ext cx="5897880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FFFFFF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tidak</a:t>
            </a:r>
            <a:r>
              <a:rPr sz="1300" b="1" spc="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untuk</a:t>
            </a:r>
            <a:r>
              <a:rPr sz="1300" b="1" spc="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tanpa</a:t>
            </a:r>
            <a:r>
              <a:rPr sz="1300" b="1" spc="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konteks</a:t>
            </a:r>
            <a:r>
              <a:rPr sz="1300" b="1" spc="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hari</a:t>
            </a:r>
            <a:r>
              <a:rPr sz="1300" b="1" spc="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ini.</a:t>
            </a:r>
            <a:endParaRPr sz="13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26338" y="4864654"/>
            <a:ext cx="8277859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  <a:tabLst>
                <a:tab pos="8164830" algn="l"/>
              </a:tabLst>
            </a:pP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PERING</a:t>
            </a:r>
            <a:r>
              <a:rPr sz="1300" b="1" spc="-45" dirty="0">
                <a:solidFill>
                  <a:srgbClr val="E6E6E6"/>
                </a:solidFill>
                <a:latin typeface="Arial"/>
                <a:cs typeface="Arial"/>
              </a:rPr>
              <a:t>A</a:t>
            </a:r>
            <a:r>
              <a:rPr sz="1300" b="1" spc="5" dirty="0">
                <a:solidFill>
                  <a:srgbClr val="E6E6E6"/>
                </a:solidFill>
                <a:latin typeface="Arial"/>
                <a:cs typeface="Arial"/>
              </a:rPr>
              <a:t>T</a:t>
            </a:r>
            <a:r>
              <a:rPr sz="1300" b="1" spc="-20" dirty="0">
                <a:solidFill>
                  <a:srgbClr val="E6E6E6"/>
                </a:solidFill>
                <a:latin typeface="Arial"/>
                <a:cs typeface="Arial"/>
              </a:rPr>
              <a:t>A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N: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5" dirty="0">
                <a:solidFill>
                  <a:srgbClr val="E6E6E6"/>
                </a:solidFill>
                <a:latin typeface="Arial"/>
                <a:cs typeface="Arial"/>
              </a:rPr>
              <a:t>M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ateri</a:t>
            </a:r>
            <a:r>
              <a:rPr sz="1300" b="1" spc="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3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</a:t>
            </a:r>
            <a:r>
              <a:rPr sz="1300" b="1" dirty="0">
                <a:solidFill>
                  <a:srgbClr val="E6E6E6"/>
                </a:solidFill>
                <a:latin typeface="Arial"/>
                <a:cs typeface="Arial"/>
              </a:rPr>
              <a:t>a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n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4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4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29</a:t>
            </a:r>
            <a:r>
              <a:rPr sz="1300" b="1" spc="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Juli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2021.</a:t>
            </a:r>
            <a:r>
              <a:rPr sz="1300" b="1" dirty="0">
                <a:solidFill>
                  <a:srgbClr val="E6E6E6"/>
                </a:solidFill>
                <a:latin typeface="Arial"/>
                <a:cs typeface="Arial"/>
              </a:rPr>
              <a:t>	</a:t>
            </a:r>
            <a:r>
              <a:rPr sz="1200" spc="-7" baseline="17361" dirty="0">
                <a:solidFill>
                  <a:srgbClr val="FFFFFF"/>
                </a:solidFill>
                <a:latin typeface="Arial MT"/>
                <a:cs typeface="Arial MT"/>
              </a:rPr>
              <a:t>47</a:t>
            </a:r>
            <a:endParaRPr sz="1200" baseline="17361">
              <a:latin typeface="Arial MT"/>
              <a:cs typeface="Arial MT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11454" y="4864654"/>
            <a:ext cx="8119745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4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4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6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4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November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2021.</a:t>
            </a:r>
            <a:endParaRPr sz="13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37362" y="4864654"/>
            <a:ext cx="8066405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5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6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23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Februari</a:t>
            </a:r>
            <a:r>
              <a:rPr sz="1300" b="1" spc="4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2022.</a:t>
            </a:r>
            <a:endParaRPr sz="13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48614" y="4864654"/>
            <a:ext cx="7844790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5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6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21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Maret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2022.</a:t>
            </a:r>
            <a:endParaRPr sz="13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48614" y="4864654"/>
            <a:ext cx="7844790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5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6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23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Maret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2022.</a:t>
            </a:r>
            <a:endParaRPr sz="13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80618" y="4864654"/>
            <a:ext cx="7779384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1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4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21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April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2022.</a:t>
            </a:r>
            <a:endParaRPr sz="13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30910" y="4864654"/>
            <a:ext cx="7680325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4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27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E6E6E6"/>
                </a:solidFill>
                <a:latin typeface="Arial"/>
                <a:cs typeface="Arial"/>
              </a:rPr>
              <a:t>Mei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2022.</a:t>
            </a:r>
            <a:endParaRPr sz="13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730910" y="4864654"/>
            <a:ext cx="7680325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4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31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E6E6E6"/>
                </a:solidFill>
                <a:latin typeface="Arial"/>
                <a:cs typeface="Arial"/>
              </a:rPr>
              <a:t>Mei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2022.</a:t>
            </a:r>
            <a:endParaRPr sz="13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726338" y="4864654"/>
            <a:ext cx="7689850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4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4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22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Juli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2022.</a:t>
            </a:r>
            <a:endParaRPr sz="13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87070" y="4864654"/>
            <a:ext cx="8166734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4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4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6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11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November</a:t>
            </a:r>
            <a:r>
              <a:rPr sz="1300" b="1" spc="7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</a:t>
            </a:r>
            <a:endParaRPr sz="13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98779" y="4944485"/>
            <a:ext cx="1191260" cy="139700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#MerdekaBeragamSetara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999233" y="4944485"/>
            <a:ext cx="1529715" cy="139700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@cerdasberkarakter.kemdikbudri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05942" y="1546936"/>
            <a:ext cx="2341880" cy="26015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10515" marR="5080" indent="-311150">
              <a:lnSpc>
                <a:spcPct val="100000"/>
              </a:lnSpc>
              <a:spcBef>
                <a:spcPts val="95"/>
              </a:spcBef>
              <a:buChar char="-"/>
              <a:tabLst>
                <a:tab pos="310515" algn="l"/>
                <a:tab pos="311150" algn="l"/>
              </a:tabLst>
            </a:pPr>
            <a:r>
              <a:rPr sz="1300" spc="-5" dirty="0">
                <a:solidFill>
                  <a:srgbClr val="00295F"/>
                </a:solidFill>
                <a:latin typeface="Arial MT"/>
                <a:cs typeface="Arial MT"/>
              </a:rPr>
              <a:t>Mendukung</a:t>
            </a:r>
            <a:r>
              <a:rPr sz="1300" spc="40" dirty="0">
                <a:solidFill>
                  <a:srgbClr val="00295F"/>
                </a:solidFill>
                <a:latin typeface="Arial MT"/>
                <a:cs typeface="Arial MT"/>
              </a:rPr>
              <a:t> </a:t>
            </a:r>
            <a:r>
              <a:rPr sz="1300" spc="-5" dirty="0">
                <a:solidFill>
                  <a:srgbClr val="00295F"/>
                </a:solidFill>
                <a:latin typeface="Arial MT"/>
                <a:cs typeface="Arial MT"/>
              </a:rPr>
              <a:t>dan </a:t>
            </a:r>
            <a:r>
              <a:rPr sz="1300" dirty="0">
                <a:solidFill>
                  <a:srgbClr val="00295F"/>
                </a:solidFill>
                <a:latin typeface="Arial MT"/>
                <a:cs typeface="Arial MT"/>
              </a:rPr>
              <a:t> </a:t>
            </a:r>
            <a:r>
              <a:rPr sz="1300" spc="-5" dirty="0">
                <a:solidFill>
                  <a:srgbClr val="00295F"/>
                </a:solidFill>
                <a:latin typeface="Arial MT"/>
                <a:cs typeface="Arial MT"/>
              </a:rPr>
              <a:t>mengingatkan</a:t>
            </a:r>
            <a:r>
              <a:rPr sz="1300" spc="5" dirty="0">
                <a:solidFill>
                  <a:srgbClr val="00295F"/>
                </a:solidFill>
                <a:latin typeface="Arial MT"/>
                <a:cs typeface="Arial MT"/>
              </a:rPr>
              <a:t> </a:t>
            </a:r>
            <a:r>
              <a:rPr sz="1300" spc="-5" dirty="0">
                <a:solidFill>
                  <a:srgbClr val="00295F"/>
                </a:solidFill>
                <a:latin typeface="Arial MT"/>
                <a:cs typeface="Arial MT"/>
              </a:rPr>
              <a:t>pelaksanaan </a:t>
            </a:r>
            <a:r>
              <a:rPr sz="1300" spc="-355" dirty="0">
                <a:solidFill>
                  <a:srgbClr val="00295F"/>
                </a:solidFill>
                <a:latin typeface="Arial MT"/>
                <a:cs typeface="Arial MT"/>
              </a:rPr>
              <a:t> </a:t>
            </a:r>
            <a:r>
              <a:rPr sz="1300" spc="-10" dirty="0">
                <a:solidFill>
                  <a:srgbClr val="00295F"/>
                </a:solidFill>
                <a:latin typeface="Arial MT"/>
                <a:cs typeface="Arial MT"/>
              </a:rPr>
              <a:t>Program</a:t>
            </a:r>
            <a:r>
              <a:rPr sz="1300" spc="25" dirty="0">
                <a:solidFill>
                  <a:srgbClr val="00295F"/>
                </a:solidFill>
                <a:latin typeface="Arial MT"/>
                <a:cs typeface="Arial MT"/>
              </a:rPr>
              <a:t> </a:t>
            </a:r>
            <a:r>
              <a:rPr sz="1300" spc="-10" dirty="0">
                <a:solidFill>
                  <a:srgbClr val="00295F"/>
                </a:solidFill>
                <a:latin typeface="Arial MT"/>
                <a:cs typeface="Arial MT"/>
              </a:rPr>
              <a:t>Roots</a:t>
            </a:r>
            <a:r>
              <a:rPr sz="1300" dirty="0">
                <a:solidFill>
                  <a:srgbClr val="00295F"/>
                </a:solidFill>
                <a:latin typeface="Arial MT"/>
                <a:cs typeface="Arial MT"/>
              </a:rPr>
              <a:t> </a:t>
            </a:r>
            <a:r>
              <a:rPr sz="1300" spc="-5" dirty="0">
                <a:solidFill>
                  <a:srgbClr val="00295F"/>
                </a:solidFill>
                <a:latin typeface="Arial MT"/>
                <a:cs typeface="Arial MT"/>
              </a:rPr>
              <a:t>di</a:t>
            </a:r>
            <a:r>
              <a:rPr sz="1300" dirty="0">
                <a:solidFill>
                  <a:srgbClr val="00295F"/>
                </a:solidFill>
                <a:latin typeface="Arial MT"/>
                <a:cs typeface="Arial MT"/>
              </a:rPr>
              <a:t> </a:t>
            </a:r>
            <a:r>
              <a:rPr sz="1300" spc="-10" dirty="0">
                <a:solidFill>
                  <a:srgbClr val="00295F"/>
                </a:solidFill>
                <a:latin typeface="Arial MT"/>
                <a:cs typeface="Arial MT"/>
              </a:rPr>
              <a:t>Satuan </a:t>
            </a:r>
            <a:r>
              <a:rPr sz="1300" spc="-5" dirty="0">
                <a:solidFill>
                  <a:srgbClr val="00295F"/>
                </a:solidFill>
                <a:latin typeface="Arial MT"/>
                <a:cs typeface="Arial MT"/>
              </a:rPr>
              <a:t> </a:t>
            </a:r>
            <a:r>
              <a:rPr sz="1300" spc="-10" dirty="0">
                <a:solidFill>
                  <a:srgbClr val="00295F"/>
                </a:solidFill>
                <a:latin typeface="Arial MT"/>
                <a:cs typeface="Arial MT"/>
              </a:rPr>
              <a:t>Pendidikan</a:t>
            </a:r>
            <a:endParaRPr sz="1300">
              <a:latin typeface="Arial MT"/>
              <a:cs typeface="Arial MT"/>
            </a:endParaRPr>
          </a:p>
          <a:p>
            <a:pPr marL="310515" marR="145415" indent="-311150">
              <a:lnSpc>
                <a:spcPct val="100000"/>
              </a:lnSpc>
              <a:spcBef>
                <a:spcPts val="5"/>
              </a:spcBef>
              <a:buChar char="-"/>
              <a:tabLst>
                <a:tab pos="310515" algn="l"/>
                <a:tab pos="311150" algn="l"/>
              </a:tabLst>
            </a:pPr>
            <a:r>
              <a:rPr sz="1300" spc="-5" dirty="0">
                <a:solidFill>
                  <a:srgbClr val="00295F"/>
                </a:solidFill>
                <a:latin typeface="Arial MT"/>
                <a:cs typeface="Arial MT"/>
              </a:rPr>
              <a:t>Memfasilitasi</a:t>
            </a:r>
            <a:r>
              <a:rPr sz="1300" spc="20" dirty="0">
                <a:solidFill>
                  <a:srgbClr val="00295F"/>
                </a:solidFill>
                <a:latin typeface="Arial MT"/>
                <a:cs typeface="Arial MT"/>
              </a:rPr>
              <a:t> </a:t>
            </a:r>
            <a:r>
              <a:rPr sz="1300" spc="-5" dirty="0">
                <a:solidFill>
                  <a:srgbClr val="00295F"/>
                </a:solidFill>
                <a:latin typeface="Arial MT"/>
                <a:cs typeface="Arial MT"/>
              </a:rPr>
              <a:t>perubahan </a:t>
            </a:r>
            <a:r>
              <a:rPr sz="1300" dirty="0">
                <a:solidFill>
                  <a:srgbClr val="00295F"/>
                </a:solidFill>
                <a:latin typeface="Arial MT"/>
                <a:cs typeface="Arial MT"/>
              </a:rPr>
              <a:t> </a:t>
            </a:r>
            <a:r>
              <a:rPr sz="1300" spc="-5" dirty="0">
                <a:solidFill>
                  <a:srgbClr val="00295F"/>
                </a:solidFill>
                <a:latin typeface="Arial MT"/>
                <a:cs typeface="Arial MT"/>
              </a:rPr>
              <a:t>RKAS</a:t>
            </a:r>
            <a:r>
              <a:rPr sz="1300" spc="-35" dirty="0">
                <a:solidFill>
                  <a:srgbClr val="00295F"/>
                </a:solidFill>
                <a:latin typeface="Arial MT"/>
                <a:cs typeface="Arial MT"/>
              </a:rPr>
              <a:t> </a:t>
            </a:r>
            <a:r>
              <a:rPr sz="1300" spc="-5" dirty="0">
                <a:solidFill>
                  <a:srgbClr val="00295F"/>
                </a:solidFill>
                <a:latin typeface="Arial MT"/>
                <a:cs typeface="Arial MT"/>
              </a:rPr>
              <a:t>Satuan</a:t>
            </a:r>
            <a:r>
              <a:rPr sz="1300" spc="-10" dirty="0">
                <a:solidFill>
                  <a:srgbClr val="00295F"/>
                </a:solidFill>
                <a:latin typeface="Arial MT"/>
                <a:cs typeface="Arial MT"/>
              </a:rPr>
              <a:t> </a:t>
            </a:r>
            <a:r>
              <a:rPr sz="1300" spc="-5" dirty="0">
                <a:solidFill>
                  <a:srgbClr val="00295F"/>
                </a:solidFill>
                <a:latin typeface="Arial MT"/>
                <a:cs typeface="Arial MT"/>
              </a:rPr>
              <a:t>Pendidikan </a:t>
            </a:r>
            <a:r>
              <a:rPr sz="1300" spc="-345" dirty="0">
                <a:solidFill>
                  <a:srgbClr val="00295F"/>
                </a:solidFill>
                <a:latin typeface="Arial MT"/>
                <a:cs typeface="Arial MT"/>
              </a:rPr>
              <a:t> </a:t>
            </a:r>
            <a:r>
              <a:rPr sz="1300" spc="-5" dirty="0">
                <a:solidFill>
                  <a:srgbClr val="00295F"/>
                </a:solidFill>
                <a:latin typeface="Arial MT"/>
                <a:cs typeface="Arial MT"/>
              </a:rPr>
              <a:t>untuk</a:t>
            </a:r>
            <a:r>
              <a:rPr sz="1300" spc="5" dirty="0">
                <a:solidFill>
                  <a:srgbClr val="00295F"/>
                </a:solidFill>
                <a:latin typeface="Arial MT"/>
                <a:cs typeface="Arial MT"/>
              </a:rPr>
              <a:t> </a:t>
            </a:r>
            <a:r>
              <a:rPr sz="1300" spc="-5" dirty="0">
                <a:solidFill>
                  <a:srgbClr val="00295F"/>
                </a:solidFill>
                <a:latin typeface="Arial MT"/>
                <a:cs typeface="Arial MT"/>
              </a:rPr>
              <a:t>melaksanakan </a:t>
            </a:r>
            <a:r>
              <a:rPr sz="1300" dirty="0">
                <a:solidFill>
                  <a:srgbClr val="00295F"/>
                </a:solidFill>
                <a:latin typeface="Arial MT"/>
                <a:cs typeface="Arial MT"/>
              </a:rPr>
              <a:t> </a:t>
            </a:r>
            <a:r>
              <a:rPr sz="1300" spc="-10" dirty="0">
                <a:solidFill>
                  <a:srgbClr val="00295F"/>
                </a:solidFill>
                <a:latin typeface="Arial MT"/>
                <a:cs typeface="Arial MT"/>
              </a:rPr>
              <a:t>Program</a:t>
            </a:r>
            <a:r>
              <a:rPr sz="1300" spc="30" dirty="0">
                <a:solidFill>
                  <a:srgbClr val="00295F"/>
                </a:solidFill>
                <a:latin typeface="Arial MT"/>
                <a:cs typeface="Arial MT"/>
              </a:rPr>
              <a:t> </a:t>
            </a:r>
            <a:r>
              <a:rPr sz="1300" spc="-10" dirty="0">
                <a:solidFill>
                  <a:srgbClr val="00295F"/>
                </a:solidFill>
                <a:latin typeface="Arial MT"/>
                <a:cs typeface="Arial MT"/>
              </a:rPr>
              <a:t>Roots</a:t>
            </a:r>
            <a:endParaRPr sz="1300">
              <a:latin typeface="Arial MT"/>
              <a:cs typeface="Arial MT"/>
            </a:endParaRPr>
          </a:p>
          <a:p>
            <a:pPr marL="310515" marR="105410" indent="-311150">
              <a:lnSpc>
                <a:spcPct val="100000"/>
              </a:lnSpc>
              <a:buChar char="-"/>
              <a:tabLst>
                <a:tab pos="310515" algn="l"/>
                <a:tab pos="311150" algn="l"/>
              </a:tabLst>
            </a:pPr>
            <a:r>
              <a:rPr sz="1300" spc="-10" dirty="0">
                <a:solidFill>
                  <a:srgbClr val="00295F"/>
                </a:solidFill>
                <a:latin typeface="Arial MT"/>
                <a:cs typeface="Arial MT"/>
              </a:rPr>
              <a:t>Berkoordinasi</a:t>
            </a:r>
            <a:r>
              <a:rPr sz="1300" spc="35" dirty="0">
                <a:solidFill>
                  <a:srgbClr val="00295F"/>
                </a:solidFill>
                <a:latin typeface="Arial MT"/>
                <a:cs typeface="Arial MT"/>
              </a:rPr>
              <a:t> </a:t>
            </a:r>
            <a:r>
              <a:rPr sz="1300" spc="-10" dirty="0">
                <a:solidFill>
                  <a:srgbClr val="00295F"/>
                </a:solidFill>
                <a:latin typeface="Arial MT"/>
                <a:cs typeface="Arial MT"/>
              </a:rPr>
              <a:t>dengan </a:t>
            </a:r>
            <a:r>
              <a:rPr sz="1300" spc="-5" dirty="0">
                <a:solidFill>
                  <a:srgbClr val="00295F"/>
                </a:solidFill>
                <a:latin typeface="Arial MT"/>
                <a:cs typeface="Arial MT"/>
              </a:rPr>
              <a:t> </a:t>
            </a:r>
            <a:r>
              <a:rPr sz="1300" spc="-10" dirty="0">
                <a:solidFill>
                  <a:srgbClr val="00295F"/>
                </a:solidFill>
                <a:latin typeface="Arial MT"/>
                <a:cs typeface="Arial MT"/>
              </a:rPr>
              <a:t>Puspeka</a:t>
            </a:r>
            <a:r>
              <a:rPr sz="1300" spc="15" dirty="0">
                <a:solidFill>
                  <a:srgbClr val="00295F"/>
                </a:solidFill>
                <a:latin typeface="Arial MT"/>
                <a:cs typeface="Arial MT"/>
              </a:rPr>
              <a:t> </a:t>
            </a:r>
            <a:r>
              <a:rPr sz="1300" spc="-10" dirty="0">
                <a:solidFill>
                  <a:srgbClr val="00295F"/>
                </a:solidFill>
                <a:latin typeface="Arial MT"/>
                <a:cs typeface="Arial MT"/>
              </a:rPr>
              <a:t>dalam </a:t>
            </a:r>
            <a:r>
              <a:rPr sz="1300" spc="-5" dirty="0">
                <a:solidFill>
                  <a:srgbClr val="00295F"/>
                </a:solidFill>
                <a:latin typeface="Arial MT"/>
                <a:cs typeface="Arial MT"/>
              </a:rPr>
              <a:t> pengawasan pelaksanaan </a:t>
            </a:r>
            <a:r>
              <a:rPr sz="1300" spc="-350" dirty="0">
                <a:solidFill>
                  <a:srgbClr val="00295F"/>
                </a:solidFill>
                <a:latin typeface="Arial MT"/>
                <a:cs typeface="Arial MT"/>
              </a:rPr>
              <a:t> </a:t>
            </a:r>
            <a:r>
              <a:rPr sz="1300" spc="-5" dirty="0">
                <a:solidFill>
                  <a:srgbClr val="00295F"/>
                </a:solidFill>
                <a:latin typeface="Arial MT"/>
                <a:cs typeface="Arial MT"/>
              </a:rPr>
              <a:t>Program</a:t>
            </a:r>
            <a:r>
              <a:rPr sz="1300" spc="15" dirty="0">
                <a:solidFill>
                  <a:srgbClr val="00295F"/>
                </a:solidFill>
                <a:latin typeface="Arial MT"/>
                <a:cs typeface="Arial MT"/>
              </a:rPr>
              <a:t> </a:t>
            </a:r>
            <a:r>
              <a:rPr sz="1300" spc="-5" dirty="0">
                <a:solidFill>
                  <a:srgbClr val="00295F"/>
                </a:solidFill>
                <a:latin typeface="Arial MT"/>
                <a:cs typeface="Arial MT"/>
              </a:rPr>
              <a:t>Roots di</a:t>
            </a:r>
            <a:r>
              <a:rPr sz="1300" spc="-10" dirty="0">
                <a:solidFill>
                  <a:srgbClr val="00295F"/>
                </a:solidFill>
                <a:latin typeface="Arial MT"/>
                <a:cs typeface="Arial MT"/>
              </a:rPr>
              <a:t> </a:t>
            </a:r>
            <a:r>
              <a:rPr sz="1300" spc="-5" dirty="0">
                <a:solidFill>
                  <a:srgbClr val="00295F"/>
                </a:solidFill>
                <a:latin typeface="Arial MT"/>
                <a:cs typeface="Arial MT"/>
              </a:rPr>
              <a:t>Satuan </a:t>
            </a:r>
            <a:r>
              <a:rPr sz="1300" dirty="0">
                <a:solidFill>
                  <a:srgbClr val="00295F"/>
                </a:solidFill>
                <a:latin typeface="Arial MT"/>
                <a:cs typeface="Arial MT"/>
              </a:rPr>
              <a:t> </a:t>
            </a:r>
            <a:r>
              <a:rPr sz="1300" spc="-10" dirty="0">
                <a:solidFill>
                  <a:srgbClr val="00295F"/>
                </a:solidFill>
                <a:latin typeface="Arial MT"/>
                <a:cs typeface="Arial MT"/>
              </a:rPr>
              <a:t>Pendidikan</a:t>
            </a:r>
            <a:endParaRPr sz="1300">
              <a:latin typeface="Arial MT"/>
              <a:cs typeface="Arial MT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60248" y="935736"/>
            <a:ext cx="2583180" cy="478790"/>
          </a:xfrm>
          <a:prstGeom prst="rect">
            <a:avLst/>
          </a:prstGeom>
          <a:solidFill>
            <a:srgbClr val="1C4586"/>
          </a:solidFill>
        </p:spPr>
        <p:txBody>
          <a:bodyPr vert="horz" wrap="square" lIns="0" tIns="127000" rIns="0" bIns="0" rtlCol="0">
            <a:spAutoFit/>
          </a:bodyPr>
          <a:lstStyle/>
          <a:p>
            <a:pPr marL="549910">
              <a:lnSpc>
                <a:spcPct val="100000"/>
              </a:lnSpc>
              <a:spcBef>
                <a:spcPts val="1000"/>
              </a:spcBef>
            </a:pPr>
            <a:r>
              <a:rPr sz="1400" b="1" spc="-5" dirty="0">
                <a:solidFill>
                  <a:srgbClr val="FFFFFF"/>
                </a:solidFill>
                <a:latin typeface="Arial"/>
                <a:cs typeface="Arial"/>
              </a:rPr>
              <a:t>Dinas</a:t>
            </a:r>
            <a:r>
              <a:rPr sz="1400" b="1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Arial"/>
                <a:cs typeface="Arial"/>
              </a:rPr>
              <a:t>Pendidikan</a:t>
            </a:r>
            <a:endParaRPr sz="14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293364" y="934211"/>
            <a:ext cx="2585085" cy="477520"/>
          </a:xfrm>
          <a:prstGeom prst="rect">
            <a:avLst/>
          </a:prstGeom>
          <a:solidFill>
            <a:srgbClr val="1C4586"/>
          </a:solidFill>
        </p:spPr>
        <p:txBody>
          <a:bodyPr vert="horz" wrap="square" lIns="0" tIns="126364" rIns="0" bIns="0" rtlCol="0">
            <a:spAutoFit/>
          </a:bodyPr>
          <a:lstStyle/>
          <a:p>
            <a:pPr marL="265430">
              <a:lnSpc>
                <a:spcPct val="100000"/>
              </a:lnSpc>
              <a:spcBef>
                <a:spcPts val="994"/>
              </a:spcBef>
            </a:pPr>
            <a:r>
              <a:rPr sz="1400" b="1" spc="-5" dirty="0">
                <a:solidFill>
                  <a:srgbClr val="FFFFFF"/>
                </a:solidFill>
                <a:latin typeface="Arial"/>
                <a:cs typeface="Arial"/>
              </a:rPr>
              <a:t>UPT</a:t>
            </a:r>
            <a:r>
              <a:rPr sz="1400" b="1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Arial"/>
                <a:cs typeface="Arial"/>
              </a:rPr>
              <a:t>Kemendikbudristek</a:t>
            </a:r>
            <a:endParaRPr sz="14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109715" y="934211"/>
            <a:ext cx="2585085" cy="477520"/>
          </a:xfrm>
          <a:prstGeom prst="rect">
            <a:avLst/>
          </a:prstGeom>
          <a:solidFill>
            <a:srgbClr val="1C4586"/>
          </a:solidFill>
        </p:spPr>
        <p:txBody>
          <a:bodyPr vert="horz" wrap="square" lIns="0" tIns="126364" rIns="0" bIns="0" rtlCol="0">
            <a:spAutoFit/>
          </a:bodyPr>
          <a:lstStyle/>
          <a:p>
            <a:pPr marL="499109">
              <a:lnSpc>
                <a:spcPct val="100000"/>
              </a:lnSpc>
              <a:spcBef>
                <a:spcPts val="994"/>
              </a:spcBef>
            </a:pP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Satuan</a:t>
            </a:r>
            <a:r>
              <a:rPr sz="1400" b="1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Arial"/>
                <a:cs typeface="Arial"/>
              </a:rPr>
              <a:t>Pendidikan</a:t>
            </a:r>
            <a:endParaRPr sz="14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464940" y="1546936"/>
            <a:ext cx="2342515" cy="26015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11150" marR="5080" indent="-311785">
              <a:lnSpc>
                <a:spcPct val="100000"/>
              </a:lnSpc>
              <a:spcBef>
                <a:spcPts val="95"/>
              </a:spcBef>
              <a:buChar char="-"/>
              <a:tabLst>
                <a:tab pos="311150" algn="l"/>
                <a:tab pos="311785" algn="l"/>
              </a:tabLst>
            </a:pPr>
            <a:r>
              <a:rPr sz="1300" spc="-5" dirty="0">
                <a:solidFill>
                  <a:srgbClr val="00295F"/>
                </a:solidFill>
                <a:latin typeface="Arial MT"/>
                <a:cs typeface="Arial MT"/>
              </a:rPr>
              <a:t>Mensosialisasikan Program </a:t>
            </a:r>
            <a:r>
              <a:rPr sz="1300" spc="-345" dirty="0">
                <a:solidFill>
                  <a:srgbClr val="00295F"/>
                </a:solidFill>
                <a:latin typeface="Arial MT"/>
                <a:cs typeface="Arial MT"/>
              </a:rPr>
              <a:t> </a:t>
            </a:r>
            <a:r>
              <a:rPr sz="1300" spc="-5" dirty="0">
                <a:solidFill>
                  <a:srgbClr val="00295F"/>
                </a:solidFill>
                <a:latin typeface="Arial MT"/>
                <a:cs typeface="Arial MT"/>
              </a:rPr>
              <a:t>Roots</a:t>
            </a:r>
            <a:r>
              <a:rPr sz="1300" spc="10" dirty="0">
                <a:solidFill>
                  <a:srgbClr val="00295F"/>
                </a:solidFill>
                <a:latin typeface="Arial MT"/>
                <a:cs typeface="Arial MT"/>
              </a:rPr>
              <a:t> </a:t>
            </a:r>
            <a:r>
              <a:rPr sz="1300" spc="-5" dirty="0">
                <a:solidFill>
                  <a:srgbClr val="00295F"/>
                </a:solidFill>
                <a:latin typeface="Arial MT"/>
                <a:cs typeface="Arial MT"/>
              </a:rPr>
              <a:t>kepada</a:t>
            </a:r>
            <a:r>
              <a:rPr sz="1300" spc="10" dirty="0">
                <a:solidFill>
                  <a:srgbClr val="00295F"/>
                </a:solidFill>
                <a:latin typeface="Arial MT"/>
                <a:cs typeface="Arial MT"/>
              </a:rPr>
              <a:t> </a:t>
            </a:r>
            <a:r>
              <a:rPr sz="1300" spc="-5" dirty="0">
                <a:solidFill>
                  <a:srgbClr val="00295F"/>
                </a:solidFill>
                <a:latin typeface="Arial MT"/>
                <a:cs typeface="Arial MT"/>
              </a:rPr>
              <a:t>Satuan </a:t>
            </a:r>
            <a:r>
              <a:rPr sz="1300" dirty="0">
                <a:solidFill>
                  <a:srgbClr val="00295F"/>
                </a:solidFill>
                <a:latin typeface="Arial MT"/>
                <a:cs typeface="Arial MT"/>
              </a:rPr>
              <a:t> </a:t>
            </a:r>
            <a:r>
              <a:rPr sz="1300" spc="-10" dirty="0">
                <a:solidFill>
                  <a:srgbClr val="00295F"/>
                </a:solidFill>
                <a:latin typeface="Arial MT"/>
                <a:cs typeface="Arial MT"/>
              </a:rPr>
              <a:t>Pendidikan</a:t>
            </a:r>
            <a:endParaRPr sz="1300">
              <a:latin typeface="Arial MT"/>
              <a:cs typeface="Arial MT"/>
            </a:endParaRPr>
          </a:p>
          <a:p>
            <a:pPr marL="311150" marR="5080" indent="-311785">
              <a:lnSpc>
                <a:spcPct val="100000"/>
              </a:lnSpc>
              <a:spcBef>
                <a:spcPts val="5"/>
              </a:spcBef>
              <a:buChar char="-"/>
              <a:tabLst>
                <a:tab pos="311150" algn="l"/>
                <a:tab pos="311785" algn="l"/>
              </a:tabLst>
            </a:pPr>
            <a:r>
              <a:rPr sz="1300" spc="-10" dirty="0">
                <a:solidFill>
                  <a:srgbClr val="00295F"/>
                </a:solidFill>
                <a:latin typeface="Arial MT"/>
                <a:cs typeface="Arial MT"/>
              </a:rPr>
              <a:t>Berkoordinasi</a:t>
            </a:r>
            <a:r>
              <a:rPr sz="1300" spc="340" dirty="0">
                <a:solidFill>
                  <a:srgbClr val="00295F"/>
                </a:solidFill>
                <a:latin typeface="Arial MT"/>
                <a:cs typeface="Arial MT"/>
              </a:rPr>
              <a:t> </a:t>
            </a:r>
            <a:r>
              <a:rPr sz="1300" spc="-10" dirty="0">
                <a:solidFill>
                  <a:srgbClr val="00295F"/>
                </a:solidFill>
                <a:latin typeface="Arial MT"/>
                <a:cs typeface="Arial MT"/>
              </a:rPr>
              <a:t>dengan </a:t>
            </a:r>
            <a:r>
              <a:rPr sz="1300" spc="-5" dirty="0">
                <a:solidFill>
                  <a:srgbClr val="00295F"/>
                </a:solidFill>
                <a:latin typeface="Arial MT"/>
                <a:cs typeface="Arial MT"/>
              </a:rPr>
              <a:t> Dinas Pendidikan</a:t>
            </a:r>
            <a:r>
              <a:rPr sz="1300" spc="25" dirty="0">
                <a:solidFill>
                  <a:srgbClr val="00295F"/>
                </a:solidFill>
                <a:latin typeface="Arial MT"/>
                <a:cs typeface="Arial MT"/>
              </a:rPr>
              <a:t> </a:t>
            </a:r>
            <a:r>
              <a:rPr sz="1300" spc="-5" dirty="0">
                <a:solidFill>
                  <a:srgbClr val="00295F"/>
                </a:solidFill>
                <a:latin typeface="Arial MT"/>
                <a:cs typeface="Arial MT"/>
              </a:rPr>
              <a:t>untuk </a:t>
            </a:r>
            <a:r>
              <a:rPr sz="1300" dirty="0">
                <a:solidFill>
                  <a:srgbClr val="00295F"/>
                </a:solidFill>
                <a:latin typeface="Arial MT"/>
                <a:cs typeface="Arial MT"/>
              </a:rPr>
              <a:t> </a:t>
            </a:r>
            <a:r>
              <a:rPr sz="1300" spc="-5" dirty="0">
                <a:solidFill>
                  <a:srgbClr val="00295F"/>
                </a:solidFill>
                <a:latin typeface="Arial MT"/>
                <a:cs typeface="Arial MT"/>
              </a:rPr>
              <a:t>mengingatkan</a:t>
            </a:r>
            <a:r>
              <a:rPr sz="1300" spc="5" dirty="0">
                <a:solidFill>
                  <a:srgbClr val="00295F"/>
                </a:solidFill>
                <a:latin typeface="Arial MT"/>
                <a:cs typeface="Arial MT"/>
              </a:rPr>
              <a:t> </a:t>
            </a:r>
            <a:r>
              <a:rPr sz="1300" spc="-5" dirty="0">
                <a:solidFill>
                  <a:srgbClr val="00295F"/>
                </a:solidFill>
                <a:latin typeface="Arial MT"/>
                <a:cs typeface="Arial MT"/>
              </a:rPr>
              <a:t>pelaksanaan </a:t>
            </a:r>
            <a:r>
              <a:rPr sz="1300" spc="-355" dirty="0">
                <a:solidFill>
                  <a:srgbClr val="00295F"/>
                </a:solidFill>
                <a:latin typeface="Arial MT"/>
                <a:cs typeface="Arial MT"/>
              </a:rPr>
              <a:t> </a:t>
            </a:r>
            <a:r>
              <a:rPr sz="1300" spc="-10" dirty="0">
                <a:solidFill>
                  <a:srgbClr val="00295F"/>
                </a:solidFill>
                <a:latin typeface="Arial MT"/>
                <a:cs typeface="Arial MT"/>
              </a:rPr>
              <a:t>Program</a:t>
            </a:r>
            <a:r>
              <a:rPr sz="1300" spc="25" dirty="0">
                <a:solidFill>
                  <a:srgbClr val="00295F"/>
                </a:solidFill>
                <a:latin typeface="Arial MT"/>
                <a:cs typeface="Arial MT"/>
              </a:rPr>
              <a:t> </a:t>
            </a:r>
            <a:r>
              <a:rPr sz="1300" spc="-10" dirty="0">
                <a:solidFill>
                  <a:srgbClr val="00295F"/>
                </a:solidFill>
                <a:latin typeface="Arial MT"/>
                <a:cs typeface="Arial MT"/>
              </a:rPr>
              <a:t>Roots</a:t>
            </a:r>
            <a:r>
              <a:rPr sz="1300" dirty="0">
                <a:solidFill>
                  <a:srgbClr val="00295F"/>
                </a:solidFill>
                <a:latin typeface="Arial MT"/>
                <a:cs typeface="Arial MT"/>
              </a:rPr>
              <a:t> </a:t>
            </a:r>
            <a:r>
              <a:rPr sz="1300" spc="-5" dirty="0">
                <a:solidFill>
                  <a:srgbClr val="00295F"/>
                </a:solidFill>
                <a:latin typeface="Arial MT"/>
                <a:cs typeface="Arial MT"/>
              </a:rPr>
              <a:t>di</a:t>
            </a:r>
            <a:r>
              <a:rPr sz="1300" dirty="0">
                <a:solidFill>
                  <a:srgbClr val="00295F"/>
                </a:solidFill>
                <a:latin typeface="Arial MT"/>
                <a:cs typeface="Arial MT"/>
              </a:rPr>
              <a:t> </a:t>
            </a:r>
            <a:r>
              <a:rPr sz="1300" spc="-10" dirty="0">
                <a:solidFill>
                  <a:srgbClr val="00295F"/>
                </a:solidFill>
                <a:latin typeface="Arial MT"/>
                <a:cs typeface="Arial MT"/>
              </a:rPr>
              <a:t>Satuan </a:t>
            </a:r>
            <a:r>
              <a:rPr sz="1300" spc="-5" dirty="0">
                <a:solidFill>
                  <a:srgbClr val="00295F"/>
                </a:solidFill>
                <a:latin typeface="Arial MT"/>
                <a:cs typeface="Arial MT"/>
              </a:rPr>
              <a:t> </a:t>
            </a:r>
            <a:r>
              <a:rPr sz="1300" spc="-10" dirty="0">
                <a:solidFill>
                  <a:srgbClr val="00295F"/>
                </a:solidFill>
                <a:latin typeface="Arial MT"/>
                <a:cs typeface="Arial MT"/>
              </a:rPr>
              <a:t>Pendidikan</a:t>
            </a:r>
            <a:endParaRPr sz="1300">
              <a:latin typeface="Arial MT"/>
              <a:cs typeface="Arial MT"/>
            </a:endParaRPr>
          </a:p>
          <a:p>
            <a:pPr marL="311150" marR="105410" indent="-311785">
              <a:lnSpc>
                <a:spcPct val="100000"/>
              </a:lnSpc>
              <a:buChar char="-"/>
              <a:tabLst>
                <a:tab pos="311150" algn="l"/>
                <a:tab pos="311785" algn="l"/>
              </a:tabLst>
            </a:pPr>
            <a:r>
              <a:rPr sz="1300" spc="-10" dirty="0">
                <a:solidFill>
                  <a:srgbClr val="00295F"/>
                </a:solidFill>
                <a:latin typeface="Arial MT"/>
                <a:cs typeface="Arial MT"/>
              </a:rPr>
              <a:t>Berkoordinasi</a:t>
            </a:r>
            <a:r>
              <a:rPr sz="1300" spc="35" dirty="0">
                <a:solidFill>
                  <a:srgbClr val="00295F"/>
                </a:solidFill>
                <a:latin typeface="Arial MT"/>
                <a:cs typeface="Arial MT"/>
              </a:rPr>
              <a:t> </a:t>
            </a:r>
            <a:r>
              <a:rPr sz="1300" spc="-10" dirty="0">
                <a:solidFill>
                  <a:srgbClr val="00295F"/>
                </a:solidFill>
                <a:latin typeface="Arial MT"/>
                <a:cs typeface="Arial MT"/>
              </a:rPr>
              <a:t>dengan </a:t>
            </a:r>
            <a:r>
              <a:rPr sz="1300" spc="-5" dirty="0">
                <a:solidFill>
                  <a:srgbClr val="00295F"/>
                </a:solidFill>
                <a:latin typeface="Arial MT"/>
                <a:cs typeface="Arial MT"/>
              </a:rPr>
              <a:t> </a:t>
            </a:r>
            <a:r>
              <a:rPr sz="1300" spc="-10" dirty="0">
                <a:solidFill>
                  <a:srgbClr val="00295F"/>
                </a:solidFill>
                <a:latin typeface="Arial MT"/>
                <a:cs typeface="Arial MT"/>
              </a:rPr>
              <a:t>Puspeka</a:t>
            </a:r>
            <a:r>
              <a:rPr sz="1300" spc="15" dirty="0">
                <a:solidFill>
                  <a:srgbClr val="00295F"/>
                </a:solidFill>
                <a:latin typeface="Arial MT"/>
                <a:cs typeface="Arial MT"/>
              </a:rPr>
              <a:t> </a:t>
            </a:r>
            <a:r>
              <a:rPr sz="1300" spc="-10" dirty="0">
                <a:solidFill>
                  <a:srgbClr val="00295F"/>
                </a:solidFill>
                <a:latin typeface="Arial MT"/>
                <a:cs typeface="Arial MT"/>
              </a:rPr>
              <a:t>dalam </a:t>
            </a:r>
            <a:r>
              <a:rPr sz="1300" spc="-5" dirty="0">
                <a:solidFill>
                  <a:srgbClr val="00295F"/>
                </a:solidFill>
                <a:latin typeface="Arial MT"/>
                <a:cs typeface="Arial MT"/>
              </a:rPr>
              <a:t> pengawasan pelaksanaan </a:t>
            </a:r>
            <a:r>
              <a:rPr sz="1300" spc="-350" dirty="0">
                <a:solidFill>
                  <a:srgbClr val="00295F"/>
                </a:solidFill>
                <a:latin typeface="Arial MT"/>
                <a:cs typeface="Arial MT"/>
              </a:rPr>
              <a:t> </a:t>
            </a:r>
            <a:r>
              <a:rPr sz="1300" spc="-5" dirty="0">
                <a:solidFill>
                  <a:srgbClr val="00295F"/>
                </a:solidFill>
                <a:latin typeface="Arial MT"/>
                <a:cs typeface="Arial MT"/>
              </a:rPr>
              <a:t>Program</a:t>
            </a:r>
            <a:r>
              <a:rPr sz="1300" spc="15" dirty="0">
                <a:solidFill>
                  <a:srgbClr val="00295F"/>
                </a:solidFill>
                <a:latin typeface="Arial MT"/>
                <a:cs typeface="Arial MT"/>
              </a:rPr>
              <a:t> </a:t>
            </a:r>
            <a:r>
              <a:rPr sz="1300" spc="-5" dirty="0">
                <a:solidFill>
                  <a:srgbClr val="00295F"/>
                </a:solidFill>
                <a:latin typeface="Arial MT"/>
                <a:cs typeface="Arial MT"/>
              </a:rPr>
              <a:t>Roots di</a:t>
            </a:r>
            <a:r>
              <a:rPr sz="1300" spc="-10" dirty="0">
                <a:solidFill>
                  <a:srgbClr val="00295F"/>
                </a:solidFill>
                <a:latin typeface="Arial MT"/>
                <a:cs typeface="Arial MT"/>
              </a:rPr>
              <a:t> </a:t>
            </a:r>
            <a:r>
              <a:rPr sz="1300" spc="-5" dirty="0">
                <a:solidFill>
                  <a:srgbClr val="00295F"/>
                </a:solidFill>
                <a:latin typeface="Arial MT"/>
                <a:cs typeface="Arial MT"/>
              </a:rPr>
              <a:t>Satuan </a:t>
            </a:r>
            <a:r>
              <a:rPr sz="1300" dirty="0">
                <a:solidFill>
                  <a:srgbClr val="00295F"/>
                </a:solidFill>
                <a:latin typeface="Arial MT"/>
                <a:cs typeface="Arial MT"/>
              </a:rPr>
              <a:t> </a:t>
            </a:r>
            <a:r>
              <a:rPr sz="1300" spc="-10" dirty="0">
                <a:solidFill>
                  <a:srgbClr val="00295F"/>
                </a:solidFill>
                <a:latin typeface="Arial MT"/>
                <a:cs typeface="Arial MT"/>
              </a:rPr>
              <a:t>Pendidikan</a:t>
            </a:r>
            <a:endParaRPr sz="1300">
              <a:latin typeface="Arial MT"/>
              <a:cs typeface="Arial MT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290817" y="1546936"/>
            <a:ext cx="2367915" cy="27997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11150" marR="174625" indent="-311150" algn="just">
              <a:lnSpc>
                <a:spcPct val="100000"/>
              </a:lnSpc>
              <a:spcBef>
                <a:spcPts val="95"/>
              </a:spcBef>
              <a:buChar char="-"/>
              <a:tabLst>
                <a:tab pos="311150" algn="l"/>
              </a:tabLst>
            </a:pPr>
            <a:r>
              <a:rPr sz="1300" spc="-5" dirty="0">
                <a:solidFill>
                  <a:srgbClr val="00295F"/>
                </a:solidFill>
                <a:latin typeface="Arial MT"/>
                <a:cs typeface="Arial MT"/>
              </a:rPr>
              <a:t>Mengikuti Program Roots </a:t>
            </a:r>
            <a:r>
              <a:rPr sz="1300" spc="-350" dirty="0">
                <a:solidFill>
                  <a:srgbClr val="00295F"/>
                </a:solidFill>
                <a:latin typeface="Arial MT"/>
                <a:cs typeface="Arial MT"/>
              </a:rPr>
              <a:t> </a:t>
            </a:r>
            <a:r>
              <a:rPr sz="1300" spc="-10" dirty="0">
                <a:solidFill>
                  <a:srgbClr val="00295F"/>
                </a:solidFill>
                <a:latin typeface="Arial MT"/>
                <a:cs typeface="Arial MT"/>
              </a:rPr>
              <a:t>yang </a:t>
            </a:r>
            <a:r>
              <a:rPr sz="1300" spc="-5" dirty="0">
                <a:solidFill>
                  <a:srgbClr val="00295F"/>
                </a:solidFill>
                <a:latin typeface="Arial MT"/>
                <a:cs typeface="Arial MT"/>
              </a:rPr>
              <a:t>sudah didesain oleh </a:t>
            </a:r>
            <a:r>
              <a:rPr sz="1300" spc="-350" dirty="0">
                <a:solidFill>
                  <a:srgbClr val="00295F"/>
                </a:solidFill>
                <a:latin typeface="Arial MT"/>
                <a:cs typeface="Arial MT"/>
              </a:rPr>
              <a:t> </a:t>
            </a:r>
            <a:r>
              <a:rPr sz="1300" spc="-10" dirty="0">
                <a:solidFill>
                  <a:srgbClr val="00295F"/>
                </a:solidFill>
                <a:latin typeface="Arial MT"/>
                <a:cs typeface="Arial MT"/>
              </a:rPr>
              <a:t>Puspeka</a:t>
            </a:r>
            <a:r>
              <a:rPr sz="1300" spc="10" dirty="0">
                <a:solidFill>
                  <a:srgbClr val="00295F"/>
                </a:solidFill>
                <a:latin typeface="Arial MT"/>
                <a:cs typeface="Arial MT"/>
              </a:rPr>
              <a:t> </a:t>
            </a:r>
            <a:r>
              <a:rPr sz="1300" spc="-10" dirty="0">
                <a:solidFill>
                  <a:srgbClr val="00295F"/>
                </a:solidFill>
                <a:latin typeface="Arial MT"/>
                <a:cs typeface="Arial MT"/>
              </a:rPr>
              <a:t>dan</a:t>
            </a:r>
            <a:r>
              <a:rPr sz="1300" spc="10" dirty="0">
                <a:solidFill>
                  <a:srgbClr val="00295F"/>
                </a:solidFill>
                <a:latin typeface="Arial MT"/>
                <a:cs typeface="Arial MT"/>
              </a:rPr>
              <a:t> </a:t>
            </a:r>
            <a:r>
              <a:rPr sz="1300" spc="-10" dirty="0">
                <a:solidFill>
                  <a:srgbClr val="00295F"/>
                </a:solidFill>
                <a:latin typeface="Arial MT"/>
                <a:cs typeface="Arial MT"/>
              </a:rPr>
              <a:t>UNICEF’</a:t>
            </a:r>
            <a:endParaRPr sz="1300">
              <a:latin typeface="Arial MT"/>
              <a:cs typeface="Arial MT"/>
            </a:endParaRPr>
          </a:p>
          <a:p>
            <a:pPr marL="310515" marR="12700" indent="-310515">
              <a:lnSpc>
                <a:spcPct val="100000"/>
              </a:lnSpc>
              <a:spcBef>
                <a:spcPts val="5"/>
              </a:spcBef>
              <a:buChar char="-"/>
              <a:tabLst>
                <a:tab pos="310515" algn="l"/>
                <a:tab pos="311150" algn="l"/>
              </a:tabLst>
            </a:pPr>
            <a:r>
              <a:rPr sz="1300" spc="-5" dirty="0">
                <a:solidFill>
                  <a:srgbClr val="00295F"/>
                </a:solidFill>
                <a:latin typeface="Arial MT"/>
                <a:cs typeface="Arial MT"/>
              </a:rPr>
              <a:t>Melaksanakan</a:t>
            </a:r>
            <a:r>
              <a:rPr sz="1300" spc="40" dirty="0">
                <a:solidFill>
                  <a:srgbClr val="00295F"/>
                </a:solidFill>
                <a:latin typeface="Arial MT"/>
                <a:cs typeface="Arial MT"/>
              </a:rPr>
              <a:t> </a:t>
            </a:r>
            <a:r>
              <a:rPr sz="1300" spc="-5" dirty="0">
                <a:solidFill>
                  <a:srgbClr val="00295F"/>
                </a:solidFill>
                <a:latin typeface="Arial MT"/>
                <a:cs typeface="Arial MT"/>
              </a:rPr>
              <a:t>Program </a:t>
            </a:r>
            <a:r>
              <a:rPr sz="1300" dirty="0">
                <a:solidFill>
                  <a:srgbClr val="00295F"/>
                </a:solidFill>
                <a:latin typeface="Arial MT"/>
                <a:cs typeface="Arial MT"/>
              </a:rPr>
              <a:t> </a:t>
            </a:r>
            <a:r>
              <a:rPr sz="1300" spc="-5" dirty="0">
                <a:solidFill>
                  <a:srgbClr val="00295F"/>
                </a:solidFill>
                <a:latin typeface="Arial MT"/>
                <a:cs typeface="Arial MT"/>
              </a:rPr>
              <a:t>Roots</a:t>
            </a:r>
            <a:r>
              <a:rPr sz="1300" dirty="0">
                <a:solidFill>
                  <a:srgbClr val="00295F"/>
                </a:solidFill>
                <a:latin typeface="Arial MT"/>
                <a:cs typeface="Arial MT"/>
              </a:rPr>
              <a:t> </a:t>
            </a:r>
            <a:r>
              <a:rPr sz="1300" spc="-5" dirty="0">
                <a:solidFill>
                  <a:srgbClr val="00295F"/>
                </a:solidFill>
                <a:latin typeface="Arial MT"/>
                <a:cs typeface="Arial MT"/>
              </a:rPr>
              <a:t>di</a:t>
            </a:r>
            <a:r>
              <a:rPr sz="1300" spc="-15" dirty="0">
                <a:solidFill>
                  <a:srgbClr val="00295F"/>
                </a:solidFill>
                <a:latin typeface="Arial MT"/>
                <a:cs typeface="Arial MT"/>
              </a:rPr>
              <a:t> </a:t>
            </a:r>
            <a:r>
              <a:rPr sz="1300" spc="-5" dirty="0">
                <a:solidFill>
                  <a:srgbClr val="00295F"/>
                </a:solidFill>
                <a:latin typeface="Arial MT"/>
                <a:cs typeface="Arial MT"/>
              </a:rPr>
              <a:t>Satuan</a:t>
            </a:r>
            <a:r>
              <a:rPr sz="1300" spc="5" dirty="0">
                <a:solidFill>
                  <a:srgbClr val="00295F"/>
                </a:solidFill>
                <a:latin typeface="Arial MT"/>
                <a:cs typeface="Arial MT"/>
              </a:rPr>
              <a:t> </a:t>
            </a:r>
            <a:r>
              <a:rPr sz="1300" spc="-5" dirty="0">
                <a:solidFill>
                  <a:srgbClr val="00295F"/>
                </a:solidFill>
                <a:latin typeface="Arial MT"/>
                <a:cs typeface="Arial MT"/>
              </a:rPr>
              <a:t>Pendidikan </a:t>
            </a:r>
            <a:r>
              <a:rPr sz="1300" spc="-345" dirty="0">
                <a:solidFill>
                  <a:srgbClr val="00295F"/>
                </a:solidFill>
                <a:latin typeface="Arial MT"/>
                <a:cs typeface="Arial MT"/>
              </a:rPr>
              <a:t> </a:t>
            </a:r>
            <a:r>
              <a:rPr sz="1300" spc="-5" dirty="0">
                <a:solidFill>
                  <a:srgbClr val="00295F"/>
                </a:solidFill>
                <a:latin typeface="Arial MT"/>
                <a:cs typeface="Arial MT"/>
              </a:rPr>
              <a:t>masing-masing</a:t>
            </a:r>
            <a:r>
              <a:rPr sz="1300" spc="45" dirty="0">
                <a:solidFill>
                  <a:srgbClr val="00295F"/>
                </a:solidFill>
                <a:latin typeface="Arial MT"/>
                <a:cs typeface="Arial MT"/>
              </a:rPr>
              <a:t> </a:t>
            </a:r>
            <a:r>
              <a:rPr sz="1300" spc="-5" dirty="0">
                <a:solidFill>
                  <a:srgbClr val="00295F"/>
                </a:solidFill>
                <a:latin typeface="Arial MT"/>
                <a:cs typeface="Arial MT"/>
              </a:rPr>
              <a:t>dengan </a:t>
            </a:r>
            <a:r>
              <a:rPr sz="1300" dirty="0">
                <a:solidFill>
                  <a:srgbClr val="00295F"/>
                </a:solidFill>
                <a:latin typeface="Arial MT"/>
                <a:cs typeface="Arial MT"/>
              </a:rPr>
              <a:t> </a:t>
            </a:r>
            <a:r>
              <a:rPr sz="1300" spc="-5" dirty="0">
                <a:solidFill>
                  <a:srgbClr val="00295F"/>
                </a:solidFill>
                <a:latin typeface="Arial MT"/>
                <a:cs typeface="Arial MT"/>
              </a:rPr>
              <a:t>Dana</a:t>
            </a:r>
            <a:r>
              <a:rPr sz="1300" spc="10" dirty="0">
                <a:solidFill>
                  <a:srgbClr val="00295F"/>
                </a:solidFill>
                <a:latin typeface="Arial MT"/>
                <a:cs typeface="Arial MT"/>
              </a:rPr>
              <a:t> </a:t>
            </a:r>
            <a:r>
              <a:rPr sz="1300" spc="-5" dirty="0">
                <a:solidFill>
                  <a:srgbClr val="00295F"/>
                </a:solidFill>
                <a:latin typeface="Arial MT"/>
                <a:cs typeface="Arial MT"/>
              </a:rPr>
              <a:t>BOSP</a:t>
            </a:r>
            <a:endParaRPr sz="1300">
              <a:latin typeface="Arial MT"/>
              <a:cs typeface="Arial MT"/>
            </a:endParaRPr>
          </a:p>
          <a:p>
            <a:pPr marL="310515" marR="378460" indent="-310515">
              <a:lnSpc>
                <a:spcPct val="100000"/>
              </a:lnSpc>
              <a:buChar char="-"/>
              <a:tabLst>
                <a:tab pos="310515" algn="l"/>
                <a:tab pos="311150" algn="l"/>
              </a:tabLst>
            </a:pPr>
            <a:r>
              <a:rPr sz="1300" spc="-5" dirty="0">
                <a:solidFill>
                  <a:srgbClr val="00295F"/>
                </a:solidFill>
                <a:latin typeface="Arial MT"/>
                <a:cs typeface="Arial MT"/>
              </a:rPr>
              <a:t>Merencanakan </a:t>
            </a:r>
            <a:r>
              <a:rPr sz="1300" dirty="0">
                <a:solidFill>
                  <a:srgbClr val="00295F"/>
                </a:solidFill>
                <a:latin typeface="Arial MT"/>
                <a:cs typeface="Arial MT"/>
              </a:rPr>
              <a:t> </a:t>
            </a:r>
            <a:r>
              <a:rPr sz="1300" spc="-5" dirty="0">
                <a:solidFill>
                  <a:srgbClr val="00295F"/>
                </a:solidFill>
                <a:latin typeface="Arial MT"/>
                <a:cs typeface="Arial MT"/>
              </a:rPr>
              <a:t>keberlanjutan Program </a:t>
            </a:r>
            <a:r>
              <a:rPr sz="1300" spc="-350" dirty="0">
                <a:solidFill>
                  <a:srgbClr val="00295F"/>
                </a:solidFill>
                <a:latin typeface="Arial MT"/>
                <a:cs typeface="Arial MT"/>
              </a:rPr>
              <a:t> </a:t>
            </a:r>
            <a:r>
              <a:rPr sz="1300" spc="-5" dirty="0">
                <a:solidFill>
                  <a:srgbClr val="00295F"/>
                </a:solidFill>
                <a:latin typeface="Arial MT"/>
                <a:cs typeface="Arial MT"/>
              </a:rPr>
              <a:t>Roots di tahun-tahun </a:t>
            </a:r>
            <a:r>
              <a:rPr sz="1300" dirty="0">
                <a:solidFill>
                  <a:srgbClr val="00295F"/>
                </a:solidFill>
                <a:latin typeface="Arial MT"/>
                <a:cs typeface="Arial MT"/>
              </a:rPr>
              <a:t> </a:t>
            </a:r>
            <a:r>
              <a:rPr sz="1300" spc="-5" dirty="0">
                <a:solidFill>
                  <a:srgbClr val="00295F"/>
                </a:solidFill>
                <a:latin typeface="Arial MT"/>
                <a:cs typeface="Arial MT"/>
              </a:rPr>
              <a:t>mendatang</a:t>
            </a:r>
            <a:endParaRPr sz="1300">
              <a:latin typeface="Arial MT"/>
              <a:cs typeface="Arial MT"/>
            </a:endParaRPr>
          </a:p>
          <a:p>
            <a:pPr marL="310515" marR="5080" indent="-310515">
              <a:lnSpc>
                <a:spcPct val="100000"/>
              </a:lnSpc>
              <a:buChar char="-"/>
              <a:tabLst>
                <a:tab pos="310515" algn="l"/>
                <a:tab pos="311150" algn="l"/>
              </a:tabLst>
            </a:pPr>
            <a:r>
              <a:rPr sz="1300" spc="-5" dirty="0">
                <a:solidFill>
                  <a:srgbClr val="00295F"/>
                </a:solidFill>
                <a:latin typeface="Arial MT"/>
                <a:cs typeface="Arial MT"/>
              </a:rPr>
              <a:t>Melaksanakan</a:t>
            </a:r>
            <a:r>
              <a:rPr sz="1300" spc="15" dirty="0">
                <a:solidFill>
                  <a:srgbClr val="00295F"/>
                </a:solidFill>
                <a:latin typeface="Arial MT"/>
                <a:cs typeface="Arial MT"/>
              </a:rPr>
              <a:t> </a:t>
            </a:r>
            <a:r>
              <a:rPr sz="1300" spc="-10" dirty="0">
                <a:solidFill>
                  <a:srgbClr val="00295F"/>
                </a:solidFill>
                <a:latin typeface="Arial MT"/>
                <a:cs typeface="Arial MT"/>
              </a:rPr>
              <a:t>pengawasan </a:t>
            </a:r>
            <a:r>
              <a:rPr sz="1300" spc="-350" dirty="0">
                <a:solidFill>
                  <a:srgbClr val="00295F"/>
                </a:solidFill>
                <a:latin typeface="Arial MT"/>
                <a:cs typeface="Arial MT"/>
              </a:rPr>
              <a:t> </a:t>
            </a:r>
            <a:r>
              <a:rPr sz="1300" spc="-5" dirty="0">
                <a:solidFill>
                  <a:srgbClr val="00295F"/>
                </a:solidFill>
                <a:latin typeface="Arial MT"/>
                <a:cs typeface="Arial MT"/>
              </a:rPr>
              <a:t>dan</a:t>
            </a:r>
            <a:r>
              <a:rPr sz="1300" spc="60" dirty="0">
                <a:solidFill>
                  <a:srgbClr val="00295F"/>
                </a:solidFill>
                <a:latin typeface="Arial MT"/>
                <a:cs typeface="Arial MT"/>
              </a:rPr>
              <a:t> </a:t>
            </a:r>
            <a:r>
              <a:rPr sz="1300" spc="-5" dirty="0">
                <a:solidFill>
                  <a:srgbClr val="00295F"/>
                </a:solidFill>
                <a:latin typeface="Arial MT"/>
                <a:cs typeface="Arial MT"/>
              </a:rPr>
              <a:t>evaluasi</a:t>
            </a:r>
            <a:r>
              <a:rPr sz="1300" spc="100" dirty="0">
                <a:solidFill>
                  <a:srgbClr val="00295F"/>
                </a:solidFill>
                <a:latin typeface="Arial MT"/>
                <a:cs typeface="Arial MT"/>
              </a:rPr>
              <a:t> </a:t>
            </a:r>
            <a:r>
              <a:rPr sz="1300" spc="-5" dirty="0">
                <a:solidFill>
                  <a:srgbClr val="00295F"/>
                </a:solidFill>
                <a:latin typeface="Arial MT"/>
                <a:cs typeface="Arial MT"/>
              </a:rPr>
              <a:t>Program </a:t>
            </a:r>
            <a:r>
              <a:rPr sz="1300" dirty="0">
                <a:solidFill>
                  <a:srgbClr val="00295F"/>
                </a:solidFill>
                <a:latin typeface="Arial MT"/>
                <a:cs typeface="Arial MT"/>
              </a:rPr>
              <a:t> </a:t>
            </a:r>
            <a:r>
              <a:rPr sz="1300" spc="-5" dirty="0">
                <a:solidFill>
                  <a:srgbClr val="00295F"/>
                </a:solidFill>
                <a:latin typeface="Arial MT"/>
                <a:cs typeface="Arial MT"/>
              </a:rPr>
              <a:t>Roots</a:t>
            </a:r>
            <a:endParaRPr sz="13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767071"/>
            <a:ext cx="9144000" cy="376555"/>
          </a:xfrm>
          <a:custGeom>
            <a:avLst/>
            <a:gdLst/>
            <a:ahLst/>
            <a:cxnLst/>
            <a:rect l="l" t="t" r="r" b="b"/>
            <a:pathLst>
              <a:path w="9144000" h="376554">
                <a:moveTo>
                  <a:pt x="0" y="376428"/>
                </a:moveTo>
                <a:lnTo>
                  <a:pt x="9144000" y="376428"/>
                </a:lnTo>
                <a:lnTo>
                  <a:pt x="9144000" y="0"/>
                </a:lnTo>
                <a:lnTo>
                  <a:pt x="0" y="0"/>
                </a:lnTo>
                <a:lnTo>
                  <a:pt x="0" y="376428"/>
                </a:lnTo>
                <a:close/>
              </a:path>
            </a:pathLst>
          </a:custGeom>
          <a:ln w="12700">
            <a:solidFill>
              <a:srgbClr val="1F386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982970" y="4893482"/>
            <a:ext cx="2705100" cy="114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90"/>
              </a:lnSpc>
            </a:pP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Kementerian 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Pendidikan,</a:t>
            </a:r>
            <a:r>
              <a:rPr sz="8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Kebudayaan,</a:t>
            </a:r>
            <a:r>
              <a:rPr sz="800" spc="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Riset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 dan</a:t>
            </a:r>
            <a:r>
              <a:rPr sz="8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Teknologi</a:t>
            </a:r>
            <a:endParaRPr sz="800">
              <a:latin typeface="Arial MT"/>
              <a:cs typeface="Arial MT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0" y="4760974"/>
            <a:ext cx="9144000" cy="384175"/>
            <a:chOff x="0" y="4760974"/>
            <a:chExt cx="9144000" cy="38417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576014" y="4801919"/>
              <a:ext cx="282425" cy="28387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4760974"/>
              <a:ext cx="9143999" cy="34747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4760974"/>
              <a:ext cx="9144000" cy="384048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27025" rIns="0" bIns="0" rtlCol="0">
            <a:spAutoFit/>
          </a:bodyPr>
          <a:lstStyle/>
          <a:p>
            <a:pPr marL="3243580" marR="5080" indent="-2402205">
              <a:lnSpc>
                <a:spcPts val="1939"/>
              </a:lnSpc>
              <a:spcBef>
                <a:spcPts val="345"/>
              </a:spcBef>
            </a:pPr>
            <a:r>
              <a:rPr spc="-5" dirty="0"/>
              <a:t>Sosialisasi</a:t>
            </a:r>
            <a:r>
              <a:rPr spc="5" dirty="0"/>
              <a:t> </a:t>
            </a:r>
            <a:r>
              <a:rPr spc="-5" dirty="0"/>
              <a:t>pencegahan </a:t>
            </a:r>
            <a:r>
              <a:rPr dirty="0"/>
              <a:t>perundungan</a:t>
            </a:r>
            <a:r>
              <a:rPr spc="-15" dirty="0"/>
              <a:t> </a:t>
            </a:r>
            <a:r>
              <a:rPr dirty="0"/>
              <a:t>dapat</a:t>
            </a:r>
            <a:r>
              <a:rPr spc="5" dirty="0"/>
              <a:t> </a:t>
            </a:r>
            <a:r>
              <a:rPr spc="-5" dirty="0"/>
              <a:t>memanfaatkan</a:t>
            </a:r>
            <a:r>
              <a:rPr spc="30" dirty="0"/>
              <a:t> </a:t>
            </a:r>
            <a:r>
              <a:rPr dirty="0"/>
              <a:t>bahan </a:t>
            </a:r>
            <a:r>
              <a:rPr spc="-484" dirty="0"/>
              <a:t> </a:t>
            </a:r>
            <a:r>
              <a:rPr spc="-5" dirty="0"/>
              <a:t>pembelajaran berikut:</a:t>
            </a:r>
          </a:p>
        </p:txBody>
      </p:sp>
      <p:sp>
        <p:nvSpPr>
          <p:cNvPr id="9" name="object 9"/>
          <p:cNvSpPr/>
          <p:nvPr/>
        </p:nvSpPr>
        <p:spPr>
          <a:xfrm>
            <a:off x="0" y="0"/>
            <a:ext cx="2654935" cy="177165"/>
          </a:xfrm>
          <a:custGeom>
            <a:avLst/>
            <a:gdLst/>
            <a:ahLst/>
            <a:cxnLst/>
            <a:rect l="l" t="t" r="r" b="b"/>
            <a:pathLst>
              <a:path w="2654935" h="177165">
                <a:moveTo>
                  <a:pt x="0" y="176784"/>
                </a:moveTo>
                <a:lnTo>
                  <a:pt x="2654808" y="176784"/>
                </a:lnTo>
                <a:lnTo>
                  <a:pt x="2654808" y="0"/>
                </a:lnTo>
                <a:lnTo>
                  <a:pt x="0" y="0"/>
                </a:lnTo>
                <a:lnTo>
                  <a:pt x="0" y="176784"/>
                </a:lnTo>
                <a:close/>
              </a:path>
            </a:pathLst>
          </a:custGeom>
          <a:solidFill>
            <a:srgbClr val="1F386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291795" y="0"/>
            <a:ext cx="206756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b="1" spc="-5" dirty="0">
                <a:solidFill>
                  <a:srgbClr val="FFFFFF"/>
                </a:solidFill>
                <a:latin typeface="Arial"/>
                <a:cs typeface="Arial"/>
              </a:rPr>
              <a:t>PENCEGAHAN</a:t>
            </a:r>
            <a:r>
              <a:rPr sz="105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50" b="1" spc="-5" dirty="0">
                <a:solidFill>
                  <a:srgbClr val="FFFFFF"/>
                </a:solidFill>
                <a:latin typeface="Arial"/>
                <a:cs typeface="Arial"/>
              </a:rPr>
              <a:t>PERUNDUNGAN</a:t>
            </a:r>
            <a:endParaRPr sz="105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2654807" y="0"/>
            <a:ext cx="282575" cy="178435"/>
          </a:xfrm>
          <a:custGeom>
            <a:avLst/>
            <a:gdLst/>
            <a:ahLst/>
            <a:cxnLst/>
            <a:rect l="l" t="t" r="r" b="b"/>
            <a:pathLst>
              <a:path w="282575" h="178435">
                <a:moveTo>
                  <a:pt x="282077" y="0"/>
                </a:moveTo>
                <a:lnTo>
                  <a:pt x="0" y="0"/>
                </a:lnTo>
                <a:lnTo>
                  <a:pt x="0" y="178308"/>
                </a:lnTo>
                <a:lnTo>
                  <a:pt x="282077" y="0"/>
                </a:lnTo>
                <a:close/>
              </a:path>
            </a:pathLst>
          </a:custGeom>
          <a:solidFill>
            <a:srgbClr val="1F386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2271648" y="4441088"/>
            <a:ext cx="6697980" cy="172720"/>
          </a:xfrm>
          <a:prstGeom prst="rect">
            <a:avLst/>
          </a:prstGeom>
          <a:solidFill>
            <a:srgbClr val="002F66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30"/>
              </a:lnSpc>
            </a:pPr>
            <a:r>
              <a:rPr sz="1200" b="1" i="1" spc="-5" dirty="0">
                <a:solidFill>
                  <a:srgbClr val="FFFFFF"/>
                </a:solidFill>
                <a:latin typeface="Arial"/>
                <a:cs typeface="Arial"/>
              </a:rPr>
              <a:t>*Untuk </a:t>
            </a:r>
            <a:r>
              <a:rPr sz="1200" b="1" i="1" dirty="0">
                <a:solidFill>
                  <a:srgbClr val="FFFFFF"/>
                </a:solidFill>
                <a:latin typeface="Arial"/>
                <a:cs typeface="Arial"/>
              </a:rPr>
              <a:t>audiens</a:t>
            </a:r>
            <a:r>
              <a:rPr sz="1200" b="1" i="1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i="1" dirty="0">
                <a:solidFill>
                  <a:srgbClr val="FFFFFF"/>
                </a:solidFill>
                <a:latin typeface="Arial"/>
                <a:cs typeface="Arial"/>
              </a:rPr>
              <a:t>Dinas</a:t>
            </a:r>
            <a:r>
              <a:rPr sz="1200" b="1" i="1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i="1" dirty="0">
                <a:solidFill>
                  <a:srgbClr val="FFFFFF"/>
                </a:solidFill>
                <a:latin typeface="Arial"/>
                <a:cs typeface="Arial"/>
              </a:rPr>
              <a:t>pendidikan,</a:t>
            </a:r>
            <a:r>
              <a:rPr sz="1200" b="1" i="1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i="1" dirty="0">
                <a:solidFill>
                  <a:srgbClr val="FFFFFF"/>
                </a:solidFill>
                <a:latin typeface="Arial"/>
                <a:cs typeface="Arial"/>
              </a:rPr>
              <a:t>BPMP,</a:t>
            </a:r>
            <a:r>
              <a:rPr sz="1200" b="1" i="1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i="1" dirty="0">
                <a:solidFill>
                  <a:srgbClr val="FFFFFF"/>
                </a:solidFill>
                <a:latin typeface="Arial"/>
                <a:cs typeface="Arial"/>
              </a:rPr>
              <a:t>dan</a:t>
            </a:r>
            <a:r>
              <a:rPr sz="1200" b="1" i="1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i="1" spc="-5" dirty="0">
                <a:solidFill>
                  <a:srgbClr val="FFFFFF"/>
                </a:solidFill>
                <a:latin typeface="Arial"/>
                <a:cs typeface="Arial"/>
              </a:rPr>
              <a:t>Satuan</a:t>
            </a:r>
            <a:r>
              <a:rPr sz="1200" b="1" i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i="1" dirty="0">
                <a:solidFill>
                  <a:srgbClr val="FFFFFF"/>
                </a:solidFill>
                <a:latin typeface="Arial"/>
                <a:cs typeface="Arial"/>
              </a:rPr>
              <a:t>Pendidikan </a:t>
            </a:r>
            <a:r>
              <a:rPr sz="1200" b="1" i="1" spc="-5" dirty="0">
                <a:solidFill>
                  <a:srgbClr val="FFFFFF"/>
                </a:solidFill>
                <a:latin typeface="Arial"/>
                <a:cs typeface="Arial"/>
              </a:rPr>
              <a:t>(Kepala</a:t>
            </a:r>
            <a:r>
              <a:rPr sz="1200" b="1" i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i="1" dirty="0">
                <a:solidFill>
                  <a:srgbClr val="FFFFFF"/>
                </a:solidFill>
                <a:latin typeface="Arial"/>
                <a:cs typeface="Arial"/>
              </a:rPr>
              <a:t>Sekolah</a:t>
            </a:r>
            <a:r>
              <a:rPr sz="1200" b="1" i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i="1" dirty="0">
                <a:solidFill>
                  <a:srgbClr val="FFFFFF"/>
                </a:solidFill>
                <a:latin typeface="Arial"/>
                <a:cs typeface="Arial"/>
              </a:rPr>
              <a:t>dan Guru)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1446251" y="893022"/>
            <a:ext cx="2781935" cy="3450590"/>
            <a:chOff x="1446251" y="893022"/>
            <a:chExt cx="2781935" cy="3450590"/>
          </a:xfrm>
        </p:grpSpPr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446251" y="893022"/>
              <a:ext cx="2781349" cy="164752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96567" y="923543"/>
              <a:ext cx="2685287" cy="1552447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446251" y="2560286"/>
              <a:ext cx="2781349" cy="1783172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496567" y="2590799"/>
              <a:ext cx="2685287" cy="1688591"/>
            </a:xfrm>
            <a:prstGeom prst="rect">
              <a:avLst/>
            </a:prstGeom>
          </p:spPr>
        </p:pic>
      </p:grpSp>
      <p:grpSp>
        <p:nvGrpSpPr>
          <p:cNvPr id="18" name="object 18"/>
          <p:cNvGrpSpPr/>
          <p:nvPr/>
        </p:nvGrpSpPr>
        <p:grpSpPr>
          <a:xfrm>
            <a:off x="5894813" y="893015"/>
            <a:ext cx="2938780" cy="1701164"/>
            <a:chOff x="5894813" y="893015"/>
            <a:chExt cx="2938780" cy="1701164"/>
          </a:xfrm>
        </p:grpSpPr>
        <p:pic>
          <p:nvPicPr>
            <p:cNvPr id="19" name="object 1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894813" y="893015"/>
              <a:ext cx="2938309" cy="1700880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945123" y="923544"/>
              <a:ext cx="2842260" cy="1606168"/>
            </a:xfrm>
            <a:prstGeom prst="rect">
              <a:avLst/>
            </a:prstGeom>
          </p:spPr>
        </p:pic>
      </p:grpSp>
      <p:grpSp>
        <p:nvGrpSpPr>
          <p:cNvPr id="21" name="object 21"/>
          <p:cNvGrpSpPr/>
          <p:nvPr/>
        </p:nvGrpSpPr>
        <p:grpSpPr>
          <a:xfrm>
            <a:off x="5894813" y="2650208"/>
            <a:ext cx="2938780" cy="1693545"/>
            <a:chOff x="5894813" y="2650208"/>
            <a:chExt cx="2938780" cy="1693545"/>
          </a:xfrm>
        </p:grpSpPr>
        <p:pic>
          <p:nvPicPr>
            <p:cNvPr id="22" name="object 2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894813" y="2650208"/>
              <a:ext cx="2938309" cy="1693245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945123" y="2680716"/>
              <a:ext cx="2842260" cy="1598676"/>
            </a:xfrm>
            <a:prstGeom prst="rect">
              <a:avLst/>
            </a:prstGeom>
          </p:spPr>
        </p:pic>
      </p:grpSp>
      <p:sp>
        <p:nvSpPr>
          <p:cNvPr id="24" name="object 24"/>
          <p:cNvSpPr txBox="1"/>
          <p:nvPr/>
        </p:nvSpPr>
        <p:spPr>
          <a:xfrm>
            <a:off x="186334" y="1181861"/>
            <a:ext cx="1013460" cy="1016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300" u="sng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13"/>
              </a:rPr>
              <a:t>Program </a:t>
            </a:r>
            <a:r>
              <a:rPr sz="1300" spc="-5" dirty="0">
                <a:solidFill>
                  <a:srgbClr val="0462C1"/>
                </a:solidFill>
                <a:latin typeface="Arial MT"/>
                <a:cs typeface="Arial MT"/>
              </a:rPr>
              <a:t> </a:t>
            </a:r>
            <a:r>
              <a:rPr sz="1300" u="sng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13"/>
              </a:rPr>
              <a:t>Pencegahan </a:t>
            </a:r>
            <a:r>
              <a:rPr sz="1300" spc="-5" dirty="0">
                <a:solidFill>
                  <a:srgbClr val="0462C1"/>
                </a:solidFill>
                <a:latin typeface="Arial MT"/>
                <a:cs typeface="Arial MT"/>
              </a:rPr>
              <a:t> </a:t>
            </a:r>
            <a:r>
              <a:rPr sz="1300" u="sng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13"/>
              </a:rPr>
              <a:t>Perundungan </a:t>
            </a:r>
            <a:r>
              <a:rPr sz="1300" spc="-10" dirty="0">
                <a:solidFill>
                  <a:srgbClr val="0462C1"/>
                </a:solidFill>
                <a:latin typeface="Arial MT"/>
                <a:cs typeface="Arial MT"/>
              </a:rPr>
              <a:t> </a:t>
            </a:r>
            <a:r>
              <a:rPr sz="13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13"/>
              </a:rPr>
              <a:t>(Roots </a:t>
            </a:r>
            <a:r>
              <a:rPr sz="1300" dirty="0">
                <a:solidFill>
                  <a:srgbClr val="0462C1"/>
                </a:solidFill>
                <a:latin typeface="Arial MT"/>
                <a:cs typeface="Arial MT"/>
              </a:rPr>
              <a:t> </a:t>
            </a:r>
            <a:r>
              <a:rPr sz="1300" u="sng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13"/>
              </a:rPr>
              <a:t>Indonesia)</a:t>
            </a:r>
            <a:endParaRPr sz="1300">
              <a:latin typeface="Arial MT"/>
              <a:cs typeface="Arial MT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622425" y="4864654"/>
            <a:ext cx="5897880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FFFFFF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tidak</a:t>
            </a:r>
            <a:r>
              <a:rPr sz="1300" b="1" spc="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untuk</a:t>
            </a:r>
            <a:r>
              <a:rPr sz="1300" b="1" spc="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tanpa</a:t>
            </a:r>
            <a:r>
              <a:rPr sz="1300" b="1" spc="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konteks</a:t>
            </a:r>
            <a:r>
              <a:rPr sz="1300" b="1" spc="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hari</a:t>
            </a:r>
            <a:r>
              <a:rPr sz="1300" b="1" spc="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ini.</a:t>
            </a:r>
            <a:endParaRPr sz="13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26338" y="4864654"/>
            <a:ext cx="8277859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  <a:tabLst>
                <a:tab pos="8164830" algn="l"/>
              </a:tabLst>
            </a:pP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PERING</a:t>
            </a:r>
            <a:r>
              <a:rPr sz="1300" b="1" spc="-45" dirty="0">
                <a:solidFill>
                  <a:srgbClr val="E6E6E6"/>
                </a:solidFill>
                <a:latin typeface="Arial"/>
                <a:cs typeface="Arial"/>
              </a:rPr>
              <a:t>A</a:t>
            </a:r>
            <a:r>
              <a:rPr sz="1300" b="1" spc="5" dirty="0">
                <a:solidFill>
                  <a:srgbClr val="E6E6E6"/>
                </a:solidFill>
                <a:latin typeface="Arial"/>
                <a:cs typeface="Arial"/>
              </a:rPr>
              <a:t>T</a:t>
            </a:r>
            <a:r>
              <a:rPr sz="1300" b="1" spc="-20" dirty="0">
                <a:solidFill>
                  <a:srgbClr val="E6E6E6"/>
                </a:solidFill>
                <a:latin typeface="Arial"/>
                <a:cs typeface="Arial"/>
              </a:rPr>
              <a:t>A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N: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5" dirty="0">
                <a:solidFill>
                  <a:srgbClr val="E6E6E6"/>
                </a:solidFill>
                <a:latin typeface="Arial"/>
                <a:cs typeface="Arial"/>
              </a:rPr>
              <a:t>M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ateri</a:t>
            </a:r>
            <a:r>
              <a:rPr sz="1300" b="1" spc="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3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</a:t>
            </a:r>
            <a:r>
              <a:rPr sz="1300" b="1" dirty="0">
                <a:solidFill>
                  <a:srgbClr val="E6E6E6"/>
                </a:solidFill>
                <a:latin typeface="Arial"/>
                <a:cs typeface="Arial"/>
              </a:rPr>
              <a:t>a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n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4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4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29</a:t>
            </a:r>
            <a:r>
              <a:rPr sz="1300" b="1" spc="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Juli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2021.</a:t>
            </a:r>
            <a:r>
              <a:rPr sz="1300" b="1" dirty="0">
                <a:solidFill>
                  <a:srgbClr val="E6E6E6"/>
                </a:solidFill>
                <a:latin typeface="Arial"/>
                <a:cs typeface="Arial"/>
              </a:rPr>
              <a:t>	</a:t>
            </a:r>
            <a:r>
              <a:rPr sz="1200" spc="-7" baseline="17361" dirty="0">
                <a:solidFill>
                  <a:srgbClr val="FFFFFF"/>
                </a:solidFill>
                <a:latin typeface="Arial MT"/>
                <a:cs typeface="Arial MT"/>
              </a:rPr>
              <a:t>47</a:t>
            </a:r>
            <a:endParaRPr sz="1200" baseline="17361">
              <a:latin typeface="Arial MT"/>
              <a:cs typeface="Arial MT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11454" y="4864654"/>
            <a:ext cx="8119745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4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4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6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4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November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2021.</a:t>
            </a:r>
            <a:endParaRPr sz="13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37362" y="4864654"/>
            <a:ext cx="8066405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5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6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23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Februari</a:t>
            </a:r>
            <a:r>
              <a:rPr sz="1300" b="1" spc="4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2022.</a:t>
            </a:r>
            <a:endParaRPr sz="13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48614" y="4864654"/>
            <a:ext cx="7844790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5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6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21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Maret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2022.</a:t>
            </a:r>
            <a:endParaRPr sz="13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648614" y="4864654"/>
            <a:ext cx="7844790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5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6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23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Maret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2022.</a:t>
            </a:r>
            <a:endParaRPr sz="13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680618" y="4864654"/>
            <a:ext cx="7779384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1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4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21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April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2022.</a:t>
            </a:r>
            <a:endParaRPr sz="13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730910" y="4864654"/>
            <a:ext cx="7680325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4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27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E6E6E6"/>
                </a:solidFill>
                <a:latin typeface="Arial"/>
                <a:cs typeface="Arial"/>
              </a:rPr>
              <a:t>Mei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2022.</a:t>
            </a:r>
            <a:endParaRPr sz="13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30910" y="4864654"/>
            <a:ext cx="7680325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4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31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E6E6E6"/>
                </a:solidFill>
                <a:latin typeface="Arial"/>
                <a:cs typeface="Arial"/>
              </a:rPr>
              <a:t>Mei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2022.</a:t>
            </a:r>
            <a:endParaRPr sz="13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726338" y="4864654"/>
            <a:ext cx="7689850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4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4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22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Juli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2022.</a:t>
            </a:r>
            <a:endParaRPr sz="13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487070" y="4864654"/>
            <a:ext cx="8166734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4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4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6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11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November</a:t>
            </a:r>
            <a:r>
              <a:rPr sz="1300" b="1" spc="7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</a:t>
            </a:r>
            <a:endParaRPr sz="13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398779" y="4944485"/>
            <a:ext cx="1191260" cy="139700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#MerdekaBeragamSetara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999233" y="4944485"/>
            <a:ext cx="1529715" cy="139700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@cerdasberkarakter.kemdikbudri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37566" y="3145662"/>
            <a:ext cx="1223645" cy="4216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3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14"/>
              </a:rPr>
              <a:t>#GerakBersama</a:t>
            </a:r>
            <a:endParaRPr sz="13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sz="13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14"/>
              </a:rPr>
              <a:t>-</a:t>
            </a:r>
            <a:r>
              <a:rPr sz="1300" u="sng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14"/>
              </a:rPr>
              <a:t> </a:t>
            </a:r>
            <a:r>
              <a:rPr sz="13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14"/>
              </a:rPr>
              <a:t>Ini</a:t>
            </a:r>
            <a:r>
              <a:rPr sz="1300" u="sng" spc="-2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14"/>
              </a:rPr>
              <a:t> </a:t>
            </a:r>
            <a:r>
              <a:rPr sz="1300" u="sng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14"/>
              </a:rPr>
              <a:t>Gak</a:t>
            </a:r>
            <a:r>
              <a:rPr sz="1300" u="sng" spc="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14"/>
              </a:rPr>
              <a:t> </a:t>
            </a:r>
            <a:r>
              <a:rPr sz="1300" u="sng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14"/>
              </a:rPr>
              <a:t>Lucu!</a:t>
            </a:r>
            <a:endParaRPr sz="1300">
              <a:latin typeface="Arial MT"/>
              <a:cs typeface="Arial MT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489450" y="2801873"/>
            <a:ext cx="1217930" cy="1016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300" u="sng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15"/>
              </a:rPr>
              <a:t>Panggung </a:t>
            </a:r>
            <a:r>
              <a:rPr sz="1300" spc="-5" dirty="0">
                <a:solidFill>
                  <a:srgbClr val="0462C1"/>
                </a:solidFill>
                <a:latin typeface="Arial MT"/>
                <a:cs typeface="Arial MT"/>
              </a:rPr>
              <a:t> </a:t>
            </a:r>
            <a:r>
              <a:rPr sz="1300" u="sng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15"/>
              </a:rPr>
              <a:t>Apresiasi</a:t>
            </a:r>
            <a:r>
              <a:rPr sz="1300" u="sng" spc="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15"/>
              </a:rPr>
              <a:t> </a:t>
            </a:r>
            <a:r>
              <a:rPr sz="1300" u="sng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15"/>
              </a:rPr>
              <a:t>dan </a:t>
            </a:r>
            <a:r>
              <a:rPr sz="1300" spc="-5" dirty="0">
                <a:solidFill>
                  <a:srgbClr val="0462C1"/>
                </a:solidFill>
                <a:latin typeface="Arial MT"/>
                <a:cs typeface="Arial MT"/>
              </a:rPr>
              <a:t> </a:t>
            </a:r>
            <a:r>
              <a:rPr sz="1300" u="sng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15"/>
              </a:rPr>
              <a:t>Berbagi</a:t>
            </a:r>
            <a:r>
              <a:rPr sz="13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15"/>
              </a:rPr>
              <a:t> </a:t>
            </a:r>
            <a:r>
              <a:rPr sz="1300" u="sng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15"/>
              </a:rPr>
              <a:t>Praktik </a:t>
            </a:r>
            <a:r>
              <a:rPr sz="1300" spc="-5" dirty="0">
                <a:solidFill>
                  <a:srgbClr val="0462C1"/>
                </a:solidFill>
                <a:latin typeface="Arial MT"/>
                <a:cs typeface="Arial MT"/>
              </a:rPr>
              <a:t> </a:t>
            </a:r>
            <a:r>
              <a:rPr sz="13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15"/>
              </a:rPr>
              <a:t>Baik Program </a:t>
            </a:r>
            <a:r>
              <a:rPr sz="1300" dirty="0">
                <a:solidFill>
                  <a:srgbClr val="0462C1"/>
                </a:solidFill>
                <a:latin typeface="Arial MT"/>
                <a:cs typeface="Arial MT"/>
              </a:rPr>
              <a:t> </a:t>
            </a:r>
            <a:r>
              <a:rPr sz="13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15"/>
              </a:rPr>
              <a:t>Roots</a:t>
            </a:r>
            <a:r>
              <a:rPr sz="1300" u="sng" spc="-4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15"/>
              </a:rPr>
              <a:t> </a:t>
            </a:r>
            <a:r>
              <a:rPr sz="13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15"/>
              </a:rPr>
              <a:t>Indonesia</a:t>
            </a:r>
            <a:endParaRPr sz="1300">
              <a:latin typeface="Arial MT"/>
              <a:cs typeface="Arial MT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435855" y="1181861"/>
            <a:ext cx="1369695" cy="8178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300" u="sng" spc="-5" dirty="0">
                <a:solidFill>
                  <a:srgbClr val="2100CC"/>
                </a:solidFill>
                <a:uFill>
                  <a:solidFill>
                    <a:srgbClr val="2100CC"/>
                  </a:solidFill>
                </a:uFill>
                <a:latin typeface="Arial MT"/>
                <a:cs typeface="Arial MT"/>
                <a:hlinkClick r:id="rId16"/>
              </a:rPr>
              <a:t>#BersatuUntuk</a:t>
            </a:r>
            <a:r>
              <a:rPr sz="1300" u="sng" spc="-10" dirty="0">
                <a:solidFill>
                  <a:srgbClr val="2100CC"/>
                </a:solidFill>
                <a:uFill>
                  <a:solidFill>
                    <a:srgbClr val="2100CC"/>
                  </a:solidFill>
                </a:uFill>
                <a:latin typeface="Arial MT"/>
                <a:cs typeface="Arial MT"/>
                <a:hlinkClick r:id="rId16"/>
              </a:rPr>
              <a:t>B</a:t>
            </a:r>
            <a:r>
              <a:rPr sz="1300" u="sng" spc="-5" dirty="0">
                <a:solidFill>
                  <a:srgbClr val="2100CC"/>
                </a:solidFill>
                <a:uFill>
                  <a:solidFill>
                    <a:srgbClr val="2100CC"/>
                  </a:solidFill>
                </a:uFill>
                <a:latin typeface="Arial MT"/>
                <a:cs typeface="Arial MT"/>
                <a:hlinkClick r:id="rId16"/>
              </a:rPr>
              <a:t>er </a:t>
            </a:r>
            <a:r>
              <a:rPr sz="1300" spc="-5" dirty="0">
                <a:solidFill>
                  <a:srgbClr val="2100CC"/>
                </a:solidFill>
                <a:latin typeface="Arial MT"/>
                <a:cs typeface="Arial MT"/>
              </a:rPr>
              <a:t> </a:t>
            </a:r>
            <a:r>
              <a:rPr sz="1300" u="sng" spc="-5" dirty="0">
                <a:solidFill>
                  <a:srgbClr val="2100CC"/>
                </a:solidFill>
                <a:uFill>
                  <a:solidFill>
                    <a:srgbClr val="2100CC"/>
                  </a:solidFill>
                </a:uFill>
                <a:latin typeface="Arial MT"/>
                <a:cs typeface="Arial MT"/>
                <a:hlinkClick r:id="rId16"/>
              </a:rPr>
              <a:t>suara:</a:t>
            </a:r>
            <a:r>
              <a:rPr sz="1300" u="sng" spc="5" dirty="0">
                <a:solidFill>
                  <a:srgbClr val="2100CC"/>
                </a:solidFill>
                <a:uFill>
                  <a:solidFill>
                    <a:srgbClr val="2100CC"/>
                  </a:solidFill>
                </a:uFill>
                <a:latin typeface="Arial MT"/>
                <a:cs typeface="Arial MT"/>
                <a:hlinkClick r:id="rId16"/>
              </a:rPr>
              <a:t> </a:t>
            </a:r>
            <a:r>
              <a:rPr sz="1300" u="sng" spc="-5" dirty="0">
                <a:solidFill>
                  <a:srgbClr val="2100CC"/>
                </a:solidFill>
                <a:uFill>
                  <a:solidFill>
                    <a:srgbClr val="2100CC"/>
                  </a:solidFill>
                </a:uFill>
                <a:latin typeface="Arial MT"/>
                <a:cs typeface="Arial MT"/>
                <a:hlinkClick r:id="rId16"/>
              </a:rPr>
              <a:t>Anak </a:t>
            </a:r>
            <a:r>
              <a:rPr sz="1300" dirty="0">
                <a:solidFill>
                  <a:srgbClr val="2100CC"/>
                </a:solidFill>
                <a:latin typeface="Arial MT"/>
                <a:cs typeface="Arial MT"/>
              </a:rPr>
              <a:t> </a:t>
            </a:r>
            <a:r>
              <a:rPr sz="1300" u="sng" spc="-10" dirty="0">
                <a:solidFill>
                  <a:srgbClr val="2100CC"/>
                </a:solidFill>
                <a:uFill>
                  <a:solidFill>
                    <a:srgbClr val="2100CC"/>
                  </a:solidFill>
                </a:uFill>
                <a:latin typeface="Arial MT"/>
                <a:cs typeface="Arial MT"/>
                <a:hlinkClick r:id="rId16"/>
              </a:rPr>
              <a:t>Indonesia</a:t>
            </a:r>
            <a:r>
              <a:rPr sz="1300" u="sng" spc="10" dirty="0">
                <a:solidFill>
                  <a:srgbClr val="2100CC"/>
                </a:solidFill>
                <a:uFill>
                  <a:solidFill>
                    <a:srgbClr val="2100CC"/>
                  </a:solidFill>
                </a:uFill>
                <a:latin typeface="Arial MT"/>
                <a:cs typeface="Arial MT"/>
                <a:hlinkClick r:id="rId16"/>
              </a:rPr>
              <a:t> </a:t>
            </a:r>
            <a:r>
              <a:rPr sz="1300" u="sng" spc="-10" dirty="0">
                <a:solidFill>
                  <a:srgbClr val="2100CC"/>
                </a:solidFill>
                <a:uFill>
                  <a:solidFill>
                    <a:srgbClr val="2100CC"/>
                  </a:solidFill>
                </a:uFill>
                <a:latin typeface="Arial MT"/>
                <a:cs typeface="Arial MT"/>
                <a:hlinkClick r:id="rId16"/>
              </a:rPr>
              <a:t>Cegah </a:t>
            </a:r>
            <a:r>
              <a:rPr sz="1300" spc="-5" dirty="0">
                <a:solidFill>
                  <a:srgbClr val="2100CC"/>
                </a:solidFill>
                <a:latin typeface="Arial MT"/>
                <a:cs typeface="Arial MT"/>
              </a:rPr>
              <a:t> </a:t>
            </a:r>
            <a:r>
              <a:rPr sz="1300" u="sng" spc="-5" dirty="0">
                <a:solidFill>
                  <a:srgbClr val="2100CC"/>
                </a:solidFill>
                <a:uFill>
                  <a:solidFill>
                    <a:srgbClr val="2100CC"/>
                  </a:solidFill>
                </a:uFill>
                <a:latin typeface="Arial MT"/>
                <a:cs typeface="Arial MT"/>
                <a:hlinkClick r:id="rId16"/>
              </a:rPr>
              <a:t>Perundungan</a:t>
            </a:r>
            <a:endParaRPr sz="13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767071"/>
            <a:ext cx="9144000" cy="376555"/>
          </a:xfrm>
          <a:custGeom>
            <a:avLst/>
            <a:gdLst/>
            <a:ahLst/>
            <a:cxnLst/>
            <a:rect l="l" t="t" r="r" b="b"/>
            <a:pathLst>
              <a:path w="9144000" h="376554">
                <a:moveTo>
                  <a:pt x="0" y="376428"/>
                </a:moveTo>
                <a:lnTo>
                  <a:pt x="9144000" y="376428"/>
                </a:lnTo>
                <a:lnTo>
                  <a:pt x="9144000" y="0"/>
                </a:lnTo>
                <a:lnTo>
                  <a:pt x="0" y="0"/>
                </a:lnTo>
                <a:lnTo>
                  <a:pt x="0" y="376428"/>
                </a:lnTo>
                <a:close/>
              </a:path>
            </a:pathLst>
          </a:custGeom>
          <a:ln w="12700">
            <a:solidFill>
              <a:srgbClr val="1F386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982970" y="4893482"/>
            <a:ext cx="2705100" cy="114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90"/>
              </a:lnSpc>
            </a:pP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Kementerian 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Pendidikan,</a:t>
            </a:r>
            <a:r>
              <a:rPr sz="8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Kebudayaan,</a:t>
            </a:r>
            <a:r>
              <a:rPr sz="800" spc="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Riset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 dan</a:t>
            </a:r>
            <a:r>
              <a:rPr sz="8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Teknologi</a:t>
            </a:r>
            <a:endParaRPr sz="800">
              <a:latin typeface="Arial MT"/>
              <a:cs typeface="Arial MT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0" y="4760974"/>
            <a:ext cx="9144000" cy="384175"/>
            <a:chOff x="0" y="4760974"/>
            <a:chExt cx="9144000" cy="38417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576014" y="4801919"/>
              <a:ext cx="282425" cy="28387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4760974"/>
              <a:ext cx="9143999" cy="34747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4760974"/>
              <a:ext cx="9144000" cy="384048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27025" rIns="0" bIns="0" rtlCol="0">
            <a:spAutoFit/>
          </a:bodyPr>
          <a:lstStyle/>
          <a:p>
            <a:pPr marL="3430270" marR="5080" indent="-2402205">
              <a:lnSpc>
                <a:spcPts val="1939"/>
              </a:lnSpc>
              <a:spcBef>
                <a:spcPts val="345"/>
              </a:spcBef>
            </a:pPr>
            <a:r>
              <a:rPr spc="-5" dirty="0"/>
              <a:t>Sosialisasi</a:t>
            </a:r>
            <a:r>
              <a:rPr spc="5" dirty="0"/>
              <a:t> </a:t>
            </a:r>
            <a:r>
              <a:rPr spc="-5" dirty="0"/>
              <a:t>pencegahan </a:t>
            </a:r>
            <a:r>
              <a:rPr dirty="0"/>
              <a:t>perundungan</a:t>
            </a:r>
            <a:r>
              <a:rPr spc="-15" dirty="0"/>
              <a:t> </a:t>
            </a:r>
            <a:r>
              <a:rPr dirty="0"/>
              <a:t>dapat</a:t>
            </a:r>
            <a:r>
              <a:rPr spc="5" dirty="0"/>
              <a:t> </a:t>
            </a:r>
            <a:r>
              <a:rPr spc="-5" dirty="0"/>
              <a:t>memanfaatkan</a:t>
            </a:r>
            <a:r>
              <a:rPr spc="30" dirty="0"/>
              <a:t> </a:t>
            </a:r>
            <a:r>
              <a:rPr dirty="0"/>
              <a:t>bahan </a:t>
            </a:r>
            <a:r>
              <a:rPr spc="-484" dirty="0"/>
              <a:t> </a:t>
            </a:r>
            <a:r>
              <a:rPr spc="-5" dirty="0"/>
              <a:t>pembelajaran berikut:</a:t>
            </a:r>
          </a:p>
        </p:txBody>
      </p:sp>
      <p:sp>
        <p:nvSpPr>
          <p:cNvPr id="9" name="object 9"/>
          <p:cNvSpPr/>
          <p:nvPr/>
        </p:nvSpPr>
        <p:spPr>
          <a:xfrm>
            <a:off x="0" y="0"/>
            <a:ext cx="2654935" cy="177165"/>
          </a:xfrm>
          <a:custGeom>
            <a:avLst/>
            <a:gdLst/>
            <a:ahLst/>
            <a:cxnLst/>
            <a:rect l="l" t="t" r="r" b="b"/>
            <a:pathLst>
              <a:path w="2654935" h="177165">
                <a:moveTo>
                  <a:pt x="0" y="176784"/>
                </a:moveTo>
                <a:lnTo>
                  <a:pt x="2654808" y="176784"/>
                </a:lnTo>
                <a:lnTo>
                  <a:pt x="2654808" y="0"/>
                </a:lnTo>
                <a:lnTo>
                  <a:pt x="0" y="0"/>
                </a:lnTo>
                <a:lnTo>
                  <a:pt x="0" y="176784"/>
                </a:lnTo>
                <a:close/>
              </a:path>
            </a:pathLst>
          </a:custGeom>
          <a:solidFill>
            <a:srgbClr val="1F386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291795" y="0"/>
            <a:ext cx="206756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b="1" spc="-5" dirty="0">
                <a:solidFill>
                  <a:srgbClr val="FFFFFF"/>
                </a:solidFill>
                <a:latin typeface="Arial"/>
                <a:cs typeface="Arial"/>
              </a:rPr>
              <a:t>PENCEGAHAN</a:t>
            </a:r>
            <a:r>
              <a:rPr sz="105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50" b="1" spc="-5" dirty="0">
                <a:solidFill>
                  <a:srgbClr val="FFFFFF"/>
                </a:solidFill>
                <a:latin typeface="Arial"/>
                <a:cs typeface="Arial"/>
              </a:rPr>
              <a:t>PERUNDUNGAN</a:t>
            </a:r>
            <a:endParaRPr sz="105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2654807" y="0"/>
            <a:ext cx="282575" cy="178435"/>
          </a:xfrm>
          <a:custGeom>
            <a:avLst/>
            <a:gdLst/>
            <a:ahLst/>
            <a:cxnLst/>
            <a:rect l="l" t="t" r="r" b="b"/>
            <a:pathLst>
              <a:path w="282575" h="178435">
                <a:moveTo>
                  <a:pt x="282077" y="0"/>
                </a:moveTo>
                <a:lnTo>
                  <a:pt x="0" y="0"/>
                </a:lnTo>
                <a:lnTo>
                  <a:pt x="0" y="178308"/>
                </a:lnTo>
                <a:lnTo>
                  <a:pt x="282077" y="0"/>
                </a:lnTo>
                <a:close/>
              </a:path>
            </a:pathLst>
          </a:custGeom>
          <a:solidFill>
            <a:srgbClr val="1F386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2442336" y="4441088"/>
            <a:ext cx="6527800" cy="172720"/>
          </a:xfrm>
          <a:prstGeom prst="rect">
            <a:avLst/>
          </a:prstGeom>
          <a:solidFill>
            <a:srgbClr val="002F66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30"/>
              </a:lnSpc>
            </a:pPr>
            <a:r>
              <a:rPr sz="1200" b="1" i="1" spc="-5" dirty="0">
                <a:solidFill>
                  <a:srgbClr val="FFFFFF"/>
                </a:solidFill>
                <a:latin typeface="Arial"/>
                <a:cs typeface="Arial"/>
              </a:rPr>
              <a:t>*Untuk</a:t>
            </a:r>
            <a:r>
              <a:rPr sz="1200" b="1" i="1" dirty="0">
                <a:solidFill>
                  <a:srgbClr val="FFFFFF"/>
                </a:solidFill>
                <a:latin typeface="Arial"/>
                <a:cs typeface="Arial"/>
              </a:rPr>
              <a:t> audiens</a:t>
            </a:r>
            <a:r>
              <a:rPr sz="1200" b="1" i="1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i="1" spc="-5" dirty="0">
                <a:solidFill>
                  <a:srgbClr val="FFFFFF"/>
                </a:solidFill>
                <a:latin typeface="Arial"/>
                <a:cs typeface="Arial"/>
              </a:rPr>
              <a:t>aktor</a:t>
            </a:r>
            <a:r>
              <a:rPr sz="1200" b="1" i="1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i="1" dirty="0">
                <a:solidFill>
                  <a:srgbClr val="FFFFFF"/>
                </a:solidFill>
                <a:latin typeface="Arial"/>
                <a:cs typeface="Arial"/>
              </a:rPr>
              <a:t>dalam</a:t>
            </a:r>
            <a:r>
              <a:rPr sz="1200" b="1" i="1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i="1" spc="-5" dirty="0">
                <a:solidFill>
                  <a:srgbClr val="FFFFFF"/>
                </a:solidFill>
                <a:latin typeface="Arial"/>
                <a:cs typeface="Arial"/>
              </a:rPr>
              <a:t>Satuan</a:t>
            </a:r>
            <a:r>
              <a:rPr sz="1200" b="1" i="1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i="1" dirty="0">
                <a:solidFill>
                  <a:srgbClr val="FFFFFF"/>
                </a:solidFill>
                <a:latin typeface="Arial"/>
                <a:cs typeface="Arial"/>
              </a:rPr>
              <a:t>Pendidikan </a:t>
            </a:r>
            <a:r>
              <a:rPr sz="1200" b="1" i="1" spc="-5" dirty="0">
                <a:solidFill>
                  <a:srgbClr val="FFFFFF"/>
                </a:solidFill>
                <a:latin typeface="Arial"/>
                <a:cs typeface="Arial"/>
              </a:rPr>
              <a:t>(Kepala</a:t>
            </a:r>
            <a:r>
              <a:rPr sz="1200" b="1" i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i="1" dirty="0">
                <a:solidFill>
                  <a:srgbClr val="FFFFFF"/>
                </a:solidFill>
                <a:latin typeface="Arial"/>
                <a:cs typeface="Arial"/>
              </a:rPr>
              <a:t>Sekolah</a:t>
            </a:r>
            <a:r>
              <a:rPr sz="1200" b="1" i="1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i="1" dirty="0">
                <a:solidFill>
                  <a:srgbClr val="FFFFFF"/>
                </a:solidFill>
                <a:latin typeface="Arial"/>
                <a:cs typeface="Arial"/>
              </a:rPr>
              <a:t>dan Guru)</a:t>
            </a:r>
            <a:r>
              <a:rPr sz="1200" b="1" i="1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i="1" dirty="0">
                <a:solidFill>
                  <a:srgbClr val="FFFFFF"/>
                </a:solidFill>
                <a:latin typeface="Arial"/>
                <a:cs typeface="Arial"/>
              </a:rPr>
              <a:t>dan Orang</a:t>
            </a:r>
            <a:r>
              <a:rPr sz="1200" b="1" i="1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i="1" dirty="0">
                <a:solidFill>
                  <a:srgbClr val="FFFFFF"/>
                </a:solidFill>
                <a:latin typeface="Arial"/>
                <a:cs typeface="Arial"/>
              </a:rPr>
              <a:t>Tua</a:t>
            </a:r>
            <a:endParaRPr sz="1200">
              <a:latin typeface="Arial"/>
              <a:cs typeface="Arial"/>
            </a:endParaRPr>
          </a:p>
        </p:txBody>
      </p:sp>
      <p:pic>
        <p:nvPicPr>
          <p:cNvPr id="13" name="object 1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82751" y="934211"/>
            <a:ext cx="1836420" cy="1290827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059935" y="1298507"/>
            <a:ext cx="1258824" cy="1688532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339840" y="2738627"/>
            <a:ext cx="2252471" cy="1155192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71144" y="2752344"/>
            <a:ext cx="1837944" cy="1063752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487667" y="934211"/>
            <a:ext cx="2016251" cy="1156715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738631" y="2409189"/>
            <a:ext cx="190309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0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10"/>
              </a:rPr>
              <a:t>Modul</a:t>
            </a:r>
            <a:r>
              <a:rPr sz="1000" u="sng" spc="-3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10"/>
              </a:rPr>
              <a:t> </a:t>
            </a:r>
            <a:r>
              <a:rPr sz="10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10"/>
              </a:rPr>
              <a:t>Pencegahan</a:t>
            </a:r>
            <a:r>
              <a:rPr sz="1000" u="sng" spc="-5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10"/>
              </a:rPr>
              <a:t> </a:t>
            </a:r>
            <a:r>
              <a:rPr sz="10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10"/>
              </a:rPr>
              <a:t>Perundungan</a:t>
            </a:r>
            <a:endParaRPr sz="100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</a:pPr>
            <a:r>
              <a:rPr sz="10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10"/>
              </a:rPr>
              <a:t>di</a:t>
            </a:r>
            <a:r>
              <a:rPr sz="1000" u="sng" spc="-5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10"/>
              </a:rPr>
              <a:t> </a:t>
            </a:r>
            <a:r>
              <a:rPr sz="1000" u="sng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10"/>
              </a:rPr>
              <a:t>PAUD</a:t>
            </a:r>
            <a:endParaRPr sz="1000">
              <a:latin typeface="Arial MT"/>
              <a:cs typeface="Arial MT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622425" y="4864654"/>
            <a:ext cx="5897880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FFFFFF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tidak</a:t>
            </a:r>
            <a:r>
              <a:rPr sz="1300" b="1" spc="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untuk</a:t>
            </a:r>
            <a:r>
              <a:rPr sz="1300" b="1" spc="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tanpa</a:t>
            </a:r>
            <a:r>
              <a:rPr sz="1300" b="1" spc="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konteks</a:t>
            </a:r>
            <a:r>
              <a:rPr sz="1300" b="1" spc="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hari</a:t>
            </a:r>
            <a:r>
              <a:rPr sz="1300" b="1" spc="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ini.</a:t>
            </a:r>
            <a:endParaRPr sz="13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26338" y="4864654"/>
            <a:ext cx="8277859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  <a:tabLst>
                <a:tab pos="8164830" algn="l"/>
              </a:tabLst>
            </a:pP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PERING</a:t>
            </a:r>
            <a:r>
              <a:rPr sz="1300" b="1" spc="-45" dirty="0">
                <a:solidFill>
                  <a:srgbClr val="E6E6E6"/>
                </a:solidFill>
                <a:latin typeface="Arial"/>
                <a:cs typeface="Arial"/>
              </a:rPr>
              <a:t>A</a:t>
            </a:r>
            <a:r>
              <a:rPr sz="1300" b="1" spc="5" dirty="0">
                <a:solidFill>
                  <a:srgbClr val="E6E6E6"/>
                </a:solidFill>
                <a:latin typeface="Arial"/>
                <a:cs typeface="Arial"/>
              </a:rPr>
              <a:t>T</a:t>
            </a:r>
            <a:r>
              <a:rPr sz="1300" b="1" spc="-20" dirty="0">
                <a:solidFill>
                  <a:srgbClr val="E6E6E6"/>
                </a:solidFill>
                <a:latin typeface="Arial"/>
                <a:cs typeface="Arial"/>
              </a:rPr>
              <a:t>A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N: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5" dirty="0">
                <a:solidFill>
                  <a:srgbClr val="E6E6E6"/>
                </a:solidFill>
                <a:latin typeface="Arial"/>
                <a:cs typeface="Arial"/>
              </a:rPr>
              <a:t>M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ateri</a:t>
            </a:r>
            <a:r>
              <a:rPr sz="1300" b="1" spc="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3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</a:t>
            </a:r>
            <a:r>
              <a:rPr sz="1300" b="1" dirty="0">
                <a:solidFill>
                  <a:srgbClr val="E6E6E6"/>
                </a:solidFill>
                <a:latin typeface="Arial"/>
                <a:cs typeface="Arial"/>
              </a:rPr>
              <a:t>a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n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4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4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29</a:t>
            </a:r>
            <a:r>
              <a:rPr sz="1300" b="1" spc="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Juli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2021.</a:t>
            </a:r>
            <a:r>
              <a:rPr sz="1300" b="1" dirty="0">
                <a:solidFill>
                  <a:srgbClr val="E6E6E6"/>
                </a:solidFill>
                <a:latin typeface="Arial"/>
                <a:cs typeface="Arial"/>
              </a:rPr>
              <a:t>	</a:t>
            </a:r>
            <a:r>
              <a:rPr sz="1200" spc="-7" baseline="17361" dirty="0">
                <a:solidFill>
                  <a:srgbClr val="FFFFFF"/>
                </a:solidFill>
                <a:latin typeface="Arial MT"/>
                <a:cs typeface="Arial MT"/>
              </a:rPr>
              <a:t>47</a:t>
            </a:r>
            <a:endParaRPr sz="1200" baseline="17361">
              <a:latin typeface="Arial MT"/>
              <a:cs typeface="Arial MT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11454" y="4864654"/>
            <a:ext cx="8119745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4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4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6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4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November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2021.</a:t>
            </a:r>
            <a:endParaRPr sz="13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37362" y="4864654"/>
            <a:ext cx="8066405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5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6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23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Februari</a:t>
            </a:r>
            <a:r>
              <a:rPr sz="1300" b="1" spc="4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2022.</a:t>
            </a:r>
            <a:endParaRPr sz="13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48614" y="4864654"/>
            <a:ext cx="7844790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5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6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21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Maret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2022.</a:t>
            </a:r>
            <a:endParaRPr sz="13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48614" y="4864654"/>
            <a:ext cx="7844790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5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6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23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Maret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2022.</a:t>
            </a:r>
            <a:endParaRPr sz="13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80618" y="4864654"/>
            <a:ext cx="7779384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1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4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21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April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2022.</a:t>
            </a:r>
            <a:endParaRPr sz="13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730910" y="4864654"/>
            <a:ext cx="7680325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4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27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E6E6E6"/>
                </a:solidFill>
                <a:latin typeface="Arial"/>
                <a:cs typeface="Arial"/>
              </a:rPr>
              <a:t>Mei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2022.</a:t>
            </a:r>
            <a:endParaRPr sz="13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730910" y="4864654"/>
            <a:ext cx="7680325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4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31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E6E6E6"/>
                </a:solidFill>
                <a:latin typeface="Arial"/>
                <a:cs typeface="Arial"/>
              </a:rPr>
              <a:t>Mei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2022.</a:t>
            </a:r>
            <a:endParaRPr sz="13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26338" y="4864654"/>
            <a:ext cx="7689850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4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4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22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Juli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2022.</a:t>
            </a:r>
            <a:endParaRPr sz="13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487070" y="4864654"/>
            <a:ext cx="8166734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4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4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6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11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November</a:t>
            </a:r>
            <a:r>
              <a:rPr sz="1300" b="1" spc="7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</a:t>
            </a:r>
            <a:endParaRPr sz="13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398779" y="4944485"/>
            <a:ext cx="1191260" cy="139700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#MerdekaBeragamSetara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999233" y="4944485"/>
            <a:ext cx="1529715" cy="139700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@cerdasberkarakter.kemdikbudri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443985" y="3104134"/>
            <a:ext cx="248920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11"/>
              </a:rPr>
              <a:t>Modul </a:t>
            </a:r>
            <a:r>
              <a:rPr sz="11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11"/>
              </a:rPr>
              <a:t>Pencegahan</a:t>
            </a:r>
            <a:r>
              <a:rPr sz="1100" u="sng" spc="-2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11"/>
              </a:rPr>
              <a:t> </a:t>
            </a:r>
            <a:r>
              <a:rPr sz="11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11"/>
              </a:rPr>
              <a:t>Perundungan</a:t>
            </a:r>
            <a:r>
              <a:rPr sz="1100" u="sng" spc="-3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11"/>
              </a:rPr>
              <a:t> </a:t>
            </a:r>
            <a:r>
              <a:rPr sz="11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11"/>
              </a:rPr>
              <a:t>di</a:t>
            </a:r>
            <a:r>
              <a:rPr sz="1100" u="sng" spc="-2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11"/>
              </a:rPr>
              <a:t> </a:t>
            </a:r>
            <a:r>
              <a:rPr sz="11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11"/>
              </a:rPr>
              <a:t>SD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75817" y="3969207"/>
            <a:ext cx="182753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12"/>
              </a:rPr>
              <a:t>Video</a:t>
            </a:r>
            <a:r>
              <a:rPr sz="1100" u="sng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12"/>
              </a:rPr>
              <a:t> </a:t>
            </a:r>
            <a:r>
              <a:rPr sz="11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12"/>
              </a:rPr>
              <a:t>-</a:t>
            </a:r>
            <a:r>
              <a:rPr sz="1100" u="sng" spc="-2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12"/>
              </a:rPr>
              <a:t> </a:t>
            </a:r>
            <a:r>
              <a:rPr sz="11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12"/>
              </a:rPr>
              <a:t>Apa</a:t>
            </a:r>
            <a:r>
              <a:rPr sz="1100" u="sng" spc="-2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12"/>
              </a:rPr>
              <a:t> </a:t>
            </a:r>
            <a:r>
              <a:rPr sz="11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12"/>
              </a:rPr>
              <a:t>Itu</a:t>
            </a:r>
            <a:r>
              <a:rPr sz="1100" u="sng" spc="-4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12"/>
              </a:rPr>
              <a:t> </a:t>
            </a:r>
            <a:r>
              <a:rPr sz="11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12"/>
              </a:rPr>
              <a:t>Perundungan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831838" y="4008221"/>
            <a:ext cx="138684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13"/>
              </a:rPr>
              <a:t>Video</a:t>
            </a:r>
            <a:r>
              <a:rPr sz="1100" u="sng" spc="-1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13"/>
              </a:rPr>
              <a:t> </a:t>
            </a:r>
            <a:r>
              <a:rPr sz="11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13"/>
              </a:rPr>
              <a:t>-</a:t>
            </a:r>
            <a:r>
              <a:rPr sz="1100" u="sng" spc="-2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13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13"/>
              </a:rPr>
              <a:t>Rahasia</a:t>
            </a:r>
            <a:r>
              <a:rPr sz="1100" u="sng" spc="-1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13"/>
              </a:rPr>
              <a:t> </a:t>
            </a:r>
            <a:r>
              <a:rPr sz="11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13"/>
              </a:rPr>
              <a:t>Raka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609333" y="2196211"/>
            <a:ext cx="1772285" cy="361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14680" marR="5080" indent="-601980">
              <a:lnSpc>
                <a:spcPct val="100000"/>
              </a:lnSpc>
              <a:spcBef>
                <a:spcPts val="100"/>
              </a:spcBef>
            </a:pP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14"/>
              </a:rPr>
              <a:t>Video</a:t>
            </a:r>
            <a:r>
              <a:rPr sz="1100" u="sng" spc="-2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14"/>
              </a:rPr>
              <a:t> </a:t>
            </a:r>
            <a:r>
              <a:rPr sz="11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14"/>
              </a:rPr>
              <a:t>-</a:t>
            </a:r>
            <a:r>
              <a:rPr sz="1100" u="sng" spc="-3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14"/>
              </a:rPr>
              <a:t> </a:t>
            </a:r>
            <a:r>
              <a:rPr sz="11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14"/>
              </a:rPr>
              <a:t>Menggambar</a:t>
            </a:r>
            <a:r>
              <a:rPr sz="1100" u="sng" spc="-6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14"/>
              </a:rPr>
              <a:t> </a:t>
            </a:r>
            <a:r>
              <a:rPr sz="11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14"/>
              </a:rPr>
              <a:t>Bunga </a:t>
            </a:r>
            <a:r>
              <a:rPr sz="1100" spc="-290" dirty="0">
                <a:solidFill>
                  <a:srgbClr val="0462C1"/>
                </a:solidFill>
                <a:latin typeface="Arial MT"/>
                <a:cs typeface="Arial MT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14"/>
              </a:rPr>
              <a:t>Matahari</a:t>
            </a:r>
            <a:endParaRPr sz="11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767071"/>
            <a:ext cx="9144000" cy="376555"/>
          </a:xfrm>
          <a:custGeom>
            <a:avLst/>
            <a:gdLst/>
            <a:ahLst/>
            <a:cxnLst/>
            <a:rect l="l" t="t" r="r" b="b"/>
            <a:pathLst>
              <a:path w="9144000" h="376554">
                <a:moveTo>
                  <a:pt x="0" y="376428"/>
                </a:moveTo>
                <a:lnTo>
                  <a:pt x="9144000" y="376428"/>
                </a:lnTo>
                <a:lnTo>
                  <a:pt x="9144000" y="0"/>
                </a:lnTo>
                <a:lnTo>
                  <a:pt x="0" y="0"/>
                </a:lnTo>
                <a:lnTo>
                  <a:pt x="0" y="376428"/>
                </a:lnTo>
                <a:close/>
              </a:path>
            </a:pathLst>
          </a:custGeom>
          <a:ln w="12700">
            <a:solidFill>
              <a:srgbClr val="1F386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982970" y="4893482"/>
            <a:ext cx="2705100" cy="114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90"/>
              </a:lnSpc>
            </a:pP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Kementerian 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Pendidikan,</a:t>
            </a:r>
            <a:r>
              <a:rPr sz="8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Kebudayaan,</a:t>
            </a:r>
            <a:r>
              <a:rPr sz="800" spc="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Riset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 dan</a:t>
            </a:r>
            <a:r>
              <a:rPr sz="8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Teknologi</a:t>
            </a:r>
            <a:endParaRPr sz="800">
              <a:latin typeface="Arial MT"/>
              <a:cs typeface="Arial MT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0" y="4760974"/>
            <a:ext cx="9144000" cy="384175"/>
            <a:chOff x="0" y="4760974"/>
            <a:chExt cx="9144000" cy="38417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576014" y="4801919"/>
              <a:ext cx="282425" cy="28387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4760974"/>
              <a:ext cx="9143999" cy="34747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4760974"/>
              <a:ext cx="9144000" cy="384048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27025" rIns="0" bIns="0" rtlCol="0">
            <a:spAutoFit/>
          </a:bodyPr>
          <a:lstStyle/>
          <a:p>
            <a:pPr marL="3430270" marR="5080" indent="-2402205">
              <a:lnSpc>
                <a:spcPts val="1939"/>
              </a:lnSpc>
              <a:spcBef>
                <a:spcPts val="345"/>
              </a:spcBef>
            </a:pPr>
            <a:r>
              <a:rPr spc="-5" dirty="0"/>
              <a:t>Sosialisasi</a:t>
            </a:r>
            <a:r>
              <a:rPr spc="5" dirty="0"/>
              <a:t> </a:t>
            </a:r>
            <a:r>
              <a:rPr spc="-5" dirty="0"/>
              <a:t>pencegahan </a:t>
            </a:r>
            <a:r>
              <a:rPr dirty="0"/>
              <a:t>perundungan</a:t>
            </a:r>
            <a:r>
              <a:rPr spc="-15" dirty="0"/>
              <a:t> </a:t>
            </a:r>
            <a:r>
              <a:rPr dirty="0"/>
              <a:t>dapat</a:t>
            </a:r>
            <a:r>
              <a:rPr spc="5" dirty="0"/>
              <a:t> </a:t>
            </a:r>
            <a:r>
              <a:rPr spc="-5" dirty="0"/>
              <a:t>memanfaatkan</a:t>
            </a:r>
            <a:r>
              <a:rPr spc="30" dirty="0"/>
              <a:t> </a:t>
            </a:r>
            <a:r>
              <a:rPr dirty="0"/>
              <a:t>bahan </a:t>
            </a:r>
            <a:r>
              <a:rPr spc="-484" dirty="0"/>
              <a:t> </a:t>
            </a:r>
            <a:r>
              <a:rPr spc="-5" dirty="0"/>
              <a:t>pembelajaran berikut:</a:t>
            </a:r>
          </a:p>
        </p:txBody>
      </p:sp>
      <p:sp>
        <p:nvSpPr>
          <p:cNvPr id="9" name="object 9"/>
          <p:cNvSpPr/>
          <p:nvPr/>
        </p:nvSpPr>
        <p:spPr>
          <a:xfrm>
            <a:off x="0" y="0"/>
            <a:ext cx="2654935" cy="177165"/>
          </a:xfrm>
          <a:custGeom>
            <a:avLst/>
            <a:gdLst/>
            <a:ahLst/>
            <a:cxnLst/>
            <a:rect l="l" t="t" r="r" b="b"/>
            <a:pathLst>
              <a:path w="2654935" h="177165">
                <a:moveTo>
                  <a:pt x="0" y="176784"/>
                </a:moveTo>
                <a:lnTo>
                  <a:pt x="2654808" y="176784"/>
                </a:lnTo>
                <a:lnTo>
                  <a:pt x="2654808" y="0"/>
                </a:lnTo>
                <a:lnTo>
                  <a:pt x="0" y="0"/>
                </a:lnTo>
                <a:lnTo>
                  <a:pt x="0" y="176784"/>
                </a:lnTo>
                <a:close/>
              </a:path>
            </a:pathLst>
          </a:custGeom>
          <a:solidFill>
            <a:srgbClr val="1F386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291795" y="0"/>
            <a:ext cx="206756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b="1" spc="-5" dirty="0">
                <a:solidFill>
                  <a:srgbClr val="FFFFFF"/>
                </a:solidFill>
                <a:latin typeface="Arial"/>
                <a:cs typeface="Arial"/>
              </a:rPr>
              <a:t>PENCEGAHAN</a:t>
            </a:r>
            <a:r>
              <a:rPr sz="105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50" b="1" spc="-5" dirty="0">
                <a:solidFill>
                  <a:srgbClr val="FFFFFF"/>
                </a:solidFill>
                <a:latin typeface="Arial"/>
                <a:cs typeface="Arial"/>
              </a:rPr>
              <a:t>PERUNDUNGAN</a:t>
            </a:r>
            <a:endParaRPr sz="105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2654807" y="0"/>
            <a:ext cx="282575" cy="178435"/>
          </a:xfrm>
          <a:custGeom>
            <a:avLst/>
            <a:gdLst/>
            <a:ahLst/>
            <a:cxnLst/>
            <a:rect l="l" t="t" r="r" b="b"/>
            <a:pathLst>
              <a:path w="282575" h="178435">
                <a:moveTo>
                  <a:pt x="282077" y="0"/>
                </a:moveTo>
                <a:lnTo>
                  <a:pt x="0" y="0"/>
                </a:lnTo>
                <a:lnTo>
                  <a:pt x="0" y="178308"/>
                </a:lnTo>
                <a:lnTo>
                  <a:pt x="282077" y="0"/>
                </a:lnTo>
                <a:close/>
              </a:path>
            </a:pathLst>
          </a:custGeom>
          <a:solidFill>
            <a:srgbClr val="1F3863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2" name="object 12"/>
          <p:cNvGrpSpPr/>
          <p:nvPr/>
        </p:nvGrpSpPr>
        <p:grpSpPr>
          <a:xfrm>
            <a:off x="202680" y="833602"/>
            <a:ext cx="2484755" cy="1651000"/>
            <a:chOff x="202680" y="833602"/>
            <a:chExt cx="2484755" cy="1651000"/>
          </a:xfrm>
        </p:grpSpPr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02680" y="833602"/>
              <a:ext cx="2484142" cy="1650541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52983" y="864107"/>
              <a:ext cx="2388107" cy="1556003"/>
            </a:xfrm>
            <a:prstGeom prst="rect">
              <a:avLst/>
            </a:prstGeom>
          </p:spPr>
        </p:pic>
      </p:grpSp>
      <p:grpSp>
        <p:nvGrpSpPr>
          <p:cNvPr id="15" name="object 15"/>
          <p:cNvGrpSpPr/>
          <p:nvPr/>
        </p:nvGrpSpPr>
        <p:grpSpPr>
          <a:xfrm>
            <a:off x="3229344" y="838175"/>
            <a:ext cx="2484755" cy="1641475"/>
            <a:chOff x="3229344" y="838175"/>
            <a:chExt cx="2484755" cy="1641475"/>
          </a:xfrm>
        </p:grpSpPr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229344" y="838175"/>
              <a:ext cx="2484142" cy="1641398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279648" y="868680"/>
              <a:ext cx="2388107" cy="1546860"/>
            </a:xfrm>
            <a:prstGeom prst="rect">
              <a:avLst/>
            </a:prstGeom>
          </p:spPr>
        </p:pic>
      </p:grpSp>
      <p:grpSp>
        <p:nvGrpSpPr>
          <p:cNvPr id="18" name="object 18"/>
          <p:cNvGrpSpPr/>
          <p:nvPr/>
        </p:nvGrpSpPr>
        <p:grpSpPr>
          <a:xfrm>
            <a:off x="6408414" y="845811"/>
            <a:ext cx="2486025" cy="1626235"/>
            <a:chOff x="6408414" y="845811"/>
            <a:chExt cx="2486025" cy="1626235"/>
          </a:xfrm>
        </p:grpSpPr>
        <p:pic>
          <p:nvPicPr>
            <p:cNvPr id="19" name="object 1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408414" y="845811"/>
              <a:ext cx="2485655" cy="1626124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458711" y="876300"/>
              <a:ext cx="2389632" cy="1530858"/>
            </a:xfrm>
            <a:prstGeom prst="rect">
              <a:avLst/>
            </a:prstGeom>
          </p:spPr>
        </p:pic>
      </p:grpSp>
      <p:grpSp>
        <p:nvGrpSpPr>
          <p:cNvPr id="21" name="object 21"/>
          <p:cNvGrpSpPr/>
          <p:nvPr/>
        </p:nvGrpSpPr>
        <p:grpSpPr>
          <a:xfrm>
            <a:off x="1662651" y="2691350"/>
            <a:ext cx="2505710" cy="1649095"/>
            <a:chOff x="1662651" y="2691350"/>
            <a:chExt cx="2505710" cy="1649095"/>
          </a:xfrm>
        </p:grpSpPr>
        <p:pic>
          <p:nvPicPr>
            <p:cNvPr id="22" name="object 2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662651" y="2691350"/>
              <a:ext cx="2505522" cy="1649034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712976" y="2721914"/>
              <a:ext cx="2409444" cy="1554429"/>
            </a:xfrm>
            <a:prstGeom prst="rect">
              <a:avLst/>
            </a:prstGeom>
          </p:spPr>
        </p:pic>
      </p:grpSp>
      <p:grpSp>
        <p:nvGrpSpPr>
          <p:cNvPr id="24" name="object 24"/>
          <p:cNvGrpSpPr/>
          <p:nvPr/>
        </p:nvGrpSpPr>
        <p:grpSpPr>
          <a:xfrm>
            <a:off x="4416546" y="2709637"/>
            <a:ext cx="2577465" cy="1612900"/>
            <a:chOff x="4416546" y="2709637"/>
            <a:chExt cx="2577465" cy="1612900"/>
          </a:xfrm>
        </p:grpSpPr>
        <p:pic>
          <p:nvPicPr>
            <p:cNvPr id="25" name="object 2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416546" y="2709637"/>
              <a:ext cx="2577094" cy="1612460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466844" y="2740151"/>
              <a:ext cx="2481072" cy="1517904"/>
            </a:xfrm>
            <a:prstGeom prst="rect">
              <a:avLst/>
            </a:prstGeom>
          </p:spPr>
        </p:pic>
      </p:grpSp>
      <p:sp>
        <p:nvSpPr>
          <p:cNvPr id="27" name="object 27"/>
          <p:cNvSpPr txBox="1"/>
          <p:nvPr/>
        </p:nvSpPr>
        <p:spPr>
          <a:xfrm>
            <a:off x="340868" y="2427477"/>
            <a:ext cx="225933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15"/>
              </a:rPr>
              <a:t>Stop</a:t>
            </a:r>
            <a:r>
              <a:rPr sz="1100" u="sng" spc="-2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15"/>
              </a:rPr>
              <a:t> </a:t>
            </a:r>
            <a:r>
              <a:rPr sz="11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15"/>
              </a:rPr>
              <a:t>Perundungan</a:t>
            </a:r>
            <a:r>
              <a:rPr sz="1100" u="sng" spc="-3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15"/>
              </a:rPr>
              <a:t> </a:t>
            </a:r>
            <a:r>
              <a:rPr sz="11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15"/>
              </a:rPr>
              <a:t>-</a:t>
            </a:r>
            <a:r>
              <a:rPr sz="1100" u="sng" spc="-2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15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15"/>
              </a:rPr>
              <a:t>Sahabat</a:t>
            </a:r>
            <a:r>
              <a:rPr sz="1100" u="sng" spc="-2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15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15"/>
              </a:rPr>
              <a:t>Sadel</a:t>
            </a:r>
            <a:r>
              <a:rPr sz="1100" spc="-5" dirty="0">
                <a:solidFill>
                  <a:srgbClr val="0462C1"/>
                </a:solidFill>
                <a:latin typeface="Arial MT"/>
                <a:cs typeface="Arial MT"/>
                <a:hlinkClick r:id="rId15"/>
              </a:rPr>
              <a:t>i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622425" y="4864654"/>
            <a:ext cx="5897880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FFFFFF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tidak</a:t>
            </a:r>
            <a:r>
              <a:rPr sz="1300" b="1" spc="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untuk</a:t>
            </a:r>
            <a:r>
              <a:rPr sz="1300" b="1" spc="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tanpa</a:t>
            </a:r>
            <a:r>
              <a:rPr sz="1300" b="1" spc="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konteks</a:t>
            </a:r>
            <a:r>
              <a:rPr sz="1300" b="1" spc="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hari</a:t>
            </a:r>
            <a:r>
              <a:rPr sz="1300" b="1" spc="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ini.</a:t>
            </a:r>
            <a:endParaRPr sz="13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726338" y="4864654"/>
            <a:ext cx="8277859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  <a:tabLst>
                <a:tab pos="8164830" algn="l"/>
              </a:tabLst>
            </a:pP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PERING</a:t>
            </a:r>
            <a:r>
              <a:rPr sz="1300" b="1" spc="-45" dirty="0">
                <a:solidFill>
                  <a:srgbClr val="E6E6E6"/>
                </a:solidFill>
                <a:latin typeface="Arial"/>
                <a:cs typeface="Arial"/>
              </a:rPr>
              <a:t>A</a:t>
            </a:r>
            <a:r>
              <a:rPr sz="1300" b="1" spc="5" dirty="0">
                <a:solidFill>
                  <a:srgbClr val="E6E6E6"/>
                </a:solidFill>
                <a:latin typeface="Arial"/>
                <a:cs typeface="Arial"/>
              </a:rPr>
              <a:t>T</a:t>
            </a:r>
            <a:r>
              <a:rPr sz="1300" b="1" spc="-20" dirty="0">
                <a:solidFill>
                  <a:srgbClr val="E6E6E6"/>
                </a:solidFill>
                <a:latin typeface="Arial"/>
                <a:cs typeface="Arial"/>
              </a:rPr>
              <a:t>A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N: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5" dirty="0">
                <a:solidFill>
                  <a:srgbClr val="E6E6E6"/>
                </a:solidFill>
                <a:latin typeface="Arial"/>
                <a:cs typeface="Arial"/>
              </a:rPr>
              <a:t>M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ateri</a:t>
            </a:r>
            <a:r>
              <a:rPr sz="1300" b="1" spc="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3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</a:t>
            </a:r>
            <a:r>
              <a:rPr sz="1300" b="1" dirty="0">
                <a:solidFill>
                  <a:srgbClr val="E6E6E6"/>
                </a:solidFill>
                <a:latin typeface="Arial"/>
                <a:cs typeface="Arial"/>
              </a:rPr>
              <a:t>a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n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4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4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29</a:t>
            </a:r>
            <a:r>
              <a:rPr sz="1300" b="1" spc="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Juli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2021.</a:t>
            </a:r>
            <a:r>
              <a:rPr sz="1300" b="1" dirty="0">
                <a:solidFill>
                  <a:srgbClr val="E6E6E6"/>
                </a:solidFill>
                <a:latin typeface="Arial"/>
                <a:cs typeface="Arial"/>
              </a:rPr>
              <a:t>	</a:t>
            </a:r>
            <a:r>
              <a:rPr sz="1200" spc="-7" baseline="17361" dirty="0">
                <a:solidFill>
                  <a:srgbClr val="FFFFFF"/>
                </a:solidFill>
                <a:latin typeface="Arial MT"/>
                <a:cs typeface="Arial MT"/>
              </a:rPr>
              <a:t>47</a:t>
            </a:r>
            <a:endParaRPr sz="1200" baseline="17361">
              <a:latin typeface="Arial MT"/>
              <a:cs typeface="Arial MT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11454" y="4864654"/>
            <a:ext cx="8119745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4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4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6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4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November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2021.</a:t>
            </a:r>
            <a:endParaRPr sz="13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37362" y="4864654"/>
            <a:ext cx="8066405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5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6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23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Februari</a:t>
            </a:r>
            <a:r>
              <a:rPr sz="1300" b="1" spc="4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2022.</a:t>
            </a:r>
            <a:endParaRPr sz="13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648614" y="4864654"/>
            <a:ext cx="7844790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5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6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21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Maret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2022.</a:t>
            </a:r>
            <a:endParaRPr sz="13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648614" y="4864654"/>
            <a:ext cx="7844790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5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6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23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Maret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2022.</a:t>
            </a:r>
            <a:endParaRPr sz="13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680618" y="4864654"/>
            <a:ext cx="7779384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1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4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21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April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2022.</a:t>
            </a:r>
            <a:endParaRPr sz="13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730910" y="4864654"/>
            <a:ext cx="7680325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4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27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E6E6E6"/>
                </a:solidFill>
                <a:latin typeface="Arial"/>
                <a:cs typeface="Arial"/>
              </a:rPr>
              <a:t>Mei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2022.</a:t>
            </a:r>
            <a:endParaRPr sz="13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730910" y="4864654"/>
            <a:ext cx="7680325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4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31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E6E6E6"/>
                </a:solidFill>
                <a:latin typeface="Arial"/>
                <a:cs typeface="Arial"/>
              </a:rPr>
              <a:t>Mei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2022.</a:t>
            </a:r>
            <a:endParaRPr sz="130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726338" y="4864654"/>
            <a:ext cx="7689850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4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4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22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Juli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2022.</a:t>
            </a:r>
            <a:endParaRPr sz="130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487070" y="4864654"/>
            <a:ext cx="8166734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4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4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6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11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November</a:t>
            </a:r>
            <a:r>
              <a:rPr sz="1300" b="1" spc="7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</a:t>
            </a:r>
            <a:endParaRPr sz="130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398779" y="4944485"/>
            <a:ext cx="1191260" cy="139700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#MerdekaBeragamSetara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1999233" y="4944485"/>
            <a:ext cx="1529715" cy="139700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@cerdasberkarakter.kemdikbudri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094989" y="2429001"/>
            <a:ext cx="287464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16"/>
              </a:rPr>
              <a:t>Kita</a:t>
            </a:r>
            <a:r>
              <a:rPr sz="10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16"/>
              </a:rPr>
              <a:t> </a:t>
            </a:r>
            <a:r>
              <a:rPr sz="10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16"/>
              </a:rPr>
              <a:t>Semua</a:t>
            </a:r>
            <a:r>
              <a:rPr sz="1000" u="sng" spc="-3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16"/>
              </a:rPr>
              <a:t> </a:t>
            </a:r>
            <a:r>
              <a:rPr sz="1000" u="sng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16"/>
              </a:rPr>
              <a:t>Sayang</a:t>
            </a:r>
            <a:r>
              <a:rPr sz="1000" u="sng" spc="1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16"/>
              </a:rPr>
              <a:t> </a:t>
            </a:r>
            <a:r>
              <a:rPr sz="10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16"/>
              </a:rPr>
              <a:t>Teman</a:t>
            </a:r>
            <a:r>
              <a:rPr sz="1000" u="sng" spc="-3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16"/>
              </a:rPr>
              <a:t> </a:t>
            </a:r>
            <a:r>
              <a:rPr sz="10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16"/>
              </a:rPr>
              <a:t>-</a:t>
            </a:r>
            <a:r>
              <a:rPr sz="10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16"/>
              </a:rPr>
              <a:t> </a:t>
            </a:r>
            <a:r>
              <a:rPr sz="10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16"/>
              </a:rPr>
              <a:t>Apa Itu</a:t>
            </a:r>
            <a:r>
              <a:rPr sz="1000" u="sng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16"/>
              </a:rPr>
              <a:t> Cyberbullying</a:t>
            </a:r>
            <a:endParaRPr sz="1000">
              <a:latin typeface="Arial MT"/>
              <a:cs typeface="Arial MT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994652" y="2431795"/>
            <a:ext cx="164528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0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17"/>
              </a:rPr>
              <a:t>Kita</a:t>
            </a:r>
            <a:r>
              <a:rPr sz="1000" u="sng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17"/>
              </a:rPr>
              <a:t> </a:t>
            </a:r>
            <a:r>
              <a:rPr sz="10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17"/>
              </a:rPr>
              <a:t>Semua</a:t>
            </a:r>
            <a:r>
              <a:rPr sz="1000" u="sng" spc="-4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17"/>
              </a:rPr>
              <a:t> </a:t>
            </a:r>
            <a:r>
              <a:rPr sz="1000" u="sng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17"/>
              </a:rPr>
              <a:t>Sayang</a:t>
            </a:r>
            <a:r>
              <a:rPr sz="10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17"/>
              </a:rPr>
              <a:t> Teman</a:t>
            </a:r>
            <a:r>
              <a:rPr sz="1000" u="sng" spc="-5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17"/>
              </a:rPr>
              <a:t> </a:t>
            </a:r>
            <a:r>
              <a:rPr sz="10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17"/>
              </a:rPr>
              <a:t>- </a:t>
            </a:r>
            <a:r>
              <a:rPr sz="1000" spc="-260" dirty="0">
                <a:solidFill>
                  <a:srgbClr val="0462C1"/>
                </a:solidFill>
                <a:latin typeface="Arial MT"/>
                <a:cs typeface="Arial MT"/>
              </a:rPr>
              <a:t> </a:t>
            </a:r>
            <a:r>
              <a:rPr sz="1000" u="sng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17"/>
              </a:rPr>
              <a:t>Menghadapi</a:t>
            </a:r>
            <a:r>
              <a:rPr sz="1000" u="sng" spc="-1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17"/>
              </a:rPr>
              <a:t> </a:t>
            </a:r>
            <a:r>
              <a:rPr sz="1000" u="sng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17"/>
              </a:rPr>
              <a:t>Perbedaan</a:t>
            </a:r>
            <a:endParaRPr sz="1000">
              <a:latin typeface="Arial MT"/>
              <a:cs typeface="Arial MT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510532" y="4291990"/>
            <a:ext cx="21672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18"/>
              </a:rPr>
              <a:t>#GerakBersama</a:t>
            </a:r>
            <a:r>
              <a:rPr sz="1200" u="sng" spc="-4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18"/>
              </a:rPr>
              <a:t> </a:t>
            </a:r>
            <a:r>
              <a:rPr sz="12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18"/>
              </a:rPr>
              <a:t>-</a:t>
            </a:r>
            <a:r>
              <a:rPr sz="1200" u="sng" spc="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18"/>
              </a:rPr>
              <a:t> </a:t>
            </a:r>
            <a:r>
              <a:rPr sz="12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18"/>
              </a:rPr>
              <a:t>Ini</a:t>
            </a:r>
            <a:r>
              <a:rPr sz="1200" u="sng" spc="-1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18"/>
              </a:rPr>
              <a:t> </a:t>
            </a:r>
            <a:r>
              <a:rPr sz="12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18"/>
              </a:rPr>
              <a:t>Gak</a:t>
            </a:r>
            <a:r>
              <a:rPr sz="1200" u="sng" spc="-1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18"/>
              </a:rPr>
              <a:t> </a:t>
            </a:r>
            <a:r>
              <a:rPr sz="12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18"/>
              </a:rPr>
              <a:t>Lucu!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951989" y="4307230"/>
            <a:ext cx="199072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19"/>
              </a:rPr>
              <a:t>Dongeng</a:t>
            </a:r>
            <a:r>
              <a:rPr sz="1200" u="sng" spc="-6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19"/>
              </a:rPr>
              <a:t> </a:t>
            </a:r>
            <a:r>
              <a:rPr sz="12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19"/>
              </a:rPr>
              <a:t>Anti</a:t>
            </a:r>
            <a:r>
              <a:rPr sz="1200" u="sng" spc="-2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19"/>
              </a:rPr>
              <a:t> </a:t>
            </a:r>
            <a:r>
              <a:rPr sz="12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19"/>
              </a:rPr>
              <a:t>Perundungan</a:t>
            </a:r>
            <a:r>
              <a:rPr sz="1200" u="sng" spc="-4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19"/>
              </a:rPr>
              <a:t> </a:t>
            </a:r>
            <a:r>
              <a:rPr sz="12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19"/>
              </a:rPr>
              <a:t>-</a:t>
            </a:r>
            <a:endParaRPr sz="12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sz="12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19"/>
              </a:rPr>
              <a:t>Kebaikan</a:t>
            </a:r>
            <a:r>
              <a:rPr sz="1200" u="sng" spc="-5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19"/>
              </a:rPr>
              <a:t> </a:t>
            </a:r>
            <a:r>
              <a:rPr sz="12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19"/>
              </a:rPr>
              <a:t>Kupu</a:t>
            </a:r>
            <a:r>
              <a:rPr sz="1200" u="sng" spc="-3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19"/>
              </a:rPr>
              <a:t> </a:t>
            </a:r>
            <a:r>
              <a:rPr sz="12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19"/>
              </a:rPr>
              <a:t>-</a:t>
            </a:r>
            <a:r>
              <a:rPr sz="12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19"/>
              </a:rPr>
              <a:t> </a:t>
            </a:r>
            <a:r>
              <a:rPr sz="12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19"/>
              </a:rPr>
              <a:t>Kupu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982970" y="4893482"/>
            <a:ext cx="2705100" cy="114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90"/>
              </a:lnSpc>
            </a:pP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Kementerian 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Pendidikan,</a:t>
            </a:r>
            <a:r>
              <a:rPr sz="8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Kebudayaan,</a:t>
            </a:r>
            <a:r>
              <a:rPr sz="800" spc="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Riset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 dan</a:t>
            </a:r>
            <a:r>
              <a:rPr sz="8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Teknologi</a:t>
            </a:r>
            <a:endParaRPr sz="800">
              <a:latin typeface="Arial MT"/>
              <a:cs typeface="Arial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682751"/>
            <a:ext cx="9144000" cy="4462780"/>
            <a:chOff x="0" y="682751"/>
            <a:chExt cx="9144000" cy="446278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576014" y="4801919"/>
              <a:ext cx="282425" cy="28387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32020" y="682751"/>
              <a:ext cx="2926079" cy="409041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791455" y="722375"/>
              <a:ext cx="2811779" cy="397611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14627" y="682751"/>
              <a:ext cx="2926080" cy="409041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74063" y="722375"/>
              <a:ext cx="2811780" cy="397611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4760974"/>
              <a:ext cx="9143999" cy="347472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0" y="4760974"/>
              <a:ext cx="9144000" cy="384048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282651" y="139065"/>
            <a:ext cx="8279765" cy="488315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12700" marR="5080">
              <a:lnSpc>
                <a:spcPts val="1730"/>
              </a:lnSpc>
              <a:spcBef>
                <a:spcPts val="310"/>
              </a:spcBef>
            </a:pPr>
            <a:r>
              <a:rPr sz="1600" b="1" spc="-5" dirty="0">
                <a:solidFill>
                  <a:srgbClr val="002F66"/>
                </a:solidFill>
                <a:latin typeface="Arial"/>
                <a:cs typeface="Arial"/>
              </a:rPr>
              <a:t>Satuan</a:t>
            </a:r>
            <a:r>
              <a:rPr sz="1600" b="1" spc="5" dirty="0">
                <a:solidFill>
                  <a:srgbClr val="002F66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2F66"/>
                </a:solidFill>
                <a:latin typeface="Arial"/>
                <a:cs typeface="Arial"/>
              </a:rPr>
              <a:t>Pendidikan</a:t>
            </a:r>
            <a:r>
              <a:rPr sz="1600" b="1" spc="20" dirty="0">
                <a:solidFill>
                  <a:srgbClr val="002F66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2F66"/>
                </a:solidFill>
                <a:latin typeface="Arial"/>
                <a:cs typeface="Arial"/>
              </a:rPr>
              <a:t>dapat</a:t>
            </a:r>
            <a:r>
              <a:rPr sz="1600" b="1" spc="20" dirty="0">
                <a:solidFill>
                  <a:srgbClr val="002F66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2F66"/>
                </a:solidFill>
                <a:latin typeface="Arial"/>
                <a:cs typeface="Arial"/>
              </a:rPr>
              <a:t>menggunakan</a:t>
            </a:r>
            <a:r>
              <a:rPr sz="1600" b="1" spc="15" dirty="0">
                <a:solidFill>
                  <a:srgbClr val="002F66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2F66"/>
                </a:solidFill>
                <a:latin typeface="Arial"/>
                <a:cs typeface="Arial"/>
              </a:rPr>
              <a:t>poster</a:t>
            </a:r>
            <a:r>
              <a:rPr sz="1600" b="1" spc="25" dirty="0">
                <a:solidFill>
                  <a:srgbClr val="002F66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2F66"/>
                </a:solidFill>
                <a:latin typeface="Arial"/>
                <a:cs typeface="Arial"/>
              </a:rPr>
              <a:t>Pencegahan</a:t>
            </a:r>
            <a:r>
              <a:rPr sz="1600" b="1" spc="5" dirty="0">
                <a:solidFill>
                  <a:srgbClr val="002F66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2F66"/>
                </a:solidFill>
                <a:latin typeface="Arial"/>
                <a:cs typeface="Arial"/>
              </a:rPr>
              <a:t>Kekerasan</a:t>
            </a:r>
            <a:r>
              <a:rPr sz="1600" b="1" spc="10" dirty="0">
                <a:solidFill>
                  <a:srgbClr val="002F66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2F66"/>
                </a:solidFill>
                <a:latin typeface="Arial"/>
                <a:cs typeface="Arial"/>
              </a:rPr>
              <a:t>jenjang</a:t>
            </a:r>
            <a:r>
              <a:rPr sz="1600" b="1" spc="35" dirty="0">
                <a:solidFill>
                  <a:srgbClr val="002F66"/>
                </a:solidFill>
                <a:latin typeface="Arial"/>
                <a:cs typeface="Arial"/>
              </a:rPr>
              <a:t> </a:t>
            </a:r>
            <a:r>
              <a:rPr sz="1600" b="1" u="heavy" spc="-15" dirty="0">
                <a:solidFill>
                  <a:srgbClr val="002F66"/>
                </a:solidFill>
                <a:uFill>
                  <a:solidFill>
                    <a:srgbClr val="002F66"/>
                  </a:solidFill>
                </a:uFill>
                <a:latin typeface="Arial"/>
                <a:cs typeface="Arial"/>
              </a:rPr>
              <a:t>PAUD </a:t>
            </a:r>
            <a:r>
              <a:rPr sz="1600" b="1" spc="-425" dirty="0">
                <a:solidFill>
                  <a:srgbClr val="002F66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2F66"/>
                </a:solidFill>
                <a:latin typeface="Arial"/>
                <a:cs typeface="Arial"/>
              </a:rPr>
              <a:t>sebagai</a:t>
            </a:r>
            <a:r>
              <a:rPr sz="1600" b="1" spc="5" dirty="0">
                <a:solidFill>
                  <a:srgbClr val="002F66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2F66"/>
                </a:solidFill>
                <a:latin typeface="Arial"/>
                <a:cs typeface="Arial"/>
              </a:rPr>
              <a:t>media</a:t>
            </a:r>
            <a:r>
              <a:rPr sz="1600" b="1" spc="20" dirty="0">
                <a:solidFill>
                  <a:srgbClr val="002F66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2F66"/>
                </a:solidFill>
                <a:latin typeface="Arial"/>
                <a:cs typeface="Arial"/>
              </a:rPr>
              <a:t>edukasi</a:t>
            </a:r>
            <a:r>
              <a:rPr sz="1600" b="1" spc="35" dirty="0">
                <a:solidFill>
                  <a:srgbClr val="002F66"/>
                </a:solidFill>
                <a:latin typeface="Arial"/>
                <a:cs typeface="Arial"/>
              </a:rPr>
              <a:t> </a:t>
            </a:r>
            <a:r>
              <a:rPr sz="1100" b="1" i="1" dirty="0">
                <a:solidFill>
                  <a:srgbClr val="002F66"/>
                </a:solidFill>
                <a:latin typeface="Arial"/>
                <a:cs typeface="Arial"/>
              </a:rPr>
              <a:t>(dapat</a:t>
            </a:r>
            <a:r>
              <a:rPr sz="1100" b="1" i="1" spc="-15" dirty="0">
                <a:solidFill>
                  <a:srgbClr val="002F66"/>
                </a:solidFill>
                <a:latin typeface="Arial"/>
                <a:cs typeface="Arial"/>
              </a:rPr>
              <a:t> </a:t>
            </a:r>
            <a:r>
              <a:rPr sz="1100" b="1" i="1" dirty="0">
                <a:solidFill>
                  <a:srgbClr val="002F66"/>
                </a:solidFill>
                <a:latin typeface="Arial"/>
                <a:cs typeface="Arial"/>
              </a:rPr>
              <a:t>diunduh</a:t>
            </a:r>
            <a:r>
              <a:rPr sz="1100" b="1" i="1" spc="-15" dirty="0">
                <a:solidFill>
                  <a:srgbClr val="002F66"/>
                </a:solidFill>
                <a:latin typeface="Arial"/>
                <a:cs typeface="Arial"/>
              </a:rPr>
              <a:t> </a:t>
            </a:r>
            <a:r>
              <a:rPr sz="1100" b="1" i="1" dirty="0">
                <a:solidFill>
                  <a:srgbClr val="002F66"/>
                </a:solidFill>
                <a:latin typeface="Arial"/>
                <a:cs typeface="Arial"/>
              </a:rPr>
              <a:t>di:</a:t>
            </a:r>
            <a:r>
              <a:rPr sz="1100" b="1" i="1" spc="-10" dirty="0">
                <a:solidFill>
                  <a:srgbClr val="002F66"/>
                </a:solidFill>
                <a:latin typeface="Arial"/>
                <a:cs typeface="Arial"/>
              </a:rPr>
              <a:t> </a:t>
            </a:r>
            <a:r>
              <a:rPr sz="1100" b="1" i="1" spc="-5" dirty="0">
                <a:solidFill>
                  <a:srgbClr val="0462C1"/>
                </a:solidFill>
                <a:latin typeface="Arial"/>
                <a:cs typeface="Arial"/>
                <a:hlinkClick r:id="rId8"/>
              </a:rPr>
              <a:t>https://bit.ly/poster-3DB-pendidikan</a:t>
            </a:r>
            <a:r>
              <a:rPr sz="1100" b="1" i="1" spc="-5" dirty="0">
                <a:solidFill>
                  <a:srgbClr val="002F66"/>
                </a:solidFill>
                <a:latin typeface="Arial"/>
                <a:cs typeface="Arial"/>
              </a:rPr>
              <a:t>)</a:t>
            </a:r>
            <a:endParaRPr sz="11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622425" y="4864654"/>
            <a:ext cx="5897880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FFFFFF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tidak</a:t>
            </a:r>
            <a:r>
              <a:rPr sz="1300" b="1" spc="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untuk</a:t>
            </a:r>
            <a:r>
              <a:rPr sz="1300" b="1" spc="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tanpa</a:t>
            </a:r>
            <a:r>
              <a:rPr sz="1300" b="1" spc="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konteks</a:t>
            </a:r>
            <a:r>
              <a:rPr sz="1300" b="1" spc="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hari</a:t>
            </a:r>
            <a:r>
              <a:rPr sz="1300" b="1" spc="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ini.</a:t>
            </a:r>
            <a:endParaRPr sz="13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6338" y="4864654"/>
            <a:ext cx="8277859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  <a:tabLst>
                <a:tab pos="8164830" algn="l"/>
              </a:tabLst>
            </a:pP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PERING</a:t>
            </a:r>
            <a:r>
              <a:rPr sz="1300" b="1" spc="-45" dirty="0">
                <a:solidFill>
                  <a:srgbClr val="E6E6E6"/>
                </a:solidFill>
                <a:latin typeface="Arial"/>
                <a:cs typeface="Arial"/>
              </a:rPr>
              <a:t>A</a:t>
            </a:r>
            <a:r>
              <a:rPr sz="1300" b="1" spc="5" dirty="0">
                <a:solidFill>
                  <a:srgbClr val="E6E6E6"/>
                </a:solidFill>
                <a:latin typeface="Arial"/>
                <a:cs typeface="Arial"/>
              </a:rPr>
              <a:t>T</a:t>
            </a:r>
            <a:r>
              <a:rPr sz="1300" b="1" spc="-20" dirty="0">
                <a:solidFill>
                  <a:srgbClr val="E6E6E6"/>
                </a:solidFill>
                <a:latin typeface="Arial"/>
                <a:cs typeface="Arial"/>
              </a:rPr>
              <a:t>A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N: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5" dirty="0">
                <a:solidFill>
                  <a:srgbClr val="E6E6E6"/>
                </a:solidFill>
                <a:latin typeface="Arial"/>
                <a:cs typeface="Arial"/>
              </a:rPr>
              <a:t>M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ateri</a:t>
            </a:r>
            <a:r>
              <a:rPr sz="1300" b="1" spc="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3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</a:t>
            </a:r>
            <a:r>
              <a:rPr sz="1300" b="1" dirty="0">
                <a:solidFill>
                  <a:srgbClr val="E6E6E6"/>
                </a:solidFill>
                <a:latin typeface="Arial"/>
                <a:cs typeface="Arial"/>
              </a:rPr>
              <a:t>a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n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4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4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29</a:t>
            </a:r>
            <a:r>
              <a:rPr sz="1300" b="1" spc="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Juli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2021.</a:t>
            </a:r>
            <a:r>
              <a:rPr sz="1300" b="1" dirty="0">
                <a:solidFill>
                  <a:srgbClr val="E6E6E6"/>
                </a:solidFill>
                <a:latin typeface="Arial"/>
                <a:cs typeface="Arial"/>
              </a:rPr>
              <a:t>	</a:t>
            </a:r>
            <a:r>
              <a:rPr sz="1200" spc="-7" baseline="17361" dirty="0">
                <a:solidFill>
                  <a:srgbClr val="FFFFFF"/>
                </a:solidFill>
                <a:latin typeface="Arial MT"/>
                <a:cs typeface="Arial MT"/>
              </a:rPr>
              <a:t>47</a:t>
            </a:r>
            <a:endParaRPr sz="1200" baseline="17361">
              <a:latin typeface="Arial MT"/>
              <a:cs typeface="Arial MT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11454" y="4864654"/>
            <a:ext cx="8119745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4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4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6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4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November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2021.</a:t>
            </a:r>
            <a:endParaRPr sz="13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37362" y="4864654"/>
            <a:ext cx="8066405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5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6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23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Februari</a:t>
            </a:r>
            <a:r>
              <a:rPr sz="1300" b="1" spc="4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2022.</a:t>
            </a:r>
            <a:endParaRPr sz="13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48614" y="4864654"/>
            <a:ext cx="7844790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5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6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21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Maret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2022.</a:t>
            </a:r>
            <a:endParaRPr sz="13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48614" y="4864654"/>
            <a:ext cx="7844790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5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6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23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Maret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2022.</a:t>
            </a:r>
            <a:endParaRPr sz="13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80618" y="4864654"/>
            <a:ext cx="7779384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1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4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21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April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2022.</a:t>
            </a:r>
            <a:endParaRPr sz="13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30910" y="4864654"/>
            <a:ext cx="7680325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4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27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E6E6E6"/>
                </a:solidFill>
                <a:latin typeface="Arial"/>
                <a:cs typeface="Arial"/>
              </a:rPr>
              <a:t>Mei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2022.</a:t>
            </a:r>
            <a:endParaRPr sz="13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30910" y="4864654"/>
            <a:ext cx="7680325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4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31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E6E6E6"/>
                </a:solidFill>
                <a:latin typeface="Arial"/>
                <a:cs typeface="Arial"/>
              </a:rPr>
              <a:t>Mei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2022.</a:t>
            </a:r>
            <a:endParaRPr sz="13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26338" y="4864654"/>
            <a:ext cx="7689850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4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4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22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Juli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2022.</a:t>
            </a:r>
            <a:endParaRPr sz="13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87070" y="4864654"/>
            <a:ext cx="8166734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4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4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6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11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November</a:t>
            </a:r>
            <a:r>
              <a:rPr sz="1300" b="1" spc="7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</a:t>
            </a:r>
            <a:endParaRPr sz="13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98779" y="4944485"/>
            <a:ext cx="1191260" cy="139700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#MerdekaBeragamSetara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999233" y="4944485"/>
            <a:ext cx="1529715" cy="139700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@cerdasberkarakter.kemdikbudri</a:t>
            </a:r>
            <a:endParaRPr sz="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982970" y="4893482"/>
            <a:ext cx="2705100" cy="114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90"/>
              </a:lnSpc>
            </a:pP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Kementerian 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Pendidikan,</a:t>
            </a:r>
            <a:r>
              <a:rPr sz="8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Kebudayaan,</a:t>
            </a:r>
            <a:r>
              <a:rPr sz="800" spc="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Riset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 dan</a:t>
            </a:r>
            <a:r>
              <a:rPr sz="8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Teknologi</a:t>
            </a:r>
            <a:endParaRPr sz="800">
              <a:latin typeface="Arial MT"/>
              <a:cs typeface="Arial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729995"/>
            <a:ext cx="9144000" cy="4415155"/>
            <a:chOff x="0" y="729995"/>
            <a:chExt cx="9144000" cy="441515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576014" y="4801919"/>
              <a:ext cx="282425" cy="28387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33855" y="729995"/>
              <a:ext cx="2926079" cy="409041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93291" y="769620"/>
              <a:ext cx="2811780" cy="397764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83835" y="729995"/>
              <a:ext cx="2926079" cy="409041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843271" y="769620"/>
              <a:ext cx="2811779" cy="397764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4760974"/>
              <a:ext cx="9143999" cy="347472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0" y="4760974"/>
              <a:ext cx="9144000" cy="384048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261620" y="125933"/>
            <a:ext cx="7992745" cy="4889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1825"/>
              </a:lnSpc>
              <a:spcBef>
                <a:spcPts val="95"/>
              </a:spcBef>
            </a:pPr>
            <a:r>
              <a:rPr sz="1600" b="1" spc="-5" dirty="0">
                <a:solidFill>
                  <a:srgbClr val="002F66"/>
                </a:solidFill>
                <a:latin typeface="Arial"/>
                <a:cs typeface="Arial"/>
              </a:rPr>
              <a:t>Satuan</a:t>
            </a:r>
            <a:r>
              <a:rPr sz="1600" b="1" spc="5" dirty="0">
                <a:solidFill>
                  <a:srgbClr val="002F66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2F66"/>
                </a:solidFill>
                <a:latin typeface="Arial"/>
                <a:cs typeface="Arial"/>
              </a:rPr>
              <a:t>Pendidikan</a:t>
            </a:r>
            <a:r>
              <a:rPr sz="1600" b="1" spc="20" dirty="0">
                <a:solidFill>
                  <a:srgbClr val="002F66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2F66"/>
                </a:solidFill>
                <a:latin typeface="Arial"/>
                <a:cs typeface="Arial"/>
              </a:rPr>
              <a:t>dapat</a:t>
            </a:r>
            <a:r>
              <a:rPr sz="1600" b="1" spc="20" dirty="0">
                <a:solidFill>
                  <a:srgbClr val="002F66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2F66"/>
                </a:solidFill>
                <a:latin typeface="Arial"/>
                <a:cs typeface="Arial"/>
              </a:rPr>
              <a:t>menggunakan</a:t>
            </a:r>
            <a:r>
              <a:rPr sz="1600" b="1" spc="25" dirty="0">
                <a:solidFill>
                  <a:srgbClr val="002F66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2F66"/>
                </a:solidFill>
                <a:latin typeface="Arial"/>
                <a:cs typeface="Arial"/>
              </a:rPr>
              <a:t>poster</a:t>
            </a:r>
            <a:r>
              <a:rPr sz="1600" b="1" spc="25" dirty="0">
                <a:solidFill>
                  <a:srgbClr val="002F66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2F66"/>
                </a:solidFill>
                <a:latin typeface="Arial"/>
                <a:cs typeface="Arial"/>
              </a:rPr>
              <a:t>Pencegahan</a:t>
            </a:r>
            <a:r>
              <a:rPr sz="1600" b="1" spc="5" dirty="0">
                <a:solidFill>
                  <a:srgbClr val="002F66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2F66"/>
                </a:solidFill>
                <a:latin typeface="Arial"/>
                <a:cs typeface="Arial"/>
              </a:rPr>
              <a:t>Kekerasan</a:t>
            </a:r>
            <a:r>
              <a:rPr sz="1600" b="1" spc="10" dirty="0">
                <a:solidFill>
                  <a:srgbClr val="002F66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2F66"/>
                </a:solidFill>
                <a:latin typeface="Arial"/>
                <a:cs typeface="Arial"/>
              </a:rPr>
              <a:t>jenjang</a:t>
            </a:r>
            <a:r>
              <a:rPr sz="1600" b="1" spc="40" dirty="0">
                <a:solidFill>
                  <a:srgbClr val="002F66"/>
                </a:solidFill>
                <a:latin typeface="Arial"/>
                <a:cs typeface="Arial"/>
              </a:rPr>
              <a:t> </a:t>
            </a:r>
            <a:r>
              <a:rPr sz="1600" b="1" u="heavy" spc="-5" dirty="0">
                <a:solidFill>
                  <a:srgbClr val="002F66"/>
                </a:solidFill>
                <a:uFill>
                  <a:solidFill>
                    <a:srgbClr val="002F66"/>
                  </a:solidFill>
                </a:uFill>
                <a:latin typeface="Arial"/>
                <a:cs typeface="Arial"/>
              </a:rPr>
              <a:t>SD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ts val="1825"/>
              </a:lnSpc>
            </a:pPr>
            <a:r>
              <a:rPr sz="1600" b="1" spc="-5" dirty="0">
                <a:solidFill>
                  <a:srgbClr val="002F66"/>
                </a:solidFill>
                <a:latin typeface="Arial"/>
                <a:cs typeface="Arial"/>
              </a:rPr>
              <a:t>sebagai</a:t>
            </a:r>
            <a:r>
              <a:rPr sz="1600" b="1" spc="15" dirty="0">
                <a:solidFill>
                  <a:srgbClr val="002F66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2F66"/>
                </a:solidFill>
                <a:latin typeface="Arial"/>
                <a:cs typeface="Arial"/>
              </a:rPr>
              <a:t>media</a:t>
            </a:r>
            <a:r>
              <a:rPr sz="1600" b="1" spc="35" dirty="0">
                <a:solidFill>
                  <a:srgbClr val="002F66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2F66"/>
                </a:solidFill>
                <a:latin typeface="Arial"/>
                <a:cs typeface="Arial"/>
              </a:rPr>
              <a:t>edukasi</a:t>
            </a:r>
            <a:r>
              <a:rPr sz="1600" b="1" spc="35" dirty="0">
                <a:solidFill>
                  <a:srgbClr val="002F66"/>
                </a:solidFill>
                <a:latin typeface="Arial"/>
                <a:cs typeface="Arial"/>
              </a:rPr>
              <a:t> </a:t>
            </a:r>
            <a:r>
              <a:rPr sz="1100" b="1" i="1" dirty="0">
                <a:solidFill>
                  <a:srgbClr val="002F66"/>
                </a:solidFill>
                <a:latin typeface="Arial"/>
                <a:cs typeface="Arial"/>
              </a:rPr>
              <a:t>(dapat</a:t>
            </a:r>
            <a:r>
              <a:rPr sz="1100" b="1" i="1" spc="-5" dirty="0">
                <a:solidFill>
                  <a:srgbClr val="002F66"/>
                </a:solidFill>
                <a:latin typeface="Arial"/>
                <a:cs typeface="Arial"/>
              </a:rPr>
              <a:t> </a:t>
            </a:r>
            <a:r>
              <a:rPr sz="1100" b="1" i="1" dirty="0">
                <a:solidFill>
                  <a:srgbClr val="002F66"/>
                </a:solidFill>
                <a:latin typeface="Arial"/>
                <a:cs typeface="Arial"/>
              </a:rPr>
              <a:t>diunduh</a:t>
            </a:r>
            <a:r>
              <a:rPr sz="1100" b="1" i="1" spc="-10" dirty="0">
                <a:solidFill>
                  <a:srgbClr val="002F66"/>
                </a:solidFill>
                <a:latin typeface="Arial"/>
                <a:cs typeface="Arial"/>
              </a:rPr>
              <a:t> </a:t>
            </a:r>
            <a:r>
              <a:rPr sz="1100" b="1" i="1" dirty="0">
                <a:solidFill>
                  <a:srgbClr val="002F66"/>
                </a:solidFill>
                <a:latin typeface="Arial"/>
                <a:cs typeface="Arial"/>
              </a:rPr>
              <a:t>di: </a:t>
            </a:r>
            <a:r>
              <a:rPr sz="1100" b="1" i="1" spc="-5" dirty="0">
                <a:solidFill>
                  <a:srgbClr val="0462C1"/>
                </a:solidFill>
                <a:latin typeface="Arial"/>
                <a:cs typeface="Arial"/>
                <a:hlinkClick r:id="rId8"/>
              </a:rPr>
              <a:t>https://bit.ly/poster-3DB-pendidikan</a:t>
            </a:r>
            <a:r>
              <a:rPr sz="1100" b="1" i="1" spc="-5" dirty="0">
                <a:solidFill>
                  <a:srgbClr val="002F66"/>
                </a:solidFill>
                <a:latin typeface="Arial"/>
                <a:cs typeface="Arial"/>
              </a:rPr>
              <a:t>)</a:t>
            </a:r>
            <a:endParaRPr sz="11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622425" y="4864654"/>
            <a:ext cx="5897880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FFFFFF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tidak</a:t>
            </a:r>
            <a:r>
              <a:rPr sz="1300" b="1" spc="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untuk</a:t>
            </a:r>
            <a:r>
              <a:rPr sz="1300" b="1" spc="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tanpa</a:t>
            </a:r>
            <a:r>
              <a:rPr sz="1300" b="1" spc="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konteks</a:t>
            </a:r>
            <a:r>
              <a:rPr sz="1300" b="1" spc="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hari</a:t>
            </a:r>
            <a:r>
              <a:rPr sz="1300" b="1" spc="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ini.</a:t>
            </a:r>
            <a:endParaRPr sz="13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6338" y="4864654"/>
            <a:ext cx="8277859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  <a:tabLst>
                <a:tab pos="8164830" algn="l"/>
              </a:tabLst>
            </a:pP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PERING</a:t>
            </a:r>
            <a:r>
              <a:rPr sz="1300" b="1" spc="-45" dirty="0">
                <a:solidFill>
                  <a:srgbClr val="E6E6E6"/>
                </a:solidFill>
                <a:latin typeface="Arial"/>
                <a:cs typeface="Arial"/>
              </a:rPr>
              <a:t>A</a:t>
            </a:r>
            <a:r>
              <a:rPr sz="1300" b="1" spc="5" dirty="0">
                <a:solidFill>
                  <a:srgbClr val="E6E6E6"/>
                </a:solidFill>
                <a:latin typeface="Arial"/>
                <a:cs typeface="Arial"/>
              </a:rPr>
              <a:t>T</a:t>
            </a:r>
            <a:r>
              <a:rPr sz="1300" b="1" spc="-20" dirty="0">
                <a:solidFill>
                  <a:srgbClr val="E6E6E6"/>
                </a:solidFill>
                <a:latin typeface="Arial"/>
                <a:cs typeface="Arial"/>
              </a:rPr>
              <a:t>A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N: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5" dirty="0">
                <a:solidFill>
                  <a:srgbClr val="E6E6E6"/>
                </a:solidFill>
                <a:latin typeface="Arial"/>
                <a:cs typeface="Arial"/>
              </a:rPr>
              <a:t>M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ateri</a:t>
            </a:r>
            <a:r>
              <a:rPr sz="1300" b="1" spc="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3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</a:t>
            </a:r>
            <a:r>
              <a:rPr sz="1300" b="1" dirty="0">
                <a:solidFill>
                  <a:srgbClr val="E6E6E6"/>
                </a:solidFill>
                <a:latin typeface="Arial"/>
                <a:cs typeface="Arial"/>
              </a:rPr>
              <a:t>a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n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4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4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29</a:t>
            </a:r>
            <a:r>
              <a:rPr sz="1300" b="1" spc="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Juli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2021.</a:t>
            </a:r>
            <a:r>
              <a:rPr sz="1300" b="1" dirty="0">
                <a:solidFill>
                  <a:srgbClr val="E6E6E6"/>
                </a:solidFill>
                <a:latin typeface="Arial"/>
                <a:cs typeface="Arial"/>
              </a:rPr>
              <a:t>	</a:t>
            </a:r>
            <a:r>
              <a:rPr sz="1200" spc="-7" baseline="17361" dirty="0">
                <a:solidFill>
                  <a:srgbClr val="FFFFFF"/>
                </a:solidFill>
                <a:latin typeface="Arial MT"/>
                <a:cs typeface="Arial MT"/>
              </a:rPr>
              <a:t>47</a:t>
            </a:r>
            <a:endParaRPr sz="1200" baseline="17361">
              <a:latin typeface="Arial MT"/>
              <a:cs typeface="Arial MT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11454" y="4864654"/>
            <a:ext cx="8119745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4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4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6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4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November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2021.</a:t>
            </a:r>
            <a:endParaRPr sz="13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37362" y="4864654"/>
            <a:ext cx="8066405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5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6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23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Februari</a:t>
            </a:r>
            <a:r>
              <a:rPr sz="1300" b="1" spc="4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2022.</a:t>
            </a:r>
            <a:endParaRPr sz="13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48614" y="4864654"/>
            <a:ext cx="7844790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5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6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21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Maret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2022.</a:t>
            </a:r>
            <a:endParaRPr sz="13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48614" y="4864654"/>
            <a:ext cx="7844790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5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6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23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Maret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2022.</a:t>
            </a:r>
            <a:endParaRPr sz="13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80618" y="4864654"/>
            <a:ext cx="7779384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1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4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21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April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2022.</a:t>
            </a:r>
            <a:endParaRPr sz="13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30910" y="4864654"/>
            <a:ext cx="7680325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4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27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E6E6E6"/>
                </a:solidFill>
                <a:latin typeface="Arial"/>
                <a:cs typeface="Arial"/>
              </a:rPr>
              <a:t>Mei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2022.</a:t>
            </a:r>
            <a:endParaRPr sz="13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30910" y="4864654"/>
            <a:ext cx="7680325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4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31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E6E6E6"/>
                </a:solidFill>
                <a:latin typeface="Arial"/>
                <a:cs typeface="Arial"/>
              </a:rPr>
              <a:t>Mei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2022.</a:t>
            </a:r>
            <a:endParaRPr sz="13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26338" y="4864654"/>
            <a:ext cx="7689850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4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4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22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Juli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2022.</a:t>
            </a:r>
            <a:endParaRPr sz="13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87070" y="4864654"/>
            <a:ext cx="8166734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4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4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6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11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November</a:t>
            </a:r>
            <a:r>
              <a:rPr sz="1300" b="1" spc="7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</a:t>
            </a:r>
            <a:endParaRPr sz="13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98779" y="4944485"/>
            <a:ext cx="1191260" cy="139700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#MerdekaBeragamSetara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999233" y="4944485"/>
            <a:ext cx="1529715" cy="139700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@cerdasberkarakter.kemdikbudri</a:t>
            </a:r>
            <a:endParaRPr sz="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982970" y="4893482"/>
            <a:ext cx="2705100" cy="114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90"/>
              </a:lnSpc>
            </a:pP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Kementerian 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Pendidikan,</a:t>
            </a:r>
            <a:r>
              <a:rPr sz="8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Kebudayaan,</a:t>
            </a:r>
            <a:r>
              <a:rPr sz="800" spc="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Riset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 dan</a:t>
            </a:r>
            <a:r>
              <a:rPr sz="8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Teknologi</a:t>
            </a:r>
            <a:endParaRPr sz="800">
              <a:latin typeface="Arial MT"/>
              <a:cs typeface="Arial M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76014" y="4801919"/>
            <a:ext cx="282425" cy="283872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736063" y="608062"/>
            <a:ext cx="2908300" cy="4081779"/>
            <a:chOff x="736063" y="608062"/>
            <a:chExt cx="2908300" cy="4081779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36063" y="608062"/>
              <a:ext cx="2907848" cy="408128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86383" y="638556"/>
              <a:ext cx="2811779" cy="3977640"/>
            </a:xfrm>
            <a:prstGeom prst="rect">
              <a:avLst/>
            </a:prstGeom>
          </p:spPr>
        </p:pic>
      </p:grpSp>
      <p:grpSp>
        <p:nvGrpSpPr>
          <p:cNvPr id="7" name="object 7"/>
          <p:cNvGrpSpPr/>
          <p:nvPr/>
        </p:nvGrpSpPr>
        <p:grpSpPr>
          <a:xfrm>
            <a:off x="3694159" y="810745"/>
            <a:ext cx="5148580" cy="3676015"/>
            <a:chOff x="3694159" y="810745"/>
            <a:chExt cx="5148580" cy="3676015"/>
          </a:xfrm>
        </p:grpSpPr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694159" y="810745"/>
              <a:ext cx="5148104" cy="367591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744467" y="841248"/>
              <a:ext cx="5052060" cy="3572255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282651" y="139065"/>
            <a:ext cx="8151495" cy="488315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12700" marR="5080">
              <a:lnSpc>
                <a:spcPts val="1730"/>
              </a:lnSpc>
              <a:spcBef>
                <a:spcPts val="310"/>
              </a:spcBef>
            </a:pPr>
            <a:r>
              <a:rPr sz="1600" b="1" spc="-5" dirty="0">
                <a:solidFill>
                  <a:srgbClr val="002F66"/>
                </a:solidFill>
                <a:latin typeface="Arial"/>
                <a:cs typeface="Arial"/>
              </a:rPr>
              <a:t>Satuan</a:t>
            </a:r>
            <a:r>
              <a:rPr sz="1600" b="1" spc="5" dirty="0">
                <a:solidFill>
                  <a:srgbClr val="002F66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2F66"/>
                </a:solidFill>
                <a:latin typeface="Arial"/>
                <a:cs typeface="Arial"/>
              </a:rPr>
              <a:t>Pendidikan</a:t>
            </a:r>
            <a:r>
              <a:rPr sz="1600" b="1" spc="20" dirty="0">
                <a:solidFill>
                  <a:srgbClr val="002F66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2F66"/>
                </a:solidFill>
                <a:latin typeface="Arial"/>
                <a:cs typeface="Arial"/>
              </a:rPr>
              <a:t>dapat</a:t>
            </a:r>
            <a:r>
              <a:rPr sz="1600" b="1" spc="20" dirty="0">
                <a:solidFill>
                  <a:srgbClr val="002F66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2F66"/>
                </a:solidFill>
                <a:latin typeface="Arial"/>
                <a:cs typeface="Arial"/>
              </a:rPr>
              <a:t>menggunakan</a:t>
            </a:r>
            <a:r>
              <a:rPr sz="1600" b="1" spc="20" dirty="0">
                <a:solidFill>
                  <a:srgbClr val="002F66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2F66"/>
                </a:solidFill>
                <a:latin typeface="Arial"/>
                <a:cs typeface="Arial"/>
              </a:rPr>
              <a:t>poster</a:t>
            </a:r>
            <a:r>
              <a:rPr sz="1600" b="1" spc="25" dirty="0">
                <a:solidFill>
                  <a:srgbClr val="002F66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2F66"/>
                </a:solidFill>
                <a:latin typeface="Arial"/>
                <a:cs typeface="Arial"/>
              </a:rPr>
              <a:t>Pencegahan</a:t>
            </a:r>
            <a:r>
              <a:rPr sz="1600" b="1" dirty="0">
                <a:solidFill>
                  <a:srgbClr val="002F66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2F66"/>
                </a:solidFill>
                <a:latin typeface="Arial"/>
                <a:cs typeface="Arial"/>
              </a:rPr>
              <a:t>Kekerasan</a:t>
            </a:r>
            <a:r>
              <a:rPr sz="1600" b="1" spc="10" dirty="0">
                <a:solidFill>
                  <a:srgbClr val="002F66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2F66"/>
                </a:solidFill>
                <a:latin typeface="Arial"/>
                <a:cs typeface="Arial"/>
              </a:rPr>
              <a:t>jenjang</a:t>
            </a:r>
            <a:r>
              <a:rPr sz="1600" b="1" spc="40" dirty="0">
                <a:solidFill>
                  <a:srgbClr val="002F66"/>
                </a:solidFill>
                <a:latin typeface="Arial"/>
                <a:cs typeface="Arial"/>
              </a:rPr>
              <a:t> </a:t>
            </a:r>
            <a:r>
              <a:rPr sz="1600" b="1" u="heavy" spc="-5" dirty="0">
                <a:solidFill>
                  <a:srgbClr val="002F66"/>
                </a:solidFill>
                <a:uFill>
                  <a:solidFill>
                    <a:srgbClr val="002F66"/>
                  </a:solidFill>
                </a:uFill>
                <a:latin typeface="Arial"/>
                <a:cs typeface="Arial"/>
              </a:rPr>
              <a:t>SMP </a:t>
            </a:r>
            <a:r>
              <a:rPr sz="1600" b="1" spc="-430" dirty="0">
                <a:solidFill>
                  <a:srgbClr val="002F66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2F66"/>
                </a:solidFill>
                <a:latin typeface="Arial"/>
                <a:cs typeface="Arial"/>
              </a:rPr>
              <a:t>sebagai</a:t>
            </a:r>
            <a:r>
              <a:rPr sz="1600" b="1" spc="5" dirty="0">
                <a:solidFill>
                  <a:srgbClr val="002F66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2F66"/>
                </a:solidFill>
                <a:latin typeface="Arial"/>
                <a:cs typeface="Arial"/>
              </a:rPr>
              <a:t>media</a:t>
            </a:r>
            <a:r>
              <a:rPr sz="1600" b="1" spc="20" dirty="0">
                <a:solidFill>
                  <a:srgbClr val="002F66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2F66"/>
                </a:solidFill>
                <a:latin typeface="Arial"/>
                <a:cs typeface="Arial"/>
              </a:rPr>
              <a:t>edukasi</a:t>
            </a:r>
            <a:r>
              <a:rPr sz="1600" b="1" spc="35" dirty="0">
                <a:solidFill>
                  <a:srgbClr val="002F66"/>
                </a:solidFill>
                <a:latin typeface="Arial"/>
                <a:cs typeface="Arial"/>
              </a:rPr>
              <a:t> </a:t>
            </a:r>
            <a:r>
              <a:rPr sz="1100" b="1" i="1" dirty="0">
                <a:solidFill>
                  <a:srgbClr val="002F66"/>
                </a:solidFill>
                <a:latin typeface="Arial"/>
                <a:cs typeface="Arial"/>
              </a:rPr>
              <a:t>(dapat</a:t>
            </a:r>
            <a:r>
              <a:rPr sz="1100" b="1" i="1" spc="-15" dirty="0">
                <a:solidFill>
                  <a:srgbClr val="002F66"/>
                </a:solidFill>
                <a:latin typeface="Arial"/>
                <a:cs typeface="Arial"/>
              </a:rPr>
              <a:t> </a:t>
            </a:r>
            <a:r>
              <a:rPr sz="1100" b="1" i="1" dirty="0">
                <a:solidFill>
                  <a:srgbClr val="002F66"/>
                </a:solidFill>
                <a:latin typeface="Arial"/>
                <a:cs typeface="Arial"/>
              </a:rPr>
              <a:t>diunduh</a:t>
            </a:r>
            <a:r>
              <a:rPr sz="1100" b="1" i="1" spc="-15" dirty="0">
                <a:solidFill>
                  <a:srgbClr val="002F66"/>
                </a:solidFill>
                <a:latin typeface="Arial"/>
                <a:cs typeface="Arial"/>
              </a:rPr>
              <a:t> </a:t>
            </a:r>
            <a:r>
              <a:rPr sz="1100" b="1" i="1" dirty="0">
                <a:solidFill>
                  <a:srgbClr val="002F66"/>
                </a:solidFill>
                <a:latin typeface="Arial"/>
                <a:cs typeface="Arial"/>
              </a:rPr>
              <a:t>di:</a:t>
            </a:r>
            <a:r>
              <a:rPr sz="1100" b="1" i="1" spc="-10" dirty="0">
                <a:solidFill>
                  <a:srgbClr val="002F66"/>
                </a:solidFill>
                <a:latin typeface="Arial"/>
                <a:cs typeface="Arial"/>
              </a:rPr>
              <a:t> </a:t>
            </a:r>
            <a:r>
              <a:rPr sz="1100" b="1" i="1" spc="-5" dirty="0">
                <a:solidFill>
                  <a:srgbClr val="0462C1"/>
                </a:solidFill>
                <a:latin typeface="Arial"/>
                <a:cs typeface="Arial"/>
                <a:hlinkClick r:id="rId7"/>
              </a:rPr>
              <a:t>https://bit.ly/poster-3DB-pendidikan</a:t>
            </a:r>
            <a:r>
              <a:rPr sz="1100" b="1" i="1" spc="-5" dirty="0">
                <a:solidFill>
                  <a:srgbClr val="002F66"/>
                </a:solidFill>
                <a:latin typeface="Arial"/>
                <a:cs typeface="Arial"/>
              </a:rPr>
              <a:t>)</a:t>
            </a:r>
            <a:endParaRPr sz="110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0" y="4760974"/>
            <a:ext cx="9144000" cy="384175"/>
            <a:chOff x="0" y="4760974"/>
            <a:chExt cx="9144000" cy="384175"/>
          </a:xfrm>
        </p:grpSpPr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0" y="4760974"/>
              <a:ext cx="9143999" cy="347472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0" y="4760974"/>
              <a:ext cx="9144000" cy="384048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1622425" y="4864654"/>
            <a:ext cx="5897880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FFFFFF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tidak</a:t>
            </a:r>
            <a:r>
              <a:rPr sz="1300" b="1" spc="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untuk</a:t>
            </a:r>
            <a:r>
              <a:rPr sz="1300" b="1" spc="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tanpa</a:t>
            </a:r>
            <a:r>
              <a:rPr sz="1300" b="1" spc="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konteks</a:t>
            </a:r>
            <a:r>
              <a:rPr sz="1300" b="1" spc="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hari</a:t>
            </a:r>
            <a:r>
              <a:rPr sz="1300" b="1" spc="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ini.</a:t>
            </a:r>
            <a:endParaRPr sz="13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26338" y="4864654"/>
            <a:ext cx="8277859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  <a:tabLst>
                <a:tab pos="8164830" algn="l"/>
              </a:tabLst>
            </a:pP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PERING</a:t>
            </a:r>
            <a:r>
              <a:rPr sz="1300" b="1" spc="-45" dirty="0">
                <a:solidFill>
                  <a:srgbClr val="E6E6E6"/>
                </a:solidFill>
                <a:latin typeface="Arial"/>
                <a:cs typeface="Arial"/>
              </a:rPr>
              <a:t>A</a:t>
            </a:r>
            <a:r>
              <a:rPr sz="1300" b="1" spc="5" dirty="0">
                <a:solidFill>
                  <a:srgbClr val="E6E6E6"/>
                </a:solidFill>
                <a:latin typeface="Arial"/>
                <a:cs typeface="Arial"/>
              </a:rPr>
              <a:t>T</a:t>
            </a:r>
            <a:r>
              <a:rPr sz="1300" b="1" spc="-20" dirty="0">
                <a:solidFill>
                  <a:srgbClr val="E6E6E6"/>
                </a:solidFill>
                <a:latin typeface="Arial"/>
                <a:cs typeface="Arial"/>
              </a:rPr>
              <a:t>A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N: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5" dirty="0">
                <a:solidFill>
                  <a:srgbClr val="E6E6E6"/>
                </a:solidFill>
                <a:latin typeface="Arial"/>
                <a:cs typeface="Arial"/>
              </a:rPr>
              <a:t>M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ateri</a:t>
            </a:r>
            <a:r>
              <a:rPr sz="1300" b="1" spc="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3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</a:t>
            </a:r>
            <a:r>
              <a:rPr sz="1300" b="1" dirty="0">
                <a:solidFill>
                  <a:srgbClr val="E6E6E6"/>
                </a:solidFill>
                <a:latin typeface="Arial"/>
                <a:cs typeface="Arial"/>
              </a:rPr>
              <a:t>a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n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4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4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29</a:t>
            </a:r>
            <a:r>
              <a:rPr sz="1300" b="1" spc="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Juli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2021.</a:t>
            </a:r>
            <a:r>
              <a:rPr sz="1300" b="1" dirty="0">
                <a:solidFill>
                  <a:srgbClr val="E6E6E6"/>
                </a:solidFill>
                <a:latin typeface="Arial"/>
                <a:cs typeface="Arial"/>
              </a:rPr>
              <a:t>	</a:t>
            </a:r>
            <a:r>
              <a:rPr sz="1200" spc="-7" baseline="17361" dirty="0">
                <a:solidFill>
                  <a:srgbClr val="FFFFFF"/>
                </a:solidFill>
                <a:latin typeface="Arial MT"/>
                <a:cs typeface="Arial MT"/>
              </a:rPr>
              <a:t>47</a:t>
            </a:r>
            <a:endParaRPr sz="1200" baseline="17361">
              <a:latin typeface="Arial MT"/>
              <a:cs typeface="Arial MT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11454" y="4864654"/>
            <a:ext cx="8119745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4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4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6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4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November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2021.</a:t>
            </a:r>
            <a:endParaRPr sz="13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37362" y="4864654"/>
            <a:ext cx="8066405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5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6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23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Februari</a:t>
            </a:r>
            <a:r>
              <a:rPr sz="1300" b="1" spc="4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2022.</a:t>
            </a:r>
            <a:endParaRPr sz="13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48614" y="4864654"/>
            <a:ext cx="7844790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5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6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21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Maret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2022.</a:t>
            </a:r>
            <a:endParaRPr sz="13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48614" y="4864654"/>
            <a:ext cx="7844790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5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6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23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Maret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2022.</a:t>
            </a:r>
            <a:endParaRPr sz="13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80618" y="4864654"/>
            <a:ext cx="7779384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1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4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21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April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2022.</a:t>
            </a:r>
            <a:endParaRPr sz="13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30910" y="4864654"/>
            <a:ext cx="7680325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4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27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E6E6E6"/>
                </a:solidFill>
                <a:latin typeface="Arial"/>
                <a:cs typeface="Arial"/>
              </a:rPr>
              <a:t>Mei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2022.</a:t>
            </a:r>
            <a:endParaRPr sz="13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30910" y="4864654"/>
            <a:ext cx="7680325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4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31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E6E6E6"/>
                </a:solidFill>
                <a:latin typeface="Arial"/>
                <a:cs typeface="Arial"/>
              </a:rPr>
              <a:t>Mei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2022.</a:t>
            </a:r>
            <a:endParaRPr sz="13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26338" y="4864654"/>
            <a:ext cx="7689850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4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4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22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Juli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2022.</a:t>
            </a:r>
            <a:endParaRPr sz="13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87070" y="4864654"/>
            <a:ext cx="8166734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4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4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6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11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November</a:t>
            </a:r>
            <a:r>
              <a:rPr sz="1300" b="1" spc="7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</a:t>
            </a:r>
            <a:endParaRPr sz="13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98779" y="4944485"/>
            <a:ext cx="1191260" cy="139700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#MerdekaBeragamSetara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999233" y="4944485"/>
            <a:ext cx="1529715" cy="139700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@cerdasberkarakter.kemdikbudri</a:t>
            </a:r>
            <a:endParaRPr sz="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982970" y="4893482"/>
            <a:ext cx="2705100" cy="114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90"/>
              </a:lnSpc>
            </a:pP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Kementerian 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Pendidikan,</a:t>
            </a:r>
            <a:r>
              <a:rPr sz="8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Kebudayaan,</a:t>
            </a:r>
            <a:r>
              <a:rPr sz="800" spc="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Riset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 dan</a:t>
            </a:r>
            <a:r>
              <a:rPr sz="8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Teknologi</a:t>
            </a:r>
            <a:endParaRPr sz="800">
              <a:latin typeface="Arial MT"/>
              <a:cs typeface="Arial M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76014" y="4801919"/>
            <a:ext cx="282425" cy="283872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566918" y="495283"/>
            <a:ext cx="8339455" cy="4244975"/>
            <a:chOff x="566918" y="495283"/>
            <a:chExt cx="8339455" cy="4244975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98156" y="752837"/>
              <a:ext cx="5308107" cy="378715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48455" y="783335"/>
              <a:ext cx="5212080" cy="368350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66918" y="495283"/>
              <a:ext cx="3023634" cy="424435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17219" y="525779"/>
              <a:ext cx="2927604" cy="4140708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282651" y="56768"/>
            <a:ext cx="7649845" cy="488315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12700" marR="5080">
              <a:lnSpc>
                <a:spcPts val="1730"/>
              </a:lnSpc>
              <a:spcBef>
                <a:spcPts val="310"/>
              </a:spcBef>
            </a:pPr>
            <a:r>
              <a:rPr sz="1600" b="1" spc="-5" dirty="0">
                <a:solidFill>
                  <a:srgbClr val="002F66"/>
                </a:solidFill>
                <a:latin typeface="Arial"/>
                <a:cs typeface="Arial"/>
              </a:rPr>
              <a:t>Satuan</a:t>
            </a:r>
            <a:r>
              <a:rPr sz="1600" b="1" spc="5" dirty="0">
                <a:solidFill>
                  <a:srgbClr val="002F66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2F66"/>
                </a:solidFill>
                <a:latin typeface="Arial"/>
                <a:cs typeface="Arial"/>
              </a:rPr>
              <a:t>Pendidikan</a:t>
            </a:r>
            <a:r>
              <a:rPr sz="1600" b="1" spc="20" dirty="0">
                <a:solidFill>
                  <a:srgbClr val="002F66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2F66"/>
                </a:solidFill>
                <a:latin typeface="Arial"/>
                <a:cs typeface="Arial"/>
              </a:rPr>
              <a:t>dapat</a:t>
            </a:r>
            <a:r>
              <a:rPr sz="1600" b="1" spc="20" dirty="0">
                <a:solidFill>
                  <a:srgbClr val="002F66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2F66"/>
                </a:solidFill>
                <a:latin typeface="Arial"/>
                <a:cs typeface="Arial"/>
              </a:rPr>
              <a:t>menggunakan</a:t>
            </a:r>
            <a:r>
              <a:rPr sz="1600" b="1" spc="20" dirty="0">
                <a:solidFill>
                  <a:srgbClr val="002F66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2F66"/>
                </a:solidFill>
                <a:latin typeface="Arial"/>
                <a:cs typeface="Arial"/>
              </a:rPr>
              <a:t>poster</a:t>
            </a:r>
            <a:r>
              <a:rPr sz="1600" b="1" spc="20" dirty="0">
                <a:solidFill>
                  <a:srgbClr val="002F66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2F66"/>
                </a:solidFill>
                <a:latin typeface="Arial"/>
                <a:cs typeface="Arial"/>
              </a:rPr>
              <a:t>Pencegahan</a:t>
            </a:r>
            <a:r>
              <a:rPr sz="1600" b="1" spc="5" dirty="0">
                <a:solidFill>
                  <a:srgbClr val="002F66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2F66"/>
                </a:solidFill>
                <a:latin typeface="Arial"/>
                <a:cs typeface="Arial"/>
              </a:rPr>
              <a:t>Kekerasan</a:t>
            </a:r>
            <a:r>
              <a:rPr sz="1600" b="1" spc="10" dirty="0">
                <a:solidFill>
                  <a:srgbClr val="002F66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2F66"/>
                </a:solidFill>
                <a:latin typeface="Arial"/>
                <a:cs typeface="Arial"/>
              </a:rPr>
              <a:t>jenjang </a:t>
            </a:r>
            <a:r>
              <a:rPr sz="1600" b="1" spc="-430" dirty="0">
                <a:solidFill>
                  <a:srgbClr val="002F66"/>
                </a:solidFill>
                <a:latin typeface="Arial"/>
                <a:cs typeface="Arial"/>
              </a:rPr>
              <a:t> </a:t>
            </a:r>
            <a:r>
              <a:rPr sz="1600" b="1" u="heavy" spc="-10" dirty="0">
                <a:solidFill>
                  <a:srgbClr val="002F66"/>
                </a:solidFill>
                <a:uFill>
                  <a:solidFill>
                    <a:srgbClr val="002F66"/>
                  </a:solidFill>
                </a:uFill>
                <a:latin typeface="Arial"/>
                <a:cs typeface="Arial"/>
              </a:rPr>
              <a:t>SMA/SMK</a:t>
            </a:r>
            <a:r>
              <a:rPr sz="1600" b="1" u="heavy" spc="65" dirty="0">
                <a:solidFill>
                  <a:srgbClr val="002F66"/>
                </a:solidFill>
                <a:uFill>
                  <a:solidFill>
                    <a:srgbClr val="002F66"/>
                  </a:solidFill>
                </a:u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2F66"/>
                </a:solidFill>
                <a:latin typeface="Arial"/>
                <a:cs typeface="Arial"/>
              </a:rPr>
              <a:t>sebagai</a:t>
            </a:r>
            <a:r>
              <a:rPr sz="1600" b="1" spc="10" dirty="0">
                <a:solidFill>
                  <a:srgbClr val="002F66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2F66"/>
                </a:solidFill>
                <a:latin typeface="Arial"/>
                <a:cs typeface="Arial"/>
              </a:rPr>
              <a:t>media</a:t>
            </a:r>
            <a:r>
              <a:rPr sz="1600" b="1" spc="30" dirty="0">
                <a:solidFill>
                  <a:srgbClr val="002F66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2F66"/>
                </a:solidFill>
                <a:latin typeface="Arial"/>
                <a:cs typeface="Arial"/>
              </a:rPr>
              <a:t>edukasi</a:t>
            </a:r>
            <a:r>
              <a:rPr sz="1600" b="1" spc="20" dirty="0">
                <a:solidFill>
                  <a:srgbClr val="002F66"/>
                </a:solidFill>
                <a:latin typeface="Arial"/>
                <a:cs typeface="Arial"/>
              </a:rPr>
              <a:t> </a:t>
            </a:r>
            <a:r>
              <a:rPr sz="1200" b="1" i="1" spc="-5" dirty="0">
                <a:solidFill>
                  <a:srgbClr val="002F66"/>
                </a:solidFill>
                <a:latin typeface="Arial"/>
                <a:cs typeface="Arial"/>
              </a:rPr>
              <a:t>(dapat</a:t>
            </a:r>
            <a:r>
              <a:rPr sz="1200" b="1" i="1" spc="5" dirty="0">
                <a:solidFill>
                  <a:srgbClr val="002F66"/>
                </a:solidFill>
                <a:latin typeface="Arial"/>
                <a:cs typeface="Arial"/>
              </a:rPr>
              <a:t> </a:t>
            </a:r>
            <a:r>
              <a:rPr sz="1100" b="1" i="1" dirty="0">
                <a:solidFill>
                  <a:srgbClr val="002F66"/>
                </a:solidFill>
                <a:latin typeface="Arial"/>
                <a:cs typeface="Arial"/>
              </a:rPr>
              <a:t>diunduh</a:t>
            </a:r>
            <a:r>
              <a:rPr sz="1100" b="1" i="1" spc="5" dirty="0">
                <a:solidFill>
                  <a:srgbClr val="002F66"/>
                </a:solidFill>
                <a:latin typeface="Arial"/>
                <a:cs typeface="Arial"/>
              </a:rPr>
              <a:t> </a:t>
            </a:r>
            <a:r>
              <a:rPr sz="1100" b="1" i="1" dirty="0">
                <a:solidFill>
                  <a:srgbClr val="002F66"/>
                </a:solidFill>
                <a:latin typeface="Arial"/>
                <a:cs typeface="Arial"/>
              </a:rPr>
              <a:t>di:</a:t>
            </a:r>
            <a:r>
              <a:rPr sz="1100" b="1" i="1" spc="-20" dirty="0">
                <a:solidFill>
                  <a:srgbClr val="002F66"/>
                </a:solidFill>
                <a:latin typeface="Arial"/>
                <a:cs typeface="Arial"/>
              </a:rPr>
              <a:t> </a:t>
            </a:r>
            <a:r>
              <a:rPr sz="1100" b="1" i="1" spc="-5" dirty="0">
                <a:solidFill>
                  <a:srgbClr val="0462C1"/>
                </a:solidFill>
                <a:latin typeface="Arial"/>
                <a:cs typeface="Arial"/>
                <a:hlinkClick r:id="rId7"/>
              </a:rPr>
              <a:t>https://bit.ly/poster-3DB-pendidikan</a:t>
            </a:r>
            <a:r>
              <a:rPr sz="1100" b="1" i="1" spc="-5" dirty="0">
                <a:solidFill>
                  <a:srgbClr val="002F66"/>
                </a:solidFill>
                <a:latin typeface="Arial"/>
                <a:cs typeface="Arial"/>
              </a:rPr>
              <a:t>)</a:t>
            </a:r>
            <a:endParaRPr sz="110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0" y="4760974"/>
            <a:ext cx="9144000" cy="384175"/>
            <a:chOff x="0" y="4760974"/>
            <a:chExt cx="9144000" cy="384175"/>
          </a:xfrm>
        </p:grpSpPr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0" y="4760974"/>
              <a:ext cx="9143999" cy="347472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0" y="4760974"/>
              <a:ext cx="9144000" cy="384048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1622425" y="4864654"/>
            <a:ext cx="5897880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FFFFFF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tidak</a:t>
            </a:r>
            <a:r>
              <a:rPr sz="1300" b="1" spc="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untuk</a:t>
            </a:r>
            <a:r>
              <a:rPr sz="1300" b="1" spc="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tanpa</a:t>
            </a:r>
            <a:r>
              <a:rPr sz="1300" b="1" spc="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konteks</a:t>
            </a:r>
            <a:r>
              <a:rPr sz="1300" b="1" spc="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hari</a:t>
            </a:r>
            <a:r>
              <a:rPr sz="1300" b="1" spc="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ini.</a:t>
            </a:r>
            <a:endParaRPr sz="13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6338" y="4864654"/>
            <a:ext cx="8277859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  <a:tabLst>
                <a:tab pos="8164830" algn="l"/>
              </a:tabLst>
            </a:pP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PERING</a:t>
            </a:r>
            <a:r>
              <a:rPr sz="1300" b="1" spc="-45" dirty="0">
                <a:solidFill>
                  <a:srgbClr val="E6E6E6"/>
                </a:solidFill>
                <a:latin typeface="Arial"/>
                <a:cs typeface="Arial"/>
              </a:rPr>
              <a:t>A</a:t>
            </a:r>
            <a:r>
              <a:rPr sz="1300" b="1" spc="5" dirty="0">
                <a:solidFill>
                  <a:srgbClr val="E6E6E6"/>
                </a:solidFill>
                <a:latin typeface="Arial"/>
                <a:cs typeface="Arial"/>
              </a:rPr>
              <a:t>T</a:t>
            </a:r>
            <a:r>
              <a:rPr sz="1300" b="1" spc="-20" dirty="0">
                <a:solidFill>
                  <a:srgbClr val="E6E6E6"/>
                </a:solidFill>
                <a:latin typeface="Arial"/>
                <a:cs typeface="Arial"/>
              </a:rPr>
              <a:t>A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N: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5" dirty="0">
                <a:solidFill>
                  <a:srgbClr val="E6E6E6"/>
                </a:solidFill>
                <a:latin typeface="Arial"/>
                <a:cs typeface="Arial"/>
              </a:rPr>
              <a:t>M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ateri</a:t>
            </a:r>
            <a:r>
              <a:rPr sz="1300" b="1" spc="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3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</a:t>
            </a:r>
            <a:r>
              <a:rPr sz="1300" b="1" dirty="0">
                <a:solidFill>
                  <a:srgbClr val="E6E6E6"/>
                </a:solidFill>
                <a:latin typeface="Arial"/>
                <a:cs typeface="Arial"/>
              </a:rPr>
              <a:t>a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n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4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4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29</a:t>
            </a:r>
            <a:r>
              <a:rPr sz="1300" b="1" spc="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Juli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2021.</a:t>
            </a:r>
            <a:r>
              <a:rPr sz="1300" b="1" dirty="0">
                <a:solidFill>
                  <a:srgbClr val="E6E6E6"/>
                </a:solidFill>
                <a:latin typeface="Arial"/>
                <a:cs typeface="Arial"/>
              </a:rPr>
              <a:t>	</a:t>
            </a:r>
            <a:r>
              <a:rPr sz="1200" spc="-7" baseline="17361" dirty="0">
                <a:solidFill>
                  <a:srgbClr val="FFFFFF"/>
                </a:solidFill>
                <a:latin typeface="Arial MT"/>
                <a:cs typeface="Arial MT"/>
              </a:rPr>
              <a:t>47</a:t>
            </a:r>
            <a:endParaRPr sz="1200" baseline="17361">
              <a:latin typeface="Arial MT"/>
              <a:cs typeface="Arial MT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11454" y="4864654"/>
            <a:ext cx="8119745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4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4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6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4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November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2021.</a:t>
            </a:r>
            <a:endParaRPr sz="13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37362" y="4864654"/>
            <a:ext cx="8066405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5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6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23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Februari</a:t>
            </a:r>
            <a:r>
              <a:rPr sz="1300" b="1" spc="4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2022.</a:t>
            </a:r>
            <a:endParaRPr sz="13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48614" y="4864654"/>
            <a:ext cx="7844790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5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6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21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Maret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2022.</a:t>
            </a:r>
            <a:endParaRPr sz="13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48614" y="4864654"/>
            <a:ext cx="7844790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5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6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23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Maret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2022.</a:t>
            </a:r>
            <a:endParaRPr sz="13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80618" y="4864654"/>
            <a:ext cx="7779384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1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4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21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April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2022.</a:t>
            </a:r>
            <a:endParaRPr sz="13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30910" y="4864654"/>
            <a:ext cx="7680325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4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27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E6E6E6"/>
                </a:solidFill>
                <a:latin typeface="Arial"/>
                <a:cs typeface="Arial"/>
              </a:rPr>
              <a:t>Mei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2022.</a:t>
            </a:r>
            <a:endParaRPr sz="13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30910" y="4864654"/>
            <a:ext cx="7680325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4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31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E6E6E6"/>
                </a:solidFill>
                <a:latin typeface="Arial"/>
                <a:cs typeface="Arial"/>
              </a:rPr>
              <a:t>Mei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2022.</a:t>
            </a:r>
            <a:endParaRPr sz="13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26338" y="4864654"/>
            <a:ext cx="7689850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4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4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22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Juli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2022.</a:t>
            </a:r>
            <a:endParaRPr sz="13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87070" y="4864654"/>
            <a:ext cx="8166734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4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4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6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11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November</a:t>
            </a:r>
            <a:r>
              <a:rPr sz="1300" b="1" spc="7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</a:t>
            </a:r>
            <a:endParaRPr sz="13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98779" y="4944485"/>
            <a:ext cx="1191260" cy="139700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#MerdekaBeragamSetara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999233" y="4944485"/>
            <a:ext cx="1529715" cy="139700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@cerdasberkarakter.kemdikbudri</a:t>
            </a:r>
            <a:endParaRPr sz="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767071"/>
            <a:ext cx="9144000" cy="376555"/>
          </a:xfrm>
          <a:custGeom>
            <a:avLst/>
            <a:gdLst/>
            <a:ahLst/>
            <a:cxnLst/>
            <a:rect l="l" t="t" r="r" b="b"/>
            <a:pathLst>
              <a:path w="9144000" h="376554">
                <a:moveTo>
                  <a:pt x="0" y="376428"/>
                </a:moveTo>
                <a:lnTo>
                  <a:pt x="9144000" y="376428"/>
                </a:lnTo>
                <a:lnTo>
                  <a:pt x="9144000" y="0"/>
                </a:lnTo>
                <a:lnTo>
                  <a:pt x="0" y="0"/>
                </a:lnTo>
                <a:lnTo>
                  <a:pt x="0" y="376428"/>
                </a:lnTo>
                <a:close/>
              </a:path>
            </a:pathLst>
          </a:custGeom>
          <a:ln w="12700">
            <a:solidFill>
              <a:srgbClr val="1F386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982970" y="4893482"/>
            <a:ext cx="2705100" cy="114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90"/>
              </a:lnSpc>
            </a:pP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Kementerian 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Pendidikan,</a:t>
            </a:r>
            <a:r>
              <a:rPr sz="8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Kebudayaan,</a:t>
            </a:r>
            <a:r>
              <a:rPr sz="800" spc="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Riset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 dan</a:t>
            </a:r>
            <a:r>
              <a:rPr sz="8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Teknologi</a:t>
            </a:r>
            <a:endParaRPr sz="800">
              <a:latin typeface="Arial MT"/>
              <a:cs typeface="Arial MT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0" y="4760974"/>
            <a:ext cx="9144000" cy="384175"/>
            <a:chOff x="0" y="4760974"/>
            <a:chExt cx="9144000" cy="38417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576014" y="4801919"/>
              <a:ext cx="282425" cy="28387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4760974"/>
              <a:ext cx="9143999" cy="34747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4760974"/>
              <a:ext cx="9144000" cy="384048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348792" y="56515"/>
            <a:ext cx="8384540" cy="6438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350" dirty="0">
                <a:solidFill>
                  <a:srgbClr val="1F3863"/>
                </a:solidFill>
              </a:rPr>
              <a:t>Kanal media sosial Pusat Penguatan Karakter menyediakan berbagai produk </a:t>
            </a:r>
            <a:r>
              <a:rPr sz="1350" spc="-5" dirty="0">
                <a:solidFill>
                  <a:srgbClr val="1F3863"/>
                </a:solidFill>
              </a:rPr>
              <a:t>kampanye yang </a:t>
            </a:r>
            <a:r>
              <a:rPr sz="1350" dirty="0">
                <a:solidFill>
                  <a:srgbClr val="1F3863"/>
                </a:solidFill>
              </a:rPr>
              <a:t>perlu </a:t>
            </a:r>
            <a:r>
              <a:rPr sz="1350" spc="5" dirty="0">
                <a:solidFill>
                  <a:srgbClr val="1F3863"/>
                </a:solidFill>
              </a:rPr>
              <a:t> </a:t>
            </a:r>
            <a:r>
              <a:rPr sz="1350" dirty="0">
                <a:solidFill>
                  <a:srgbClr val="1F3863"/>
                </a:solidFill>
              </a:rPr>
              <a:t>disebarluaskan</a:t>
            </a:r>
            <a:r>
              <a:rPr sz="1350" spc="-25" dirty="0">
                <a:solidFill>
                  <a:srgbClr val="1F3863"/>
                </a:solidFill>
              </a:rPr>
              <a:t> </a:t>
            </a:r>
            <a:r>
              <a:rPr sz="1350" dirty="0">
                <a:solidFill>
                  <a:srgbClr val="1F3863"/>
                </a:solidFill>
              </a:rPr>
              <a:t>oleh</a:t>
            </a:r>
            <a:r>
              <a:rPr sz="1350" spc="15" dirty="0">
                <a:solidFill>
                  <a:srgbClr val="1F3863"/>
                </a:solidFill>
              </a:rPr>
              <a:t> </a:t>
            </a:r>
            <a:r>
              <a:rPr sz="1350" dirty="0">
                <a:solidFill>
                  <a:srgbClr val="1F3863"/>
                </a:solidFill>
              </a:rPr>
              <a:t>berbagai</a:t>
            </a:r>
            <a:r>
              <a:rPr sz="1350" spc="-20" dirty="0">
                <a:solidFill>
                  <a:srgbClr val="1F3863"/>
                </a:solidFill>
              </a:rPr>
              <a:t> </a:t>
            </a:r>
            <a:r>
              <a:rPr sz="1350" dirty="0">
                <a:solidFill>
                  <a:srgbClr val="1F3863"/>
                </a:solidFill>
              </a:rPr>
              <a:t>pemangku</a:t>
            </a:r>
            <a:r>
              <a:rPr sz="1350" spc="-30" dirty="0">
                <a:solidFill>
                  <a:srgbClr val="1F3863"/>
                </a:solidFill>
              </a:rPr>
              <a:t> </a:t>
            </a:r>
            <a:r>
              <a:rPr sz="1350" dirty="0">
                <a:solidFill>
                  <a:srgbClr val="1F3863"/>
                </a:solidFill>
              </a:rPr>
              <a:t>kepentingan</a:t>
            </a:r>
            <a:r>
              <a:rPr sz="1350" spc="-25" dirty="0">
                <a:solidFill>
                  <a:srgbClr val="1F3863"/>
                </a:solidFill>
              </a:rPr>
              <a:t> </a:t>
            </a:r>
            <a:r>
              <a:rPr sz="1350" dirty="0">
                <a:solidFill>
                  <a:srgbClr val="1F3863"/>
                </a:solidFill>
              </a:rPr>
              <a:t>untuk edukasi</a:t>
            </a:r>
            <a:r>
              <a:rPr sz="1350" spc="-20" dirty="0">
                <a:solidFill>
                  <a:srgbClr val="1F3863"/>
                </a:solidFill>
              </a:rPr>
              <a:t> </a:t>
            </a:r>
            <a:r>
              <a:rPr sz="1350" dirty="0">
                <a:solidFill>
                  <a:srgbClr val="1F3863"/>
                </a:solidFill>
              </a:rPr>
              <a:t>tentang</a:t>
            </a:r>
            <a:r>
              <a:rPr sz="1350" spc="-25" dirty="0">
                <a:solidFill>
                  <a:srgbClr val="1F3863"/>
                </a:solidFill>
              </a:rPr>
              <a:t> </a:t>
            </a:r>
            <a:r>
              <a:rPr sz="1350" dirty="0">
                <a:solidFill>
                  <a:srgbClr val="1F3863"/>
                </a:solidFill>
              </a:rPr>
              <a:t>bentuk-bentuk</a:t>
            </a:r>
            <a:r>
              <a:rPr sz="1350" spc="-35" dirty="0">
                <a:solidFill>
                  <a:srgbClr val="1F3863"/>
                </a:solidFill>
              </a:rPr>
              <a:t> </a:t>
            </a:r>
            <a:r>
              <a:rPr sz="1350" dirty="0">
                <a:solidFill>
                  <a:srgbClr val="1F3863"/>
                </a:solidFill>
              </a:rPr>
              <a:t>kekerasan </a:t>
            </a:r>
            <a:r>
              <a:rPr sz="1350" spc="-360" dirty="0">
                <a:solidFill>
                  <a:srgbClr val="1F3863"/>
                </a:solidFill>
              </a:rPr>
              <a:t> </a:t>
            </a:r>
            <a:r>
              <a:rPr sz="1350" dirty="0">
                <a:solidFill>
                  <a:srgbClr val="1F3863"/>
                </a:solidFill>
              </a:rPr>
              <a:t>di</a:t>
            </a:r>
            <a:r>
              <a:rPr sz="1350" spc="-15" dirty="0">
                <a:solidFill>
                  <a:srgbClr val="1F3863"/>
                </a:solidFill>
              </a:rPr>
              <a:t> </a:t>
            </a:r>
            <a:r>
              <a:rPr sz="1350" dirty="0">
                <a:solidFill>
                  <a:srgbClr val="1F3863"/>
                </a:solidFill>
              </a:rPr>
              <a:t>lingkungan</a:t>
            </a:r>
            <a:r>
              <a:rPr sz="1350" spc="-30" dirty="0">
                <a:solidFill>
                  <a:srgbClr val="1F3863"/>
                </a:solidFill>
              </a:rPr>
              <a:t> </a:t>
            </a:r>
            <a:r>
              <a:rPr sz="1350" dirty="0">
                <a:solidFill>
                  <a:srgbClr val="1F3863"/>
                </a:solidFill>
              </a:rPr>
              <a:t>pendidikan</a:t>
            </a:r>
            <a:endParaRPr sz="1350"/>
          </a:p>
        </p:txBody>
      </p:sp>
      <p:sp>
        <p:nvSpPr>
          <p:cNvPr id="9" name="object 9"/>
          <p:cNvSpPr/>
          <p:nvPr/>
        </p:nvSpPr>
        <p:spPr>
          <a:xfrm>
            <a:off x="285750" y="735330"/>
            <a:ext cx="8450580" cy="0"/>
          </a:xfrm>
          <a:custGeom>
            <a:avLst/>
            <a:gdLst/>
            <a:ahLst/>
            <a:cxnLst/>
            <a:rect l="l" t="t" r="r" b="b"/>
            <a:pathLst>
              <a:path w="8450580">
                <a:moveTo>
                  <a:pt x="0" y="0"/>
                </a:moveTo>
                <a:lnTo>
                  <a:pt x="8450072" y="0"/>
                </a:lnTo>
              </a:path>
            </a:pathLst>
          </a:custGeom>
          <a:ln w="28575">
            <a:solidFill>
              <a:srgbClr val="002F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371652" y="815162"/>
            <a:ext cx="485775" cy="2330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350" u="sng" dirty="0">
                <a:solidFill>
                  <a:srgbClr val="1F3863"/>
                </a:solidFill>
                <a:uFill>
                  <a:solidFill>
                    <a:srgbClr val="1F3863"/>
                  </a:solidFill>
                </a:uFill>
                <a:latin typeface="Arial MT"/>
                <a:cs typeface="Arial MT"/>
              </a:rPr>
              <a:t>Grafis</a:t>
            </a:r>
            <a:endParaRPr sz="1350">
              <a:latin typeface="Arial MT"/>
              <a:cs typeface="Arial M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52424" y="2819780"/>
            <a:ext cx="466090" cy="2324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350" u="sng" spc="-5" dirty="0">
                <a:solidFill>
                  <a:srgbClr val="1F3863"/>
                </a:solidFill>
                <a:uFill>
                  <a:solidFill>
                    <a:srgbClr val="1F3863"/>
                  </a:solidFill>
                </a:uFill>
                <a:latin typeface="Arial MT"/>
                <a:cs typeface="Arial MT"/>
              </a:rPr>
              <a:t>A</a:t>
            </a:r>
            <a:r>
              <a:rPr sz="1350" u="sng" dirty="0">
                <a:solidFill>
                  <a:srgbClr val="1F3863"/>
                </a:solidFill>
                <a:uFill>
                  <a:solidFill>
                    <a:srgbClr val="1F3863"/>
                  </a:solidFill>
                </a:uFill>
                <a:latin typeface="Arial MT"/>
                <a:cs typeface="Arial MT"/>
              </a:rPr>
              <a:t>udio</a:t>
            </a:r>
            <a:endParaRPr sz="1350">
              <a:latin typeface="Arial MT"/>
              <a:cs typeface="Arial M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22680" y="3054534"/>
            <a:ext cx="469900" cy="1924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sz="1350" spc="-5" dirty="0">
                <a:solidFill>
                  <a:srgbClr val="1F3863"/>
                </a:solidFill>
                <a:latin typeface="Arial MT"/>
                <a:cs typeface="Arial MT"/>
              </a:rPr>
              <a:t>V</a:t>
            </a:r>
            <a:r>
              <a:rPr sz="1350" dirty="0">
                <a:solidFill>
                  <a:srgbClr val="1F3863"/>
                </a:solidFill>
                <a:latin typeface="Arial MT"/>
                <a:cs typeface="Arial MT"/>
              </a:rPr>
              <a:t>isual</a:t>
            </a:r>
            <a:endParaRPr sz="1350">
              <a:latin typeface="Arial MT"/>
              <a:cs typeface="Arial MT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347472" y="3112007"/>
            <a:ext cx="1170940" cy="1172210"/>
            <a:chOff x="347472" y="3112007"/>
            <a:chExt cx="1170940" cy="1172210"/>
          </a:xfrm>
        </p:grpSpPr>
        <p:sp>
          <p:nvSpPr>
            <p:cNvPr id="14" name="object 14"/>
            <p:cNvSpPr/>
            <p:nvPr/>
          </p:nvSpPr>
          <p:spPr>
            <a:xfrm>
              <a:off x="722630" y="3227831"/>
              <a:ext cx="469900" cy="12700"/>
            </a:xfrm>
            <a:custGeom>
              <a:avLst/>
              <a:gdLst/>
              <a:ahLst/>
              <a:cxnLst/>
              <a:rect l="l" t="t" r="r" b="b"/>
              <a:pathLst>
                <a:path w="469900" h="12700">
                  <a:moveTo>
                    <a:pt x="469392" y="0"/>
                  </a:moveTo>
                  <a:lnTo>
                    <a:pt x="0" y="0"/>
                  </a:lnTo>
                  <a:lnTo>
                    <a:pt x="0" y="12192"/>
                  </a:lnTo>
                  <a:lnTo>
                    <a:pt x="469392" y="12192"/>
                  </a:lnTo>
                  <a:lnTo>
                    <a:pt x="469392" y="0"/>
                  </a:lnTo>
                  <a:close/>
                </a:path>
              </a:pathLst>
            </a:custGeom>
            <a:solidFill>
              <a:srgbClr val="1F386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47472" y="3112007"/>
              <a:ext cx="1170432" cy="1171956"/>
            </a:xfrm>
            <a:prstGeom prst="rect">
              <a:avLst/>
            </a:prstGeom>
          </p:spPr>
        </p:pic>
      </p:grpSp>
      <p:pic>
        <p:nvPicPr>
          <p:cNvPr id="16" name="object 1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154935" y="836675"/>
            <a:ext cx="1667256" cy="1604772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685788" y="871727"/>
            <a:ext cx="1633727" cy="1578864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384547" y="868680"/>
            <a:ext cx="1676400" cy="1584960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798320" y="2805683"/>
            <a:ext cx="2350008" cy="1559026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384090" y="1164372"/>
            <a:ext cx="1098725" cy="1103303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6694931" y="2816402"/>
            <a:ext cx="2351531" cy="1579880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4227576" y="3256021"/>
            <a:ext cx="2351531" cy="1140261"/>
          </a:xfrm>
          <a:prstGeom prst="rect">
            <a:avLst/>
          </a:prstGeom>
        </p:spPr>
      </p:pic>
      <p:sp>
        <p:nvSpPr>
          <p:cNvPr id="23" name="object 23"/>
          <p:cNvSpPr txBox="1"/>
          <p:nvPr/>
        </p:nvSpPr>
        <p:spPr>
          <a:xfrm>
            <a:off x="2430779" y="4404359"/>
            <a:ext cx="844550" cy="317500"/>
          </a:xfrm>
          <a:prstGeom prst="rect">
            <a:avLst/>
          </a:prstGeom>
          <a:solidFill>
            <a:srgbClr val="073762"/>
          </a:solidFill>
          <a:ln w="9525">
            <a:solidFill>
              <a:srgbClr val="000000"/>
            </a:solidFill>
          </a:ln>
        </p:spPr>
        <p:txBody>
          <a:bodyPr vert="horz" wrap="square" lIns="0" tIns="90805" rIns="0" bIns="0" rtlCol="0">
            <a:spAutoFit/>
          </a:bodyPr>
          <a:lstStyle/>
          <a:p>
            <a:pPr marL="229235">
              <a:lnSpc>
                <a:spcPct val="100000"/>
              </a:lnSpc>
              <a:spcBef>
                <a:spcPts val="715"/>
              </a:spcBef>
            </a:pPr>
            <a:r>
              <a:rPr sz="850" spc="-5" dirty="0">
                <a:solidFill>
                  <a:srgbClr val="FFFFFF"/>
                </a:solidFill>
                <a:latin typeface="Arial MT"/>
                <a:cs typeface="Arial MT"/>
              </a:rPr>
              <a:t>Animasi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568183" y="4415028"/>
            <a:ext cx="1027430" cy="315595"/>
          </a:xfrm>
          <a:prstGeom prst="rect">
            <a:avLst/>
          </a:prstGeom>
          <a:solidFill>
            <a:srgbClr val="073762"/>
          </a:solidFill>
          <a:ln w="9525">
            <a:solidFill>
              <a:srgbClr val="000000"/>
            </a:solidFill>
          </a:ln>
        </p:spPr>
        <p:txBody>
          <a:bodyPr vert="horz" wrap="square" lIns="0" tIns="90170" rIns="0" bIns="0" rtlCol="0">
            <a:spAutoFit/>
          </a:bodyPr>
          <a:lstStyle/>
          <a:p>
            <a:pPr marL="213995">
              <a:lnSpc>
                <a:spcPct val="100000"/>
              </a:lnSpc>
              <a:spcBef>
                <a:spcPts val="710"/>
              </a:spcBef>
            </a:pPr>
            <a:r>
              <a:rPr sz="850" spc="-5" dirty="0">
                <a:solidFill>
                  <a:srgbClr val="FFFFFF"/>
                </a:solidFill>
                <a:latin typeface="Arial MT"/>
                <a:cs typeface="Arial MT"/>
              </a:rPr>
              <a:t>Film</a:t>
            </a:r>
            <a:r>
              <a:rPr sz="850" spc="-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850" spc="-10" dirty="0">
                <a:solidFill>
                  <a:srgbClr val="FFFFFF"/>
                </a:solidFill>
                <a:latin typeface="Arial MT"/>
                <a:cs typeface="Arial MT"/>
              </a:rPr>
              <a:t>Pendek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010911" y="4416552"/>
            <a:ext cx="1117600" cy="307975"/>
          </a:xfrm>
          <a:prstGeom prst="rect">
            <a:avLst/>
          </a:prstGeom>
          <a:solidFill>
            <a:srgbClr val="073762"/>
          </a:solidFill>
          <a:ln w="9525">
            <a:solidFill>
              <a:srgbClr val="000000"/>
            </a:solidFill>
          </a:ln>
        </p:spPr>
        <p:txBody>
          <a:bodyPr vert="horz" wrap="square" lIns="0" tIns="90805" rIns="0" bIns="0" rtlCol="0">
            <a:spAutoFit/>
          </a:bodyPr>
          <a:lstStyle/>
          <a:p>
            <a:pPr marL="265430">
              <a:lnSpc>
                <a:spcPct val="100000"/>
              </a:lnSpc>
              <a:spcBef>
                <a:spcPts val="715"/>
              </a:spcBef>
            </a:pP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Motion</a:t>
            </a:r>
            <a:r>
              <a:rPr sz="800" spc="-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grafis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07288" y="2450719"/>
            <a:ext cx="1473835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0510" marR="5080" indent="-258445">
              <a:lnSpc>
                <a:spcPct val="100000"/>
              </a:lnSpc>
              <a:spcBef>
                <a:spcPts val="100"/>
              </a:spcBef>
            </a:pPr>
            <a:r>
              <a:rPr sz="800" spc="-5" dirty="0">
                <a:solidFill>
                  <a:srgbClr val="1F3863"/>
                </a:solidFill>
                <a:latin typeface="Arial MT"/>
                <a:cs typeface="Arial MT"/>
              </a:rPr>
              <a:t>@cerdasberkarakter.kemdikbud </a:t>
            </a:r>
            <a:r>
              <a:rPr sz="800" spc="-210" dirty="0">
                <a:solidFill>
                  <a:srgbClr val="1F3863"/>
                </a:solidFill>
                <a:latin typeface="Arial MT"/>
                <a:cs typeface="Arial MT"/>
              </a:rPr>
              <a:t> </a:t>
            </a:r>
            <a:r>
              <a:rPr sz="800" spc="-5" dirty="0">
                <a:solidFill>
                  <a:srgbClr val="1F3863"/>
                </a:solidFill>
                <a:latin typeface="Arial MT"/>
                <a:cs typeface="Arial MT"/>
              </a:rPr>
              <a:t>ri</a:t>
            </a:r>
            <a:endParaRPr sz="800">
              <a:latin typeface="Arial MT"/>
              <a:cs typeface="Arial MT"/>
            </a:endParaRPr>
          </a:p>
        </p:txBody>
      </p:sp>
      <p:pic>
        <p:nvPicPr>
          <p:cNvPr id="27" name="object 27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94488" y="2406395"/>
            <a:ext cx="242315" cy="242315"/>
          </a:xfrm>
          <a:prstGeom prst="rect">
            <a:avLst/>
          </a:prstGeom>
        </p:spPr>
      </p:pic>
      <p:pic>
        <p:nvPicPr>
          <p:cNvPr id="28" name="object 28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98076" y="4433315"/>
            <a:ext cx="235139" cy="242315"/>
          </a:xfrm>
          <a:prstGeom prst="rect">
            <a:avLst/>
          </a:prstGeom>
        </p:spPr>
      </p:pic>
      <p:sp>
        <p:nvSpPr>
          <p:cNvPr id="29" name="object 29"/>
          <p:cNvSpPr txBox="1"/>
          <p:nvPr/>
        </p:nvSpPr>
        <p:spPr>
          <a:xfrm>
            <a:off x="507288" y="4485843"/>
            <a:ext cx="1577975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5" dirty="0">
                <a:solidFill>
                  <a:srgbClr val="1F3863"/>
                </a:solidFill>
                <a:latin typeface="Arial MT"/>
                <a:cs typeface="Arial MT"/>
              </a:rPr>
              <a:t>Cerdas</a:t>
            </a:r>
            <a:r>
              <a:rPr sz="800" spc="5" dirty="0">
                <a:solidFill>
                  <a:srgbClr val="1F3863"/>
                </a:solidFill>
                <a:latin typeface="Arial MT"/>
                <a:cs typeface="Arial MT"/>
              </a:rPr>
              <a:t> </a:t>
            </a:r>
            <a:r>
              <a:rPr sz="800" spc="-5" dirty="0">
                <a:solidFill>
                  <a:srgbClr val="1F3863"/>
                </a:solidFill>
                <a:latin typeface="Arial MT"/>
                <a:cs typeface="Arial MT"/>
              </a:rPr>
              <a:t>Berkarakter </a:t>
            </a:r>
            <a:r>
              <a:rPr sz="800" dirty="0">
                <a:solidFill>
                  <a:srgbClr val="1F3863"/>
                </a:solidFill>
                <a:latin typeface="Arial MT"/>
                <a:cs typeface="Arial MT"/>
              </a:rPr>
              <a:t>Kemdikbud</a:t>
            </a:r>
            <a:r>
              <a:rPr sz="800" spc="-15" dirty="0">
                <a:solidFill>
                  <a:srgbClr val="1F3863"/>
                </a:solidFill>
                <a:latin typeface="Arial MT"/>
                <a:cs typeface="Arial MT"/>
              </a:rPr>
              <a:t> </a:t>
            </a:r>
            <a:r>
              <a:rPr sz="800" spc="-5" dirty="0">
                <a:solidFill>
                  <a:srgbClr val="1F3863"/>
                </a:solidFill>
                <a:latin typeface="Arial MT"/>
                <a:cs typeface="Arial MT"/>
              </a:rPr>
              <a:t>RI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622425" y="4864654"/>
            <a:ext cx="5897880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FFFFFF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tidak</a:t>
            </a:r>
            <a:r>
              <a:rPr sz="1300" b="1" spc="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untuk</a:t>
            </a:r>
            <a:r>
              <a:rPr sz="1300" b="1" spc="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tanpa</a:t>
            </a:r>
            <a:r>
              <a:rPr sz="1300" b="1" spc="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konteks</a:t>
            </a:r>
            <a:r>
              <a:rPr sz="1300" b="1" spc="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hari</a:t>
            </a:r>
            <a:r>
              <a:rPr sz="1300" b="1" spc="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ini.</a:t>
            </a:r>
            <a:endParaRPr sz="13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726338" y="4864654"/>
            <a:ext cx="8277859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  <a:tabLst>
                <a:tab pos="8164830" algn="l"/>
              </a:tabLst>
            </a:pP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PERING</a:t>
            </a:r>
            <a:r>
              <a:rPr sz="1300" b="1" spc="-45" dirty="0">
                <a:solidFill>
                  <a:srgbClr val="E6E6E6"/>
                </a:solidFill>
                <a:latin typeface="Arial"/>
                <a:cs typeface="Arial"/>
              </a:rPr>
              <a:t>A</a:t>
            </a:r>
            <a:r>
              <a:rPr sz="1300" b="1" spc="5" dirty="0">
                <a:solidFill>
                  <a:srgbClr val="E6E6E6"/>
                </a:solidFill>
                <a:latin typeface="Arial"/>
                <a:cs typeface="Arial"/>
              </a:rPr>
              <a:t>T</a:t>
            </a:r>
            <a:r>
              <a:rPr sz="1300" b="1" spc="-20" dirty="0">
                <a:solidFill>
                  <a:srgbClr val="E6E6E6"/>
                </a:solidFill>
                <a:latin typeface="Arial"/>
                <a:cs typeface="Arial"/>
              </a:rPr>
              <a:t>A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N: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5" dirty="0">
                <a:solidFill>
                  <a:srgbClr val="E6E6E6"/>
                </a:solidFill>
                <a:latin typeface="Arial"/>
                <a:cs typeface="Arial"/>
              </a:rPr>
              <a:t>M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ateri</a:t>
            </a:r>
            <a:r>
              <a:rPr sz="1300" b="1" spc="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3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</a:t>
            </a:r>
            <a:r>
              <a:rPr sz="1300" b="1" dirty="0">
                <a:solidFill>
                  <a:srgbClr val="E6E6E6"/>
                </a:solidFill>
                <a:latin typeface="Arial"/>
                <a:cs typeface="Arial"/>
              </a:rPr>
              <a:t>a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n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4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4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29</a:t>
            </a:r>
            <a:r>
              <a:rPr sz="1300" b="1" spc="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Juli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2021.</a:t>
            </a:r>
            <a:r>
              <a:rPr sz="1300" b="1" dirty="0">
                <a:solidFill>
                  <a:srgbClr val="E6E6E6"/>
                </a:solidFill>
                <a:latin typeface="Arial"/>
                <a:cs typeface="Arial"/>
              </a:rPr>
              <a:t>	</a:t>
            </a:r>
            <a:r>
              <a:rPr sz="1200" spc="-7" baseline="17361" dirty="0">
                <a:solidFill>
                  <a:srgbClr val="FFFFFF"/>
                </a:solidFill>
                <a:latin typeface="Arial MT"/>
                <a:cs typeface="Arial MT"/>
              </a:rPr>
              <a:t>47</a:t>
            </a:r>
            <a:endParaRPr sz="1200" baseline="17361">
              <a:latin typeface="Arial MT"/>
              <a:cs typeface="Arial MT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11454" y="4864654"/>
            <a:ext cx="8119745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4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4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6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4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November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2021.</a:t>
            </a:r>
            <a:endParaRPr sz="13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537362" y="4864654"/>
            <a:ext cx="8066405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5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6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23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Februari</a:t>
            </a:r>
            <a:r>
              <a:rPr sz="1300" b="1" spc="4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2022.</a:t>
            </a:r>
            <a:endParaRPr sz="13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648614" y="4864654"/>
            <a:ext cx="7844790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5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6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21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Maret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2022.</a:t>
            </a:r>
            <a:endParaRPr sz="13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648614" y="4864654"/>
            <a:ext cx="7844790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5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6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23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Maret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2022.</a:t>
            </a:r>
            <a:endParaRPr sz="13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680618" y="4864654"/>
            <a:ext cx="7779384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1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4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21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April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2022.</a:t>
            </a:r>
            <a:endParaRPr sz="13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730910" y="4864654"/>
            <a:ext cx="7680325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4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27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E6E6E6"/>
                </a:solidFill>
                <a:latin typeface="Arial"/>
                <a:cs typeface="Arial"/>
              </a:rPr>
              <a:t>Mei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2022.</a:t>
            </a:r>
            <a:endParaRPr sz="13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730910" y="4864654"/>
            <a:ext cx="7680325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4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31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E6E6E6"/>
                </a:solidFill>
                <a:latin typeface="Arial"/>
                <a:cs typeface="Arial"/>
              </a:rPr>
              <a:t>Mei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2022.</a:t>
            </a:r>
            <a:endParaRPr sz="13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726338" y="4864654"/>
            <a:ext cx="7689850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4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4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22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Juli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2022.</a:t>
            </a:r>
            <a:endParaRPr sz="13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487070" y="4864654"/>
            <a:ext cx="8166734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4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4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6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11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November</a:t>
            </a:r>
            <a:r>
              <a:rPr sz="1300" b="1" spc="7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</a:t>
            </a:r>
            <a:endParaRPr sz="130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398779" y="4944485"/>
            <a:ext cx="1191260" cy="139700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#MerdekaBeragamSetara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1999233" y="4944485"/>
            <a:ext cx="1529715" cy="139700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@cerdasberkarakter.kemdikbudri</a:t>
            </a:r>
            <a:endParaRPr sz="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767071"/>
            <a:ext cx="9144000" cy="376555"/>
          </a:xfrm>
          <a:custGeom>
            <a:avLst/>
            <a:gdLst/>
            <a:ahLst/>
            <a:cxnLst/>
            <a:rect l="l" t="t" r="r" b="b"/>
            <a:pathLst>
              <a:path w="9144000" h="376554">
                <a:moveTo>
                  <a:pt x="0" y="376428"/>
                </a:moveTo>
                <a:lnTo>
                  <a:pt x="9144000" y="376428"/>
                </a:lnTo>
                <a:lnTo>
                  <a:pt x="9144000" y="0"/>
                </a:lnTo>
                <a:lnTo>
                  <a:pt x="0" y="0"/>
                </a:lnTo>
                <a:lnTo>
                  <a:pt x="0" y="376428"/>
                </a:lnTo>
                <a:close/>
              </a:path>
            </a:pathLst>
          </a:custGeom>
          <a:ln w="12700">
            <a:solidFill>
              <a:srgbClr val="1F386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982970" y="4893482"/>
            <a:ext cx="2705100" cy="114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90"/>
              </a:lnSpc>
            </a:pP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Kementerian 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Pendidikan,</a:t>
            </a:r>
            <a:r>
              <a:rPr sz="8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Kebudayaan,</a:t>
            </a:r>
            <a:r>
              <a:rPr sz="800" spc="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Riset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 dan</a:t>
            </a:r>
            <a:r>
              <a:rPr sz="8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Teknologi</a:t>
            </a:r>
            <a:endParaRPr sz="800">
              <a:latin typeface="Arial MT"/>
              <a:cs typeface="Arial MT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0" y="4760974"/>
            <a:ext cx="9144000" cy="384175"/>
            <a:chOff x="0" y="4760974"/>
            <a:chExt cx="9144000" cy="38417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576014" y="4801919"/>
              <a:ext cx="282425" cy="28387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4760974"/>
              <a:ext cx="9143999" cy="34747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4760974"/>
              <a:ext cx="9144000" cy="384048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348792" y="140970"/>
            <a:ext cx="8049895" cy="4381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350" dirty="0">
                <a:solidFill>
                  <a:srgbClr val="1F3863"/>
                </a:solidFill>
              </a:rPr>
              <a:t>Berbagai</a:t>
            </a:r>
            <a:r>
              <a:rPr sz="1350" spc="-35" dirty="0">
                <a:solidFill>
                  <a:srgbClr val="1F3863"/>
                </a:solidFill>
              </a:rPr>
              <a:t> </a:t>
            </a:r>
            <a:r>
              <a:rPr sz="1350" dirty="0">
                <a:solidFill>
                  <a:srgbClr val="1F3863"/>
                </a:solidFill>
              </a:rPr>
              <a:t>materi</a:t>
            </a:r>
            <a:r>
              <a:rPr sz="1350" spc="-5" dirty="0">
                <a:solidFill>
                  <a:srgbClr val="1F3863"/>
                </a:solidFill>
              </a:rPr>
              <a:t> kampanye</a:t>
            </a:r>
            <a:r>
              <a:rPr sz="1350" spc="10" dirty="0">
                <a:solidFill>
                  <a:srgbClr val="1F3863"/>
                </a:solidFill>
              </a:rPr>
              <a:t> </a:t>
            </a:r>
            <a:r>
              <a:rPr sz="1350" dirty="0">
                <a:solidFill>
                  <a:srgbClr val="1F3863"/>
                </a:solidFill>
              </a:rPr>
              <a:t>untuk</a:t>
            </a:r>
            <a:r>
              <a:rPr sz="1350" spc="-15" dirty="0">
                <a:solidFill>
                  <a:srgbClr val="1F3863"/>
                </a:solidFill>
              </a:rPr>
              <a:t> </a:t>
            </a:r>
            <a:r>
              <a:rPr sz="1350" dirty="0">
                <a:solidFill>
                  <a:srgbClr val="1F3863"/>
                </a:solidFill>
              </a:rPr>
              <a:t>edukasi</a:t>
            </a:r>
            <a:r>
              <a:rPr sz="1350" spc="-25" dirty="0">
                <a:solidFill>
                  <a:srgbClr val="1F3863"/>
                </a:solidFill>
              </a:rPr>
              <a:t> </a:t>
            </a:r>
            <a:r>
              <a:rPr sz="1350" dirty="0">
                <a:solidFill>
                  <a:srgbClr val="1F3863"/>
                </a:solidFill>
              </a:rPr>
              <a:t>terkait </a:t>
            </a:r>
            <a:r>
              <a:rPr sz="1350" u="heavy" dirty="0">
                <a:solidFill>
                  <a:srgbClr val="1F3863"/>
                </a:solidFill>
                <a:uFill>
                  <a:solidFill>
                    <a:srgbClr val="1F3863"/>
                  </a:solidFill>
                </a:uFill>
              </a:rPr>
              <a:t>Kekerasan</a:t>
            </a:r>
            <a:r>
              <a:rPr sz="1350" u="heavy" spc="-30" dirty="0">
                <a:solidFill>
                  <a:srgbClr val="1F3863"/>
                </a:solidFill>
                <a:uFill>
                  <a:solidFill>
                    <a:srgbClr val="1F3863"/>
                  </a:solidFill>
                </a:uFill>
              </a:rPr>
              <a:t> </a:t>
            </a:r>
            <a:r>
              <a:rPr sz="1350" u="heavy" dirty="0">
                <a:solidFill>
                  <a:srgbClr val="1F3863"/>
                </a:solidFill>
                <a:uFill>
                  <a:solidFill>
                    <a:srgbClr val="1F3863"/>
                  </a:solidFill>
                </a:uFill>
              </a:rPr>
              <a:t>Seksual,</a:t>
            </a:r>
            <a:r>
              <a:rPr sz="1350" u="heavy" spc="-20" dirty="0">
                <a:solidFill>
                  <a:srgbClr val="1F3863"/>
                </a:solidFill>
                <a:uFill>
                  <a:solidFill>
                    <a:srgbClr val="1F3863"/>
                  </a:solidFill>
                </a:uFill>
              </a:rPr>
              <a:t> </a:t>
            </a:r>
            <a:r>
              <a:rPr sz="1350" u="heavy" dirty="0">
                <a:solidFill>
                  <a:srgbClr val="1F3863"/>
                </a:solidFill>
                <a:uFill>
                  <a:solidFill>
                    <a:srgbClr val="1F3863"/>
                  </a:solidFill>
                </a:uFill>
              </a:rPr>
              <a:t>Perundungan</a:t>
            </a:r>
            <a:r>
              <a:rPr sz="1350" u="heavy" spc="-20" dirty="0">
                <a:solidFill>
                  <a:srgbClr val="1F3863"/>
                </a:solidFill>
                <a:uFill>
                  <a:solidFill>
                    <a:srgbClr val="1F3863"/>
                  </a:solidFill>
                </a:uFill>
              </a:rPr>
              <a:t> </a:t>
            </a:r>
            <a:r>
              <a:rPr sz="1350" u="heavy" dirty="0">
                <a:solidFill>
                  <a:srgbClr val="1F3863"/>
                </a:solidFill>
                <a:uFill>
                  <a:solidFill>
                    <a:srgbClr val="1F3863"/>
                  </a:solidFill>
                </a:uFill>
              </a:rPr>
              <a:t>dan Intoleransi </a:t>
            </a:r>
            <a:r>
              <a:rPr sz="1350" spc="-360" dirty="0">
                <a:solidFill>
                  <a:srgbClr val="1F3863"/>
                </a:solidFill>
              </a:rPr>
              <a:t> </a:t>
            </a:r>
            <a:r>
              <a:rPr sz="1350" dirty="0">
                <a:solidFill>
                  <a:srgbClr val="1F3863"/>
                </a:solidFill>
              </a:rPr>
              <a:t>dapat</a:t>
            </a:r>
            <a:r>
              <a:rPr sz="1350" spc="-20" dirty="0">
                <a:solidFill>
                  <a:srgbClr val="1F3863"/>
                </a:solidFill>
              </a:rPr>
              <a:t> </a:t>
            </a:r>
            <a:r>
              <a:rPr sz="1350" dirty="0">
                <a:solidFill>
                  <a:srgbClr val="1F3863"/>
                </a:solidFill>
              </a:rPr>
              <a:t>diakses</a:t>
            </a:r>
            <a:r>
              <a:rPr sz="1350" spc="-30" dirty="0">
                <a:solidFill>
                  <a:srgbClr val="1F3863"/>
                </a:solidFill>
              </a:rPr>
              <a:t> </a:t>
            </a:r>
            <a:r>
              <a:rPr sz="1350" dirty="0">
                <a:solidFill>
                  <a:srgbClr val="1F3863"/>
                </a:solidFill>
              </a:rPr>
              <a:t>dengan</a:t>
            </a:r>
            <a:r>
              <a:rPr sz="1350" spc="-30" dirty="0">
                <a:solidFill>
                  <a:srgbClr val="1F3863"/>
                </a:solidFill>
              </a:rPr>
              <a:t> </a:t>
            </a:r>
            <a:r>
              <a:rPr sz="1350" dirty="0">
                <a:solidFill>
                  <a:srgbClr val="1F3863"/>
                </a:solidFill>
              </a:rPr>
              <a:t>memindai</a:t>
            </a:r>
            <a:r>
              <a:rPr sz="1350" spc="-10" dirty="0">
                <a:solidFill>
                  <a:srgbClr val="1F3863"/>
                </a:solidFill>
              </a:rPr>
              <a:t> </a:t>
            </a:r>
            <a:r>
              <a:rPr sz="1350" dirty="0">
                <a:solidFill>
                  <a:srgbClr val="1F3863"/>
                </a:solidFill>
              </a:rPr>
              <a:t>kode</a:t>
            </a:r>
            <a:r>
              <a:rPr sz="1350" spc="-25" dirty="0">
                <a:solidFill>
                  <a:srgbClr val="1F3863"/>
                </a:solidFill>
              </a:rPr>
              <a:t> </a:t>
            </a:r>
            <a:r>
              <a:rPr sz="1350" dirty="0">
                <a:solidFill>
                  <a:srgbClr val="1F3863"/>
                </a:solidFill>
              </a:rPr>
              <a:t>QR</a:t>
            </a:r>
            <a:r>
              <a:rPr sz="1350" spc="-15" dirty="0">
                <a:solidFill>
                  <a:srgbClr val="1F3863"/>
                </a:solidFill>
              </a:rPr>
              <a:t> </a:t>
            </a:r>
            <a:r>
              <a:rPr sz="1350" dirty="0">
                <a:solidFill>
                  <a:srgbClr val="1F3863"/>
                </a:solidFill>
              </a:rPr>
              <a:t>berikut</a:t>
            </a:r>
            <a:endParaRPr sz="1350"/>
          </a:p>
        </p:txBody>
      </p:sp>
      <p:sp>
        <p:nvSpPr>
          <p:cNvPr id="9" name="object 9"/>
          <p:cNvSpPr/>
          <p:nvPr/>
        </p:nvSpPr>
        <p:spPr>
          <a:xfrm>
            <a:off x="285750" y="735330"/>
            <a:ext cx="8450580" cy="0"/>
          </a:xfrm>
          <a:custGeom>
            <a:avLst/>
            <a:gdLst/>
            <a:ahLst/>
            <a:cxnLst/>
            <a:rect l="l" t="t" r="r" b="b"/>
            <a:pathLst>
              <a:path w="8450580">
                <a:moveTo>
                  <a:pt x="0" y="0"/>
                </a:moveTo>
                <a:lnTo>
                  <a:pt x="8450072" y="0"/>
                </a:lnTo>
              </a:path>
            </a:pathLst>
          </a:custGeom>
          <a:ln w="28575">
            <a:solidFill>
              <a:srgbClr val="002F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721950" y="1400642"/>
            <a:ext cx="1676227" cy="1676227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2956941" y="3554095"/>
            <a:ext cx="1231265" cy="361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100" spc="-5" dirty="0">
                <a:latin typeface="Arial MT"/>
                <a:cs typeface="Arial MT"/>
              </a:rPr>
              <a:t>Kode</a:t>
            </a:r>
            <a:r>
              <a:rPr sz="1100" spc="-20" dirty="0">
                <a:latin typeface="Arial MT"/>
                <a:cs typeface="Arial MT"/>
              </a:rPr>
              <a:t> </a:t>
            </a:r>
            <a:r>
              <a:rPr sz="1100" spc="5" dirty="0">
                <a:latin typeface="Arial MT"/>
                <a:cs typeface="Arial MT"/>
              </a:rPr>
              <a:t>QR</a:t>
            </a:r>
            <a:r>
              <a:rPr sz="1100" spc="-45" dirty="0">
                <a:latin typeface="Arial MT"/>
                <a:cs typeface="Arial MT"/>
              </a:rPr>
              <a:t> </a:t>
            </a:r>
            <a:r>
              <a:rPr sz="1100" i="1" spc="-5" dirty="0">
                <a:latin typeface="Arial"/>
                <a:cs typeface="Arial"/>
              </a:rPr>
              <a:t>playlist</a:t>
            </a:r>
            <a:endParaRPr sz="11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100" dirty="0">
                <a:latin typeface="Arial MT"/>
                <a:cs typeface="Arial MT"/>
              </a:rPr>
              <a:t>Kekerasan</a:t>
            </a:r>
            <a:r>
              <a:rPr sz="1100" spc="-70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Seksual</a:t>
            </a:r>
            <a:endParaRPr sz="1100">
              <a:latin typeface="Arial MT"/>
              <a:cs typeface="Arial MT"/>
            </a:endParaRPr>
          </a:p>
        </p:txBody>
      </p:sp>
      <p:pic>
        <p:nvPicPr>
          <p:cNvPr id="12" name="object 1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847868" y="1420409"/>
            <a:ext cx="1638254" cy="1644313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982968" y="1405127"/>
            <a:ext cx="1675608" cy="1680946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6723633" y="3554095"/>
            <a:ext cx="2295525" cy="361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48285">
              <a:lnSpc>
                <a:spcPct val="100000"/>
              </a:lnSpc>
              <a:spcBef>
                <a:spcPts val="100"/>
              </a:spcBef>
            </a:pPr>
            <a:r>
              <a:rPr sz="1100" spc="-5" dirty="0">
                <a:latin typeface="Arial MT"/>
                <a:cs typeface="Arial MT"/>
              </a:rPr>
              <a:t>Kode </a:t>
            </a:r>
            <a:r>
              <a:rPr sz="1100" spc="5" dirty="0">
                <a:latin typeface="Arial MT"/>
                <a:cs typeface="Arial MT"/>
              </a:rPr>
              <a:t>QR </a:t>
            </a:r>
            <a:r>
              <a:rPr sz="1100" i="1" spc="-5" dirty="0">
                <a:latin typeface="Arial"/>
                <a:cs typeface="Arial"/>
              </a:rPr>
              <a:t>Playlist </a:t>
            </a:r>
            <a:r>
              <a:rPr sz="1100" dirty="0">
                <a:latin typeface="Arial MT"/>
                <a:cs typeface="Arial MT"/>
              </a:rPr>
              <a:t>Penguatan 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Keragaman/</a:t>
            </a:r>
            <a:r>
              <a:rPr sz="1100" spc="-65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Pencegahan</a:t>
            </a:r>
            <a:r>
              <a:rPr sz="1100" spc="-40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Intoleransi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147817" y="3559302"/>
            <a:ext cx="1064260" cy="361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100" spc="-5" dirty="0">
                <a:latin typeface="Arial MT"/>
                <a:cs typeface="Arial MT"/>
              </a:rPr>
              <a:t>Kode</a:t>
            </a:r>
            <a:r>
              <a:rPr sz="1100" spc="-25" dirty="0">
                <a:latin typeface="Arial MT"/>
                <a:cs typeface="Arial MT"/>
              </a:rPr>
              <a:t> </a:t>
            </a:r>
            <a:r>
              <a:rPr sz="1100" spc="5" dirty="0">
                <a:latin typeface="Arial MT"/>
                <a:cs typeface="Arial MT"/>
              </a:rPr>
              <a:t>QR</a:t>
            </a:r>
            <a:r>
              <a:rPr sz="1100" spc="-45" dirty="0">
                <a:latin typeface="Arial MT"/>
                <a:cs typeface="Arial MT"/>
              </a:rPr>
              <a:t> </a:t>
            </a:r>
            <a:r>
              <a:rPr sz="1100" i="1" spc="-5" dirty="0">
                <a:latin typeface="Arial"/>
                <a:cs typeface="Arial"/>
              </a:rPr>
              <a:t>playlist</a:t>
            </a:r>
            <a:endParaRPr sz="1100">
              <a:latin typeface="Arial"/>
              <a:cs typeface="Arial"/>
            </a:endParaRPr>
          </a:p>
          <a:p>
            <a:pPr marL="635" algn="ctr">
              <a:lnSpc>
                <a:spcPct val="100000"/>
              </a:lnSpc>
            </a:pPr>
            <a:r>
              <a:rPr sz="1100" dirty="0">
                <a:latin typeface="Arial MT"/>
                <a:cs typeface="Arial MT"/>
              </a:rPr>
              <a:t>Perundungan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953504" y="3240481"/>
            <a:ext cx="1784350" cy="194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8"/>
              </a:rPr>
              <a:t>bit.ly/PencegahanIntoleransi</a:t>
            </a:r>
            <a:endParaRPr sz="1100">
              <a:latin typeface="Arial MT"/>
              <a:cs typeface="Arial MT"/>
            </a:endParaRPr>
          </a:p>
        </p:txBody>
      </p:sp>
      <p:pic>
        <p:nvPicPr>
          <p:cNvPr id="17" name="object 1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71014" y="1394558"/>
            <a:ext cx="1731067" cy="1731067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353974" y="3554095"/>
            <a:ext cx="1666239" cy="361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99720">
              <a:lnSpc>
                <a:spcPct val="100000"/>
              </a:lnSpc>
              <a:spcBef>
                <a:spcPts val="100"/>
              </a:spcBef>
            </a:pPr>
            <a:r>
              <a:rPr sz="1100" spc="-5" dirty="0">
                <a:latin typeface="Arial MT"/>
                <a:cs typeface="Arial MT"/>
              </a:rPr>
              <a:t>Kode </a:t>
            </a:r>
            <a:r>
              <a:rPr sz="1100" spc="5" dirty="0">
                <a:latin typeface="Arial MT"/>
                <a:cs typeface="Arial MT"/>
              </a:rPr>
              <a:t>QR </a:t>
            </a:r>
            <a:r>
              <a:rPr sz="1100" dirty="0">
                <a:latin typeface="Arial MT"/>
                <a:cs typeface="Arial MT"/>
              </a:rPr>
              <a:t>Laman 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Pusat</a:t>
            </a:r>
            <a:r>
              <a:rPr sz="1100" spc="-50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Penguatan</a:t>
            </a:r>
            <a:r>
              <a:rPr sz="1100" spc="-60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Karakter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622425" y="4864654"/>
            <a:ext cx="5897880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FFFFFF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tidak</a:t>
            </a:r>
            <a:r>
              <a:rPr sz="1300" b="1" spc="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untuk</a:t>
            </a:r>
            <a:r>
              <a:rPr sz="1300" b="1" spc="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tanpa</a:t>
            </a:r>
            <a:r>
              <a:rPr sz="1300" b="1" spc="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konteks</a:t>
            </a:r>
            <a:r>
              <a:rPr sz="1300" b="1" spc="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hari</a:t>
            </a:r>
            <a:r>
              <a:rPr sz="1300" b="1" spc="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ini.</a:t>
            </a:r>
            <a:endParaRPr sz="13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26338" y="4864654"/>
            <a:ext cx="8277859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  <a:tabLst>
                <a:tab pos="8164830" algn="l"/>
              </a:tabLst>
            </a:pP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PERING</a:t>
            </a:r>
            <a:r>
              <a:rPr sz="1300" b="1" spc="-45" dirty="0">
                <a:solidFill>
                  <a:srgbClr val="E6E6E6"/>
                </a:solidFill>
                <a:latin typeface="Arial"/>
                <a:cs typeface="Arial"/>
              </a:rPr>
              <a:t>A</a:t>
            </a:r>
            <a:r>
              <a:rPr sz="1300" b="1" spc="5" dirty="0">
                <a:solidFill>
                  <a:srgbClr val="E6E6E6"/>
                </a:solidFill>
                <a:latin typeface="Arial"/>
                <a:cs typeface="Arial"/>
              </a:rPr>
              <a:t>T</a:t>
            </a:r>
            <a:r>
              <a:rPr sz="1300" b="1" spc="-20" dirty="0">
                <a:solidFill>
                  <a:srgbClr val="E6E6E6"/>
                </a:solidFill>
                <a:latin typeface="Arial"/>
                <a:cs typeface="Arial"/>
              </a:rPr>
              <a:t>A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N: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5" dirty="0">
                <a:solidFill>
                  <a:srgbClr val="E6E6E6"/>
                </a:solidFill>
                <a:latin typeface="Arial"/>
                <a:cs typeface="Arial"/>
              </a:rPr>
              <a:t>M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ateri</a:t>
            </a:r>
            <a:r>
              <a:rPr sz="1300" b="1" spc="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3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</a:t>
            </a:r>
            <a:r>
              <a:rPr sz="1300" b="1" dirty="0">
                <a:solidFill>
                  <a:srgbClr val="E6E6E6"/>
                </a:solidFill>
                <a:latin typeface="Arial"/>
                <a:cs typeface="Arial"/>
              </a:rPr>
              <a:t>a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n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4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4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29</a:t>
            </a:r>
            <a:r>
              <a:rPr sz="1300" b="1" spc="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Juli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2021.</a:t>
            </a:r>
            <a:r>
              <a:rPr sz="1300" b="1" dirty="0">
                <a:solidFill>
                  <a:srgbClr val="E6E6E6"/>
                </a:solidFill>
                <a:latin typeface="Arial"/>
                <a:cs typeface="Arial"/>
              </a:rPr>
              <a:t>	</a:t>
            </a:r>
            <a:r>
              <a:rPr sz="1200" spc="-7" baseline="17361" dirty="0">
                <a:solidFill>
                  <a:srgbClr val="FFFFFF"/>
                </a:solidFill>
                <a:latin typeface="Arial MT"/>
                <a:cs typeface="Arial MT"/>
              </a:rPr>
              <a:t>47</a:t>
            </a:r>
            <a:endParaRPr sz="1200" baseline="17361">
              <a:latin typeface="Arial MT"/>
              <a:cs typeface="Arial MT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11454" y="4864654"/>
            <a:ext cx="8119745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4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4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6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4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November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2021.</a:t>
            </a:r>
            <a:endParaRPr sz="13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37362" y="4864654"/>
            <a:ext cx="8066405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5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6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23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Februari</a:t>
            </a:r>
            <a:r>
              <a:rPr sz="1300" b="1" spc="4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2022.</a:t>
            </a:r>
            <a:endParaRPr sz="13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48614" y="4864654"/>
            <a:ext cx="7844790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5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6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21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Maret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2022.</a:t>
            </a:r>
            <a:endParaRPr sz="13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48614" y="4864654"/>
            <a:ext cx="7844790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5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6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23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Maret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2022.</a:t>
            </a:r>
            <a:endParaRPr sz="13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80618" y="4864654"/>
            <a:ext cx="7779384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1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4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21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April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2022.</a:t>
            </a:r>
            <a:endParaRPr sz="13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30910" y="4864654"/>
            <a:ext cx="7680325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4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27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E6E6E6"/>
                </a:solidFill>
                <a:latin typeface="Arial"/>
                <a:cs typeface="Arial"/>
              </a:rPr>
              <a:t>Mei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2022.</a:t>
            </a:r>
            <a:endParaRPr sz="13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730910" y="4864654"/>
            <a:ext cx="7680325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4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31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E6E6E6"/>
                </a:solidFill>
                <a:latin typeface="Arial"/>
                <a:cs typeface="Arial"/>
              </a:rPr>
              <a:t>Mei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2022.</a:t>
            </a:r>
            <a:endParaRPr sz="13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726338" y="4864654"/>
            <a:ext cx="7689850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4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4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22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Juli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2022.</a:t>
            </a:r>
            <a:endParaRPr sz="13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87070" y="4864654"/>
            <a:ext cx="8166734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4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4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6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11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November</a:t>
            </a:r>
            <a:r>
              <a:rPr sz="1300" b="1" spc="7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</a:t>
            </a:r>
            <a:endParaRPr sz="13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98779" y="4944485"/>
            <a:ext cx="1191260" cy="139700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#MerdekaBeragamSetara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999233" y="4944485"/>
            <a:ext cx="1529715" cy="139700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@cerdasberkarakter.kemdikbudri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16204" y="3259277"/>
            <a:ext cx="2240280" cy="194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10"/>
              </a:rPr>
              <a:t>Cerdasberkarakter.kemdikbud.go.id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802382" y="3253181"/>
            <a:ext cx="1503045" cy="194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11"/>
              </a:rPr>
              <a:t>bit.ly/BersamaHapusKS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682109" y="3242818"/>
            <a:ext cx="206502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12"/>
              </a:rPr>
              <a:t>bit.ly/BersamaAtasiPerundungan</a:t>
            </a:r>
            <a:endParaRPr sz="11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120132" y="2193163"/>
            <a:ext cx="282130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>
                <a:solidFill>
                  <a:srgbClr val="FFFFFF"/>
                </a:solidFill>
              </a:rPr>
              <a:t>Terima</a:t>
            </a:r>
            <a:r>
              <a:rPr sz="3600" spc="-50" dirty="0">
                <a:solidFill>
                  <a:srgbClr val="FFFFFF"/>
                </a:solidFill>
              </a:rPr>
              <a:t> </a:t>
            </a:r>
            <a:r>
              <a:rPr sz="3600" spc="-5" dirty="0">
                <a:solidFill>
                  <a:srgbClr val="FFFFFF"/>
                </a:solidFill>
              </a:rPr>
              <a:t>kasih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8911208" y="69342"/>
            <a:ext cx="138430" cy="1479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59</a:t>
            </a:r>
            <a:endParaRPr sz="800">
              <a:latin typeface="Arial MT"/>
              <a:cs typeface="Arial MT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0" y="4760974"/>
            <a:ext cx="9144000" cy="384175"/>
            <a:chOff x="0" y="4760974"/>
            <a:chExt cx="9144000" cy="38417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4760974"/>
              <a:ext cx="9143999" cy="34747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4760974"/>
              <a:ext cx="9144000" cy="384048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1622425" y="4864654"/>
            <a:ext cx="5897880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FFFFFF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tidak</a:t>
            </a:r>
            <a:r>
              <a:rPr sz="1300" b="1" spc="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untuk</a:t>
            </a:r>
            <a:r>
              <a:rPr sz="1300" b="1" spc="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tanpa</a:t>
            </a:r>
            <a:r>
              <a:rPr sz="1300" b="1" spc="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konteks</a:t>
            </a:r>
            <a:r>
              <a:rPr sz="1300" b="1" spc="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hari</a:t>
            </a:r>
            <a:r>
              <a:rPr sz="1300" b="1" spc="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ini.</a:t>
            </a:r>
            <a:endParaRPr sz="13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26338" y="4864654"/>
            <a:ext cx="8142605" cy="2298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  <a:tabLst>
                <a:tab pos="8001634" algn="l"/>
              </a:tabLst>
            </a:pP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PERING</a:t>
            </a:r>
            <a:r>
              <a:rPr sz="1300" b="1" spc="-45" dirty="0">
                <a:solidFill>
                  <a:srgbClr val="E6E6E6"/>
                </a:solidFill>
                <a:latin typeface="Arial"/>
                <a:cs typeface="Arial"/>
              </a:rPr>
              <a:t>A</a:t>
            </a:r>
            <a:r>
              <a:rPr sz="1300" b="1" spc="5" dirty="0">
                <a:solidFill>
                  <a:srgbClr val="E6E6E6"/>
                </a:solidFill>
                <a:latin typeface="Arial"/>
                <a:cs typeface="Arial"/>
              </a:rPr>
              <a:t>T</a:t>
            </a:r>
            <a:r>
              <a:rPr sz="1300" b="1" spc="-20" dirty="0">
                <a:solidFill>
                  <a:srgbClr val="E6E6E6"/>
                </a:solidFill>
                <a:latin typeface="Arial"/>
                <a:cs typeface="Arial"/>
              </a:rPr>
              <a:t>A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N: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5" dirty="0">
                <a:solidFill>
                  <a:srgbClr val="E6E6E6"/>
                </a:solidFill>
                <a:latin typeface="Arial"/>
                <a:cs typeface="Arial"/>
              </a:rPr>
              <a:t>M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ateri</a:t>
            </a:r>
            <a:r>
              <a:rPr sz="1300" b="1" spc="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3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</a:t>
            </a:r>
            <a:r>
              <a:rPr sz="1300" b="1" dirty="0">
                <a:solidFill>
                  <a:srgbClr val="E6E6E6"/>
                </a:solidFill>
                <a:latin typeface="Arial"/>
                <a:cs typeface="Arial"/>
              </a:rPr>
              <a:t>a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n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4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4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29</a:t>
            </a:r>
            <a:r>
              <a:rPr sz="1300" b="1" spc="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Juli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2021.</a:t>
            </a:r>
            <a:r>
              <a:rPr sz="1300" b="1" dirty="0">
                <a:solidFill>
                  <a:srgbClr val="E6E6E6"/>
                </a:solidFill>
                <a:latin typeface="Arial"/>
                <a:cs typeface="Arial"/>
              </a:rPr>
              <a:t>	</a:t>
            </a:r>
            <a:r>
              <a:rPr sz="1500" spc="-15" baseline="-22222" dirty="0">
                <a:solidFill>
                  <a:srgbClr val="002F66"/>
                </a:solidFill>
                <a:latin typeface="Arial MT"/>
                <a:cs typeface="Arial MT"/>
              </a:rPr>
              <a:t>59</a:t>
            </a:r>
            <a:endParaRPr sz="1500" baseline="-22222">
              <a:latin typeface="Arial MT"/>
              <a:cs typeface="Arial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11454" y="4864654"/>
            <a:ext cx="8119745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4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4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6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4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November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2021.</a:t>
            </a:r>
            <a:endParaRPr sz="13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37362" y="4864654"/>
            <a:ext cx="8066405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5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6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23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Februari</a:t>
            </a:r>
            <a:r>
              <a:rPr sz="1300" b="1" spc="4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2022.</a:t>
            </a:r>
            <a:endParaRPr sz="13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48614" y="4864654"/>
            <a:ext cx="7844790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5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6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21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Maret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2022.</a:t>
            </a:r>
            <a:endParaRPr sz="13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48614" y="4864654"/>
            <a:ext cx="7844790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5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6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23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Maret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2022.</a:t>
            </a:r>
            <a:endParaRPr sz="13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80618" y="4864654"/>
            <a:ext cx="7779384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1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4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21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April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2022.</a:t>
            </a:r>
            <a:endParaRPr sz="13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30910" y="4864654"/>
            <a:ext cx="7680325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4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27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E6E6E6"/>
                </a:solidFill>
                <a:latin typeface="Arial"/>
                <a:cs typeface="Arial"/>
              </a:rPr>
              <a:t>Mei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2022.</a:t>
            </a:r>
            <a:endParaRPr sz="13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30910" y="4864654"/>
            <a:ext cx="7680325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4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31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E6E6E6"/>
                </a:solidFill>
                <a:latin typeface="Arial"/>
                <a:cs typeface="Arial"/>
              </a:rPr>
              <a:t>Mei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2022.</a:t>
            </a:r>
            <a:endParaRPr sz="13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26338" y="4864654"/>
            <a:ext cx="7689850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4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4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22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Juli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2022.</a:t>
            </a:r>
            <a:endParaRPr sz="13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87070" y="4864654"/>
            <a:ext cx="8166734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PERINGATAN:</a:t>
            </a:r>
            <a:r>
              <a:rPr sz="1300" b="1" spc="7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Materi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hari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ini</a:t>
            </a:r>
            <a:r>
              <a:rPr sz="1300" b="1" spc="3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tidak</a:t>
            </a:r>
            <a:r>
              <a:rPr sz="1300" b="1" spc="4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untuk</a:t>
            </a:r>
            <a:r>
              <a:rPr sz="1300" b="1" spc="4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disebarluaskan</a:t>
            </a:r>
            <a:r>
              <a:rPr sz="1300" b="1" spc="7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di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luar</a:t>
            </a:r>
            <a:r>
              <a:rPr sz="1300" b="1" spc="2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konteks</a:t>
            </a:r>
            <a:r>
              <a:rPr sz="1300" b="1" spc="5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pembekalan</a:t>
            </a:r>
            <a:r>
              <a:rPr sz="1300" b="1" spc="6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11</a:t>
            </a:r>
            <a:r>
              <a:rPr sz="1300" b="1" spc="20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10" dirty="0">
                <a:solidFill>
                  <a:srgbClr val="E6E6E6"/>
                </a:solidFill>
                <a:latin typeface="Arial"/>
                <a:cs typeface="Arial"/>
              </a:rPr>
              <a:t>November</a:t>
            </a:r>
            <a:r>
              <a:rPr sz="1300" b="1" spc="75" dirty="0">
                <a:solidFill>
                  <a:srgbClr val="E6E6E6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E6E6E6"/>
                </a:solidFill>
                <a:latin typeface="Arial"/>
                <a:cs typeface="Arial"/>
              </a:rPr>
              <a:t>2022</a:t>
            </a:r>
            <a:endParaRPr sz="13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98779" y="4944485"/>
            <a:ext cx="1191260" cy="139700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#MerdekaBeragamSetara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999233" y="4944485"/>
            <a:ext cx="1529715" cy="139700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@cerdasberkarakter.kemdikbudri</a:t>
            </a:r>
            <a:endParaRPr sz="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</TotalTime>
  <Words>8455</Words>
  <Application>Microsoft Office PowerPoint</Application>
  <PresentationFormat>On-screen Show (16:9)</PresentationFormat>
  <Paragraphs>1150</Paragraphs>
  <Slides>51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2" baseType="lpstr">
      <vt:lpstr>Office Theme</vt:lpstr>
      <vt:lpstr>KEMENTERIAN PENDIDIKAN, KEBUDAYAAN, RISET,</vt:lpstr>
      <vt:lpstr>PowerPoint Presentation</vt:lpstr>
      <vt:lpstr>PowerPoint Presentation</vt:lpstr>
      <vt:lpstr>Dunia pendidikan di Indonesia sedang menghadapi banyak tantangan</vt:lpstr>
      <vt:lpstr>Kita sedang berada dalam situasi darurat kekerasan di lingkungan  pendidikan</vt:lpstr>
      <vt:lpstr>Kekerasan pun disorot oleh pemimpin dunia lainnya sebagai isu prioritas  yang harus segera diatasi</vt:lpstr>
      <vt:lpstr>Untuk itu, beberapa tahun terakhir kami melibatkan berbagai pihak untuk  merancang sebuah regulasi yang menyeluruh untuk mencegah dan  menangani kekerasan di satuan pendidikan</vt:lpstr>
      <vt:lpstr>Permendikbudristek PPKSP menjadi bagian yang penting dalam memenuhi  amanat Undang-undang dan Peraturan Pemerintah yang bertujuan untuk  melindungi anak</vt:lpstr>
      <vt:lpstr>Permendikbudristek PPKSP bertujuan untuk menciptakan lingkungan pendidikan  yang aman &amp; nyaman agar peserta didik, pendidik, dan tenaga pendidikan dapat  mengembangkan potensinya</vt:lpstr>
      <vt:lpstr>Permen PPKSP melindungi peserta didik, pendidik*, dan tenaga kependidikan  dari kekerasan yang terjadi saat kegiatan pendidikan, baik di dalam, maupun di  luar satuan pendidikan</vt:lpstr>
      <vt:lpstr>Enam bentuk kekerasan yang didefinisikan secara terperinci dalam  Permendikbudristek PPKSP</vt:lpstr>
      <vt:lpstr>Permendikbudristek PPKSP menghilangkan area “abu-abu” dengan  memberikan definisi yang jelas untuk membedakan bentuk kekerasan fisik,  psikis dan perundungan</vt:lpstr>
      <vt:lpstr>Permendikbud PPKSP mendefinisikan kekerasan seksual serta diskriminasi  dan intoleransi untuk menegaskan sanksi administratifnya</vt:lpstr>
      <vt:lpstr>Selain mengatur tindakan kekerasan, Permendikbudristek PPKSP juga  memastikan tidak adanya kebijakan yang berpotensi menimbulkan kekerasan</vt:lpstr>
      <vt:lpstr>Satuan pendidikan dan pemerintah daerah membentuk kelompok kerja  pencegahan dan penanganan kekerasan dalam waktu 6 - 12 bulan sejak  peraturan ini disahkan Pasal 24 - 35 dan Pasal 76:</vt:lpstr>
      <vt:lpstr>Jika ada laporan kekerasan, TPPK atau Satuan Tugas melakukan  penanganan kekerasan dan memastikan pemulihan bagi korban</vt:lpstr>
      <vt:lpstr>Sanksi administratif* kepada pelaku peserta didik mempertimbangkan sanksi yang edukatif dan tetap memperhatikan hak pendidikan peserta didik</vt:lpstr>
      <vt:lpstr>Sanksi administratif kepada pelaku pendidik dan tenaga kependidikan harus berdasarkan dampak perbuatannya kepada korban</vt:lpstr>
      <vt:lpstr>Kelompok kerja penanganan kekerasan perlu segera dibentuk di satuan  pendidikan dan pemerintah daerah</vt:lpstr>
      <vt:lpstr>PowerPoint Presentation</vt:lpstr>
      <vt:lpstr>PowerPoint Presentation</vt:lpstr>
      <vt:lpstr>Pencegahan kekerasan: tanggung jawab semua pihak untuk memastikan lingkungan pendidikan yang aman dan nyaman</vt:lpstr>
      <vt:lpstr>TPPK dan Satuan Tugas perlu dibentuk dalam waktu 6 - 12 bulan sejak  peraturan ini disahkan</vt:lpstr>
      <vt:lpstr>Fungsi Tim Pencegahan dan Penanganan Kekerasan (TPPK) di Satuan  Pendidikan</vt:lpstr>
      <vt:lpstr>Fungsi Satuan Tugas di Pemerintah Daerah (Provinsi dan Kabupaten/Kota)</vt:lpstr>
      <vt:lpstr>Peran UPT Kemendikbudristek dengan mengadvokasi dinas pendidikan  untuk mempercepat implementasi Permendikbudristek 46/2023 (PPKSP):</vt:lpstr>
      <vt:lpstr>PowerPoint Presentation</vt:lpstr>
      <vt:lpstr>PowerPoint Presentation</vt:lpstr>
      <vt:lpstr>TPPK dan Satuan Tugas perlu dibentuk dalam waktu 6 - 12 bulan sejak  peraturan ini disahkan</vt:lpstr>
      <vt:lpstr>Laman dan Portal Pencegahan dan Penanganan Kekerasan di Lingkungan Satuan Pendidikan</vt:lpstr>
      <vt:lpstr>PowerPoint Presentation</vt:lpstr>
      <vt:lpstr>Pusat Penguatan Karakter telah memproduksi berbagai alat bantu untuk dipakai oleh  satuan pendidikan meningkatkan Iklim Kebinekaan</vt:lpstr>
      <vt:lpstr>Puspeka mengajak berbagai pihak untuk berkolaborasi dengan UPT dan Dinas dalam  diseminasi produk penguatan Kebinekaan agar satuan pendidikan dapat terbantu</vt:lpstr>
      <vt:lpstr>Modul Wawasan Kebinekaan Global dapat dilatihkan kepada guru dan tenaga  kependidikan baik secara langsung maupun melalui PMM</vt:lpstr>
      <vt:lpstr>Untuk Jenjang SMA/SMK, Puspeka telah membuat panduan Penguatan Proyek Profil  Pelajar Pancasila dengan tema Bineka Tunggal Ika</vt:lpstr>
      <vt:lpstr>Satuan Pendidikan dapat memanfaatkan produk kreatif Puspeka sebagai alat bantu  belajar dan media edukasi untuk meningkatkan iklim kebinekaan</vt:lpstr>
      <vt:lpstr>Pusat Penguatan Karakter telah memproduksi berbagai alat bantu untuk dapat dipakai  oleh Satuan Pendidikan untuk Mencegah Kekerasan Seksual</vt:lpstr>
      <vt:lpstr>Pusat Penguatan Karakter telah memproduksi berbagai alat bantu untuk dapat dipakai  oleh Satuan Pendidikan untuk Mencegah Kekerasan Seksual</vt:lpstr>
      <vt:lpstr>Usaha Kemendikbudristek dalam mencegah perundungan di satuan Pendidikan: Program Roots</vt:lpstr>
      <vt:lpstr>PowerPoint Presentation</vt:lpstr>
      <vt:lpstr>Pencegahan perundungan di lingkungan Satuan Pendidikan yang dapat  dilakukan oleh:</vt:lpstr>
      <vt:lpstr>Sosialisasi pencegahan perundungan dapat memanfaatkan bahan  pembelajaran berikut:</vt:lpstr>
      <vt:lpstr>Sosialisasi pencegahan perundungan dapat memanfaatkan bahan  pembelajaran berikut:</vt:lpstr>
      <vt:lpstr>Sosialisasi pencegahan perundungan dapat memanfaatkan bahan  pembelajaran berikut:</vt:lpstr>
      <vt:lpstr>PowerPoint Presentation</vt:lpstr>
      <vt:lpstr>PowerPoint Presentation</vt:lpstr>
      <vt:lpstr>PowerPoint Presentation</vt:lpstr>
      <vt:lpstr>PowerPoint Presentation</vt:lpstr>
      <vt:lpstr>Kanal media sosial Pusat Penguatan Karakter menyediakan berbagai produk kampanye yang perlu  disebarluaskan oleh berbagai pemangku kepentingan untuk edukasi tentang bentuk-bentuk kekerasan  di lingkungan pendidikan</vt:lpstr>
      <vt:lpstr>Berbagai materi kampanye untuk edukasi terkait Kekerasan Seksual, Perundungan dan Intoleransi  dapat diakses dengan memindai kode QR berikut</vt:lpstr>
      <vt:lpstr>Terima kasih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Dell</cp:lastModifiedBy>
  <cp:revision>2</cp:revision>
  <dcterms:created xsi:type="dcterms:W3CDTF">2023-09-29T10:20:47Z</dcterms:created>
  <dcterms:modified xsi:type="dcterms:W3CDTF">2023-11-08T03:06:36Z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2023-08-29T00:00:00Z</vt:filetime>
  </property>
  <property fmtid="{D5CDD505-2E9C-101B-9397-08002B2CF9AE}" pid="3" name="Creator">
    <vt:lpwstr>Microsoft® PowerPoint® 2019</vt:lpwstr>
  </property>
  <property fmtid="{D5CDD505-2E9C-101B-9397-08002B2CF9AE}" pid="4" name="LastSaved">
    <vt:filetime>2023-09-29T00:00:00Z</vt:filetime>
  </property>
</Properties>
</file>