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5"/>
  </p:notesMasterIdLst>
  <p:sldIdLst>
    <p:sldId id="256" r:id="rId2"/>
    <p:sldId id="344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32" r:id="rId58"/>
    <p:sldId id="333" r:id="rId59"/>
    <p:sldId id="334" r:id="rId60"/>
    <p:sldId id="335" r:id="rId61"/>
    <p:sldId id="336" r:id="rId62"/>
    <p:sldId id="337" r:id="rId63"/>
    <p:sldId id="342" r:id="rId64"/>
  </p:sldIdLst>
  <p:sldSz cx="12192000" cy="6858000"/>
  <p:notesSz cx="6858000" cy="9144000"/>
  <p:embeddedFontLst>
    <p:embeddedFont>
      <p:font typeface="Calibri" panose="020F0502020204030204" pitchFamily="34" charset="0"/>
      <p:regular r:id="rId66"/>
      <p:bold r:id="rId67"/>
      <p:italic r:id="rId68"/>
      <p:boldItalic r:id="rId69"/>
    </p:embeddedFont>
    <p:embeddedFont>
      <p:font typeface="Lato" panose="020F0502020204030203" pitchFamily="34" charset="0"/>
      <p:regular r:id="rId70"/>
      <p:bold r:id="rId71"/>
      <p:italic r:id="rId72"/>
      <p:boldItalic r:id="rId73"/>
    </p:embeddedFont>
    <p:embeddedFont>
      <p:font typeface="Lato Black" panose="020F0502020204030203" pitchFamily="34" charset="0"/>
      <p:bold r:id="rId74"/>
      <p:boldItalic r:id="rId75"/>
    </p:embeddedFont>
    <p:embeddedFont>
      <p:font typeface="Montserrat" panose="00000500000000000000" pitchFamily="2" charset="0"/>
      <p:regular r:id="rId76"/>
      <p:bold r:id="rId77"/>
      <p:italic r:id="rId78"/>
      <p:boldItalic r:id="rId79"/>
    </p:embeddedFont>
    <p:embeddedFont>
      <p:font typeface="Montserrat SemiBold" panose="00000700000000000000" pitchFamily="2" charset="0"/>
      <p:regular r:id="rId80"/>
      <p:bold r:id="rId81"/>
      <p:italic r:id="rId82"/>
      <p:boldItalic r:id="rId83"/>
    </p:embeddedFont>
    <p:embeddedFont>
      <p:font typeface="Nunito" pitchFamily="2" charset="0"/>
      <p:regular r:id="rId84"/>
      <p:bold r:id="rId85"/>
      <p:italic r:id="rId86"/>
      <p:boldItalic r:id="rId87"/>
    </p:embeddedFont>
    <p:embeddedFont>
      <p:font typeface="Roboto" panose="02000000000000000000" pitchFamily="2" charset="0"/>
      <p:regular r:id="rId88"/>
      <p:bold r:id="rId89"/>
      <p:italic r:id="rId90"/>
      <p:boldItalic r:id="rId9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4" roundtripDataSignature="AMtx7mj++3NmFM/jgiEzrgR+6dNmZf+c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84" Type="http://schemas.openxmlformats.org/officeDocument/2006/relationships/font" Target="fonts/font19.fntdata"/><Relationship Id="rId89" Type="http://schemas.openxmlformats.org/officeDocument/2006/relationships/font" Target="fonts/font2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9.fntdata"/><Relationship Id="rId79" Type="http://schemas.openxmlformats.org/officeDocument/2006/relationships/font" Target="fonts/font14.fntdata"/><Relationship Id="rId5" Type="http://schemas.openxmlformats.org/officeDocument/2006/relationships/slide" Target="slides/slide4.xml"/><Relationship Id="rId90" Type="http://schemas.openxmlformats.org/officeDocument/2006/relationships/font" Target="fonts/font25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11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7.fntdata"/><Relationship Id="rId80" Type="http://schemas.openxmlformats.org/officeDocument/2006/relationships/font" Target="fonts/font15.fntdata"/><Relationship Id="rId85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83" Type="http://schemas.openxmlformats.org/officeDocument/2006/relationships/font" Target="fonts/font18.fntdata"/><Relationship Id="rId88" Type="http://schemas.openxmlformats.org/officeDocument/2006/relationships/font" Target="fonts/font23.fntdata"/><Relationship Id="rId91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14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openxmlformats.org/officeDocument/2006/relationships/font" Target="fonts/font13.fntdata"/><Relationship Id="rId81" Type="http://schemas.openxmlformats.org/officeDocument/2006/relationships/font" Target="fonts/font16.fntdata"/><Relationship Id="rId86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1.fntdata"/><Relationship Id="rId7" Type="http://schemas.openxmlformats.org/officeDocument/2006/relationships/slide" Target="slides/slide6.xml"/><Relationship Id="rId71" Type="http://schemas.openxmlformats.org/officeDocument/2006/relationships/font" Target="fonts/font6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1.fntdata"/><Relationship Id="rId87" Type="http://schemas.openxmlformats.org/officeDocument/2006/relationships/font" Target="fonts/font22.fntdata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font" Target="fonts/font1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5710eb15d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5710eb15d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5710eb15d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5710eb15d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5710eb15d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5710eb15d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5710eb15d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5710eb15d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5710eb15d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5710eb15d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710eb15d5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5710eb15d5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5710eb15d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5710eb15d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5710eb15d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5710eb15d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5710eb15d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5710eb15d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5710eb15d5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5710eb15d5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710eb15d5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5710eb15d5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5710eb15d5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5710eb15d5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5710eb15d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5710eb15d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5710eb15d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5710eb15d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5710eb15d5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5710eb15d5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5710eb15d5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5710eb15d5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710eb15d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5710eb15d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710eb15d5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5710eb15d5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5710eb15d5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5710eb15d5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5710eb15d5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5710eb15d5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710eb15d5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5710eb15d5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5710eb15d5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5710eb15d5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710eb15d5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710eb15d5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5710eb15d5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5710eb15d5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5710eb15d5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5710eb15d5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5710eb15d5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5710eb15d5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5710eb15d5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5710eb15d5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5710eb15d5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5710eb15d5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5710eb15d5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5710eb15d5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5710eb15d5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5710eb15d5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5710eb15d5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5710eb15d5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5710eb15d5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5710eb15d5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5710eb15d5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5710eb15d5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5710eb15d5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5710eb15d5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5710eb15d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5710eb15d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5710eb15d5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5710eb15d5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5710eb15d5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5710eb15d5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5710eb15d5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5710eb15d5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5710eb15d5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5710eb15d5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5710eb15d5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25710eb15d5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5710eb15d5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5710eb15d5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5710eb15d5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5710eb15d5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5710eb15d5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5710eb15d5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5710eb15d5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5710eb15d5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5710eb15d5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5710eb15d5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5710eb15d5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5710eb15d5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5710eb15d5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5710eb15d5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5710eb15d5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5710eb15d5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5710eb15d5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25710eb15d5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5710eb15d5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5710eb15d5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5710eb15d5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5710eb15d5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5710eb15d5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5710eb15d5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5710eb15d5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5710eb15d5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5710eb15d5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5710eb15d5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5710eb15d5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5710eb15d5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5710eb15d5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25710eb15d5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5710eb15d5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25710eb15d5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5710eb15d5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25710eb15d5_0_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78" descr="Graphical user interfa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57"/>
            <a:ext cx="12192000" cy="685628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78"/>
          <p:cNvSpPr txBox="1">
            <a:spLocks noGrp="1"/>
          </p:cNvSpPr>
          <p:nvPr>
            <p:ph type="ctrTitle"/>
          </p:nvPr>
        </p:nvSpPr>
        <p:spPr>
          <a:xfrm>
            <a:off x="349135" y="1600200"/>
            <a:ext cx="6467301" cy="2556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8"/>
          <p:cNvSpPr txBox="1">
            <a:spLocks noGrp="1"/>
          </p:cNvSpPr>
          <p:nvPr>
            <p:ph type="subTitle" idx="1"/>
          </p:nvPr>
        </p:nvSpPr>
        <p:spPr>
          <a:xfrm>
            <a:off x="349135" y="4314306"/>
            <a:ext cx="6467301" cy="190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79" descr="Graphical user interfa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57"/>
            <a:ext cx="12192000" cy="6856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79" descr="Graphical user interface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57"/>
            <a:ext cx="12192000" cy="685628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79"/>
          <p:cNvSpPr txBox="1">
            <a:spLocks noGrp="1"/>
          </p:cNvSpPr>
          <p:nvPr>
            <p:ph type="ctrTitle"/>
          </p:nvPr>
        </p:nvSpPr>
        <p:spPr>
          <a:xfrm>
            <a:off x="1524000" y="1600200"/>
            <a:ext cx="9144000" cy="88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9"/>
          <p:cNvSpPr txBox="1">
            <a:spLocks noGrp="1"/>
          </p:cNvSpPr>
          <p:nvPr>
            <p:ph type="subTitle" idx="1"/>
          </p:nvPr>
        </p:nvSpPr>
        <p:spPr>
          <a:xfrm>
            <a:off x="1524000" y="2626822"/>
            <a:ext cx="9144000" cy="359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">
  <p:cSld name="Title slide 1 1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0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9" name="Google Shape;29;p80"/>
          <p:cNvSpPr txBox="1"/>
          <p:nvPr/>
        </p:nvSpPr>
        <p:spPr>
          <a:xfrm>
            <a:off x="192233" y="6312967"/>
            <a:ext cx="96200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" name="Google Shape;30;p80"/>
          <p:cNvPicPr preferRelativeResize="0"/>
          <p:nvPr/>
        </p:nvPicPr>
        <p:blipFill rotWithShape="1">
          <a:blip r:embed="rId2">
            <a:alphaModFix/>
          </a:blip>
          <a:srcRect l="699" r="700"/>
          <a:stretch/>
        </p:blipFill>
        <p:spPr>
          <a:xfrm>
            <a:off x="354969" y="6475333"/>
            <a:ext cx="304932" cy="30926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80"/>
          <p:cNvSpPr txBox="1"/>
          <p:nvPr/>
        </p:nvSpPr>
        <p:spPr>
          <a:xfrm>
            <a:off x="558300" y="6414567"/>
            <a:ext cx="57284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Kementerian Pendidikan, Kebudayaan, Riset dan Teknologi</a:t>
            </a:r>
            <a:endParaRPr sz="12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" name="Google Shape;32;p80"/>
          <p:cNvSpPr txBox="1">
            <a:spLocks noGrp="1"/>
          </p:cNvSpPr>
          <p:nvPr>
            <p:ph type="title"/>
          </p:nvPr>
        </p:nvSpPr>
        <p:spPr>
          <a:xfrm>
            <a:off x="192233" y="0"/>
            <a:ext cx="11825600" cy="12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Char char="●"/>
              <a:defRPr sz="2667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○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■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●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○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■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●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○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■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1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3">
  <p:cSld name="Title slide 1 3"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1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" name="Google Shape;35;p81"/>
          <p:cNvSpPr txBox="1"/>
          <p:nvPr/>
        </p:nvSpPr>
        <p:spPr>
          <a:xfrm>
            <a:off x="192233" y="6414567"/>
            <a:ext cx="96200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6" name="Google Shape;36;p81"/>
          <p:cNvPicPr preferRelativeResize="0"/>
          <p:nvPr/>
        </p:nvPicPr>
        <p:blipFill rotWithShape="1">
          <a:blip r:embed="rId2">
            <a:alphaModFix/>
          </a:blip>
          <a:srcRect l="699" r="700"/>
          <a:stretch/>
        </p:blipFill>
        <p:spPr>
          <a:xfrm>
            <a:off x="354969" y="6475333"/>
            <a:ext cx="304932" cy="30926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1"/>
          <p:cNvSpPr txBox="1"/>
          <p:nvPr/>
        </p:nvSpPr>
        <p:spPr>
          <a:xfrm>
            <a:off x="558300" y="6414567"/>
            <a:ext cx="57284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Kementerian Pendidikan, Kebudayaan, Riset dan Teknologi</a:t>
            </a:r>
            <a:endParaRPr sz="12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" name="Google Shape;38;p81"/>
          <p:cNvSpPr txBox="1">
            <a:spLocks noGrp="1"/>
          </p:cNvSpPr>
          <p:nvPr>
            <p:ph type="title"/>
          </p:nvPr>
        </p:nvSpPr>
        <p:spPr>
          <a:xfrm>
            <a:off x="192233" y="0"/>
            <a:ext cx="11825600" cy="12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None/>
              <a:defRPr sz="266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None/>
              <a:defRPr sz="266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None/>
              <a:defRPr sz="266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None/>
              <a:defRPr sz="266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None/>
              <a:defRPr sz="266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None/>
              <a:defRPr sz="266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None/>
              <a:defRPr sz="266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None/>
              <a:defRPr sz="266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None/>
              <a:defRPr sz="266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1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2">
  <p:cSld name="Title slide 1 2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2"/>
          <p:cNvSpPr/>
          <p:nvPr/>
        </p:nvSpPr>
        <p:spPr>
          <a:xfrm>
            <a:off x="0" y="0"/>
            <a:ext cx="12192000" cy="641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82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2" name="Google Shape;42;p82"/>
          <p:cNvSpPr txBox="1"/>
          <p:nvPr/>
        </p:nvSpPr>
        <p:spPr>
          <a:xfrm>
            <a:off x="192233" y="6211367"/>
            <a:ext cx="96200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3" name="Google Shape;43;p82"/>
          <p:cNvPicPr preferRelativeResize="0"/>
          <p:nvPr/>
        </p:nvPicPr>
        <p:blipFill rotWithShape="1">
          <a:blip r:embed="rId2">
            <a:alphaModFix/>
          </a:blip>
          <a:srcRect l="699" r="700"/>
          <a:stretch/>
        </p:blipFill>
        <p:spPr>
          <a:xfrm>
            <a:off x="354969" y="6373733"/>
            <a:ext cx="304932" cy="309267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2"/>
          <p:cNvSpPr txBox="1"/>
          <p:nvPr/>
        </p:nvSpPr>
        <p:spPr>
          <a:xfrm>
            <a:off x="558300" y="6312967"/>
            <a:ext cx="57284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Kementerian Pendidikan, Kebudayaan, Riset dan Teknologi</a:t>
            </a:r>
            <a:endParaRPr sz="12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" name="Google Shape;45;p82"/>
          <p:cNvSpPr txBox="1">
            <a:spLocks noGrp="1"/>
          </p:cNvSpPr>
          <p:nvPr>
            <p:ph type="title"/>
          </p:nvPr>
        </p:nvSpPr>
        <p:spPr>
          <a:xfrm>
            <a:off x="192233" y="0"/>
            <a:ext cx="118256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 SemiBold"/>
              <a:buChar char="●"/>
              <a:defRPr sz="2667" i="0" u="none" strike="noStrike" cap="non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○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■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●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○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■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●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○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■"/>
              <a:defRPr sz="2667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1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1">
  <p:cSld name="Title slide 1 1 1"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83"/>
          <p:cNvPicPr preferRelativeResize="0"/>
          <p:nvPr/>
        </p:nvPicPr>
        <p:blipFill rotWithShape="1">
          <a:blip r:embed="rId2">
            <a:alphaModFix/>
          </a:blip>
          <a:srcRect r="45229"/>
          <a:stretch/>
        </p:blipFill>
        <p:spPr>
          <a:xfrm>
            <a:off x="0" y="-29666"/>
            <a:ext cx="5675936" cy="691733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83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9" name="Google Shape;49;p83"/>
          <p:cNvSpPr txBox="1"/>
          <p:nvPr/>
        </p:nvSpPr>
        <p:spPr>
          <a:xfrm>
            <a:off x="192233" y="6211367"/>
            <a:ext cx="96200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0" name="Google Shape;50;p83"/>
          <p:cNvPicPr preferRelativeResize="0"/>
          <p:nvPr/>
        </p:nvPicPr>
        <p:blipFill rotWithShape="1">
          <a:blip r:embed="rId3">
            <a:alphaModFix/>
          </a:blip>
          <a:srcRect l="699" r="700"/>
          <a:stretch/>
        </p:blipFill>
        <p:spPr>
          <a:xfrm>
            <a:off x="354969" y="6373733"/>
            <a:ext cx="304932" cy="30926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83"/>
          <p:cNvSpPr txBox="1"/>
          <p:nvPr/>
        </p:nvSpPr>
        <p:spPr>
          <a:xfrm>
            <a:off x="558300" y="6312967"/>
            <a:ext cx="57284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2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Kementerian Pendidikan, Kebudayaan, Riset dan Teknologi</a:t>
            </a:r>
            <a:endParaRPr sz="1200" b="0" i="0" u="none" strike="noStrike" cap="non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" name="Google Shape;52;p83"/>
          <p:cNvSpPr/>
          <p:nvPr/>
        </p:nvSpPr>
        <p:spPr>
          <a:xfrm>
            <a:off x="5675933" y="-29600"/>
            <a:ext cx="556400" cy="6917200"/>
          </a:xfrm>
          <a:prstGeom prst="rect">
            <a:avLst/>
          </a:prstGeom>
          <a:solidFill>
            <a:srgbClr val="398AB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1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85" descr="Graphical user interface, applicati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57"/>
            <a:ext cx="12192000" cy="685628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85"/>
          <p:cNvSpPr txBox="1">
            <a:spLocks noGrp="1"/>
          </p:cNvSpPr>
          <p:nvPr>
            <p:ph type="title"/>
          </p:nvPr>
        </p:nvSpPr>
        <p:spPr>
          <a:xfrm>
            <a:off x="831850" y="1110010"/>
            <a:ext cx="10515600" cy="801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5"/>
          <p:cNvSpPr txBox="1">
            <a:spLocks noGrp="1"/>
          </p:cNvSpPr>
          <p:nvPr>
            <p:ph type="body" idx="1"/>
          </p:nvPr>
        </p:nvSpPr>
        <p:spPr>
          <a:xfrm>
            <a:off x="831850" y="2028305"/>
            <a:ext cx="10515600" cy="4061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86" descr="Ico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57"/>
            <a:ext cx="12192000" cy="685628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86"/>
          <p:cNvSpPr txBox="1">
            <a:spLocks noGrp="1"/>
          </p:cNvSpPr>
          <p:nvPr>
            <p:ph type="title"/>
          </p:nvPr>
        </p:nvSpPr>
        <p:spPr>
          <a:xfrm>
            <a:off x="838200" y="1495656"/>
            <a:ext cx="5695604" cy="432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6"/>
          <p:cNvSpPr txBox="1">
            <a:spLocks noGrp="1"/>
          </p:cNvSpPr>
          <p:nvPr>
            <p:ph type="body" idx="1"/>
          </p:nvPr>
        </p:nvSpPr>
        <p:spPr>
          <a:xfrm>
            <a:off x="838199" y="2078182"/>
            <a:ext cx="5695603" cy="4098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0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77" descr="Graphical user interface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857"/>
            <a:ext cx="12192000" cy="685628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77"/>
          <p:cNvSpPr txBox="1">
            <a:spLocks noGrp="1"/>
          </p:cNvSpPr>
          <p:nvPr>
            <p:ph type="title"/>
          </p:nvPr>
        </p:nvSpPr>
        <p:spPr>
          <a:xfrm>
            <a:off x="838200" y="1495656"/>
            <a:ext cx="6360622" cy="257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7"/>
          <p:cNvSpPr txBox="1">
            <a:spLocks noGrp="1"/>
          </p:cNvSpPr>
          <p:nvPr>
            <p:ph type="body" idx="1"/>
          </p:nvPr>
        </p:nvSpPr>
        <p:spPr>
          <a:xfrm>
            <a:off x="838200" y="4247804"/>
            <a:ext cx="6360622" cy="1929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"/>
          <p:cNvSpPr txBox="1">
            <a:spLocks noGrp="1"/>
          </p:cNvSpPr>
          <p:nvPr>
            <p:ph type="ctrTitle"/>
          </p:nvPr>
        </p:nvSpPr>
        <p:spPr>
          <a:xfrm>
            <a:off x="349135" y="1600200"/>
            <a:ext cx="6467301" cy="190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GB" sz="4000" b="1" i="0" u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PERENCANAAN BERBASIS DATA</a:t>
            </a:r>
            <a:br>
              <a:rPr lang="en-GB" sz="4000" b="1" i="0" u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4000" b="1" i="0" u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SATUAN PENDIDIKAN</a:t>
            </a:r>
            <a:endParaRPr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9F7722-A29F-B201-B922-F57E7F6681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1F290-8D03-988E-7087-35B5CDA87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95" y="1831773"/>
            <a:ext cx="3422073" cy="4601183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MELATI INDRI HAPSARI</a:t>
            </a:r>
            <a:br>
              <a:rPr lang="id-ID" sz="3200" dirty="0"/>
            </a:br>
            <a:br>
              <a:rPr lang="en-US" sz="3200" dirty="0"/>
            </a:br>
            <a:r>
              <a:rPr lang="en-US" sz="2000" dirty="0" err="1"/>
              <a:t>Widyaprada</a:t>
            </a:r>
            <a:r>
              <a:rPr lang="en-US" sz="2000" dirty="0"/>
              <a:t> Ahli Madya BBPMP </a:t>
            </a:r>
            <a:r>
              <a:rPr lang="en-US" sz="2000" dirty="0" err="1"/>
              <a:t>Provinsi</a:t>
            </a:r>
            <a:r>
              <a:rPr lang="en-US" sz="2000" dirty="0"/>
              <a:t> </a:t>
            </a:r>
            <a:r>
              <a:rPr lang="en-US" sz="2000" dirty="0" err="1"/>
              <a:t>Jawa</a:t>
            </a:r>
            <a:r>
              <a:rPr lang="en-US" sz="2000" dirty="0"/>
              <a:t> Tengah</a:t>
            </a:r>
            <a:br>
              <a:rPr lang="en-US" sz="2000" dirty="0"/>
            </a:br>
            <a:r>
              <a:rPr lang="en-US" sz="2000" dirty="0" err="1"/>
              <a:t>Pelatih</a:t>
            </a:r>
            <a:r>
              <a:rPr lang="en-US" sz="2000" dirty="0"/>
              <a:t> Ahli/FSP PSP </a:t>
            </a:r>
            <a:r>
              <a:rPr lang="en-US" sz="2000" dirty="0" err="1"/>
              <a:t>Angk</a:t>
            </a:r>
            <a:r>
              <a:rPr lang="en-US" sz="2000" dirty="0"/>
              <a:t> 1 dan 3</a:t>
            </a:r>
            <a:br>
              <a:rPr lang="en-US" sz="2000" dirty="0"/>
            </a:br>
            <a:r>
              <a:rPr lang="en-US" sz="2000" dirty="0" err="1"/>
              <a:t>Dosen</a:t>
            </a:r>
            <a:r>
              <a:rPr lang="en-US" sz="2000" dirty="0"/>
              <a:t> PG PAUD </a:t>
            </a:r>
            <a:r>
              <a:rPr lang="en-US" sz="2000" dirty="0" err="1"/>
              <a:t>Univet</a:t>
            </a:r>
            <a:r>
              <a:rPr lang="en-US" sz="2000" dirty="0"/>
              <a:t> Semarang</a:t>
            </a:r>
            <a:br>
              <a:rPr lang="en-US" sz="2000" dirty="0"/>
            </a:br>
            <a:r>
              <a:rPr lang="en-US" sz="2000" dirty="0" err="1"/>
              <a:t>Pengurus</a:t>
            </a:r>
            <a:r>
              <a:rPr lang="en-US" sz="2000" dirty="0"/>
              <a:t> Forum TBM </a:t>
            </a:r>
            <a:r>
              <a:rPr lang="en-US" sz="2000" dirty="0" err="1"/>
              <a:t>Jawa</a:t>
            </a:r>
            <a:r>
              <a:rPr lang="en-US" sz="2000" dirty="0"/>
              <a:t> Tengah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id-ID" sz="3200" dirty="0"/>
              <a:t>0</a:t>
            </a:r>
            <a:r>
              <a:rPr lang="en-US" sz="3200" dirty="0"/>
              <a:t>8156573979</a:t>
            </a:r>
            <a:br>
              <a:rPr lang="id-ID" sz="3200" dirty="0"/>
            </a:br>
            <a:br>
              <a:rPr lang="en-US" sz="3200" dirty="0"/>
            </a:br>
            <a:br>
              <a:rPr lang="id-ID" sz="3200" dirty="0"/>
            </a:br>
            <a:endParaRPr lang="id-ID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E87676-AC1B-1EFE-6DC7-24C5EC9D3A9D}"/>
              </a:ext>
            </a:extLst>
          </p:cNvPr>
          <p:cNvGrpSpPr/>
          <p:nvPr/>
        </p:nvGrpSpPr>
        <p:grpSpPr>
          <a:xfrm>
            <a:off x="196795" y="6270534"/>
            <a:ext cx="2994197" cy="401403"/>
            <a:chOff x="331209" y="4786282"/>
            <a:chExt cx="2412068" cy="33816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8E7A42B-4C0A-1522-487A-41F4A2D88784}"/>
                </a:ext>
              </a:extLst>
            </p:cNvPr>
            <p:cNvGrpSpPr/>
            <p:nvPr/>
          </p:nvGrpSpPr>
          <p:grpSpPr>
            <a:xfrm>
              <a:off x="331209" y="4786282"/>
              <a:ext cx="1246722" cy="338167"/>
              <a:chOff x="331209" y="4786282"/>
              <a:chExt cx="1246722" cy="338167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107DEE4-3DEE-B7CB-3161-AC9C83B782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31209" y="4823393"/>
                <a:ext cx="264001" cy="264001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32487AC-CCBE-DA29-DBD5-8F73CB9C75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642262" y="4823393"/>
                <a:ext cx="264001" cy="264001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302840F-A80D-D4C4-C929-0C4C35BE69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953315" y="4818630"/>
                <a:ext cx="264001" cy="264001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7610589-EE9A-7598-7EF4-42AFBFA816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1237208" y="4786282"/>
                <a:ext cx="340723" cy="338167"/>
              </a:xfrm>
              <a:prstGeom prst="rect">
                <a:avLst/>
              </a:prstGeom>
            </p:spPr>
          </p:pic>
        </p:grpSp>
        <p:sp>
          <p:nvSpPr>
            <p:cNvPr id="6" name="TextBox 7">
              <a:extLst>
                <a:ext uri="{FF2B5EF4-FFF2-40B4-BE49-F238E27FC236}">
                  <a16:creationId xmlns:a16="http://schemas.microsoft.com/office/drawing/2014/main" id="{824882A4-8ECB-4A9E-7CCB-256FAEB56713}"/>
                </a:ext>
              </a:extLst>
            </p:cNvPr>
            <p:cNvSpPr txBox="1"/>
            <p:nvPr/>
          </p:nvSpPr>
          <p:spPr>
            <a:xfrm>
              <a:off x="1531890" y="4831469"/>
              <a:ext cx="1211387" cy="259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bbpmpjateng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4080A3A-71B2-F12C-ADB5-81C83E0A33AC}"/>
              </a:ext>
            </a:extLst>
          </p:cNvPr>
          <p:cNvGrpSpPr/>
          <p:nvPr/>
        </p:nvGrpSpPr>
        <p:grpSpPr>
          <a:xfrm>
            <a:off x="10421278" y="116458"/>
            <a:ext cx="1688949" cy="555977"/>
            <a:chOff x="6953955" y="91967"/>
            <a:chExt cx="1266713" cy="41698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F1048B2-C83A-D228-5DD1-E6AAC67BA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53955" y="91967"/>
              <a:ext cx="416983" cy="41698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6E92105-9BA5-607C-6609-BA261C0DF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70938" y="100752"/>
              <a:ext cx="441374" cy="39941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C40482C-2812-56F0-9B8B-F8758511A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36717" y="114184"/>
              <a:ext cx="383951" cy="385980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B446C13-5986-513D-F5B2-2B0106944D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7448" y="108741"/>
            <a:ext cx="586193" cy="58619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C2C7766-54F9-12A5-B9EA-FE6AC2C16409}"/>
              </a:ext>
            </a:extLst>
          </p:cNvPr>
          <p:cNvSpPr txBox="1"/>
          <p:nvPr/>
        </p:nvSpPr>
        <p:spPr>
          <a:xfrm>
            <a:off x="6475911" y="6364155"/>
            <a:ext cx="72092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Balai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Penjaminan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Pendidikan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Provinsi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Jawa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Tengah </a:t>
            </a:r>
            <a:endParaRPr lang="en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6" descr="Hasil gambar untuk gambar logo telepon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82918" y="4372128"/>
            <a:ext cx="903243" cy="903243"/>
          </a:xfrm>
          <a:prstGeom prst="rect">
            <a:avLst/>
          </a:prstGeom>
          <a:noFill/>
        </p:spPr>
      </p:pic>
      <p:pic>
        <p:nvPicPr>
          <p:cNvPr id="19" name="Picture 2" descr="Hasil gambar untuk gambar logo W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04247" y="4505222"/>
            <a:ext cx="673189" cy="637053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D0B6C4B-7E9A-6E34-4E5B-D1DFEE2320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7677" y="697814"/>
            <a:ext cx="7250020" cy="543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50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 txBox="1">
            <a:spLocks noGrp="1"/>
          </p:cNvSpPr>
          <p:nvPr>
            <p:ph type="ctrTitle"/>
          </p:nvPr>
        </p:nvSpPr>
        <p:spPr>
          <a:xfrm>
            <a:off x="1524000" y="1600200"/>
            <a:ext cx="9144000" cy="88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en-GB" b="1"/>
              <a:t>CAPAIAN BELAJAR</a:t>
            </a:r>
            <a:endParaRPr/>
          </a:p>
        </p:txBody>
      </p:sp>
      <p:sp>
        <p:nvSpPr>
          <p:cNvPr id="90" name="Google Shape;90;p3"/>
          <p:cNvSpPr txBox="1"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279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sz="4000" b="1" i="0" u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Peserta memahami </a:t>
            </a:r>
            <a:r>
              <a:rPr lang="en-GB" sz="4000" b="1" i="0" u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perencanaan berbasis data berdasarkan hasil rapor pendidikan untuk pendidikan dasar dan menengah.</a:t>
            </a:r>
            <a:endParaRPr sz="40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"/>
          <p:cNvSpPr txBox="1">
            <a:spLocks noGrp="1"/>
          </p:cNvSpPr>
          <p:nvPr>
            <p:ph type="ctrTitle"/>
          </p:nvPr>
        </p:nvSpPr>
        <p:spPr>
          <a:xfrm>
            <a:off x="1524000" y="1600200"/>
            <a:ext cx="9144000" cy="88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en-GB" sz="6000" b="1">
                <a:solidFill>
                  <a:schemeClr val="dk1"/>
                </a:solidFill>
              </a:rPr>
              <a:t>MULAI DARI DIRI (30 Menit)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6" name="Google Shape;96;p4"/>
          <p:cNvSpPr txBox="1">
            <a:spLocks noGrp="1"/>
          </p:cNvSpPr>
          <p:nvPr>
            <p:ph type="subTitle" idx="1"/>
          </p:nvPr>
        </p:nvSpPr>
        <p:spPr>
          <a:xfrm>
            <a:off x="1524000" y="3229896"/>
            <a:ext cx="9144000" cy="299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PERTANYAAN REFLEKTIF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800" b="1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Bagaimana pengalaman Bapak/Ibu </a:t>
            </a:r>
            <a:r>
              <a:rPr lang="en-GB" sz="2800" b="1">
                <a:solidFill>
                  <a:srgbClr val="002060"/>
                </a:solidFill>
              </a:rPr>
              <a:t>membuat perencanaan dan penganggaran program </a:t>
            </a:r>
            <a:r>
              <a:rPr lang="en-GB" sz="2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di lingkungan satuan pendidikan</a:t>
            </a:r>
            <a:r>
              <a:rPr lang="en-GB" sz="2800" b="1">
                <a:solidFill>
                  <a:srgbClr val="002060"/>
                </a:solidFill>
              </a:rPr>
              <a:t> masing-masing</a:t>
            </a:r>
            <a:r>
              <a:rPr lang="en-GB" sz="2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g25710eb15d5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55000" cy="656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25710eb15d5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50" y="130575"/>
            <a:ext cx="11756426" cy="662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25710eb15d5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25710eb15d5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90450" cy="65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25710eb15d5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90450" cy="65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25710eb15d5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200"/>
            <a:ext cx="11903432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g25710eb15d5_0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64150" cy="6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g25710eb15d5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44125" cy="66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25710eb15d5_0_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64150" cy="6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25710eb15d5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4150" cy="65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25710eb15d5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24125" cy="660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g25710eb15d5_0_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44125" cy="66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g25710eb15d5_0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4150" cy="65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5710eb15d5_0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903432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g25710eb15d5_0_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903432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25710eb15d5_0_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g25710eb15d5_0_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44125" cy="66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710eb15d5_0_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04151" cy="65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g25710eb15d5_0_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4150" cy="65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g25710eb15d5_0_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04151" cy="65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g25710eb15d5_0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04151" cy="65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g25710eb15d5_0_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903432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g25710eb15d5_0_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64150" cy="6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g25710eb15d5_0_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25710eb15d5_0_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24125" cy="660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25710eb15d5_0_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g25710eb15d5_0_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04176" cy="653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25710eb15d5_0_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24125" cy="660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g25710eb15d5_0_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04151" cy="65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g25710eb15d5_0_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44125" cy="66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g25710eb15d5_0_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24175" cy="654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g25710eb15d5_0_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64150" cy="6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g25710eb15d5_0_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g25710eb15d5_0_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44125" cy="66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g25710eb15d5_0_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g25710eb15d5_0_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24175" cy="654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g25710eb15d5_0_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g25710eb15d5_0_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64150" cy="6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g25710eb15d5_0_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04151" cy="65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g25710eb15d5_0_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04151" cy="65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g25710eb15d5_0_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4150" cy="65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g25710eb15d5_0_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4150" cy="65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g25710eb15d5_0_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04176" cy="653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g25710eb15d5_0_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24125" cy="660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g25710eb15d5_0_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24125" cy="660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g25710eb15d5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64150" cy="6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g25710eb15d5_0_2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24175" cy="654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g25710eb15d5_0_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g25710eb15d5_0_2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04151" cy="65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g25710eb15d5_0_2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4150" cy="65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g25710eb15d5_0_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04151" cy="65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g25710eb15d5_0_2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4150" cy="65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g25710eb15d5_0_2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4150" cy="65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g25710eb15d5_0_2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4150" cy="65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g25710eb15d5_0_2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g25710eb15d5_0_2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44151" cy="65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g25710eb15d5_0_3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64150" cy="6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g25710eb15d5_0_3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64150" cy="6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76"/>
          <p:cNvSpPr txBox="1"/>
          <p:nvPr/>
        </p:nvSpPr>
        <p:spPr>
          <a:xfrm>
            <a:off x="6224800" y="2627967"/>
            <a:ext cx="5967200" cy="86173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60000"/>
              </a:srgbClr>
            </a:outerShdw>
          </a:effectLst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0" i="0" u="none" strike="noStrike" cap="none">
                <a:solidFill>
                  <a:srgbClr val="0B5394"/>
                </a:solidFill>
                <a:latin typeface="Lato Black"/>
                <a:ea typeface="Lato Black"/>
                <a:cs typeface="Lato Black"/>
                <a:sym typeface="Lato Black"/>
              </a:rPr>
              <a:t>TERIMA KASIH</a:t>
            </a:r>
            <a:endParaRPr sz="4000" b="0" i="0" u="none" strike="noStrike" cap="none">
              <a:solidFill>
                <a:srgbClr val="0B5394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516" name="Google Shape;516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7"/>
            <a:ext cx="12192000" cy="6858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Widescreen</PresentationFormat>
  <Paragraphs>11</Paragraphs>
  <Slides>63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Lato</vt:lpstr>
      <vt:lpstr>Montserrat SemiBold</vt:lpstr>
      <vt:lpstr>Calibri</vt:lpstr>
      <vt:lpstr>Arial</vt:lpstr>
      <vt:lpstr>Roboto</vt:lpstr>
      <vt:lpstr>Montserrat</vt:lpstr>
      <vt:lpstr>Lato Black</vt:lpstr>
      <vt:lpstr>Nunito</vt:lpstr>
      <vt:lpstr>Office Theme</vt:lpstr>
      <vt:lpstr>PERENCANAAN BERBASIS DATA SATUAN PENDIDIKAN</vt:lpstr>
      <vt:lpstr>MELATI INDRI HAPSARI  Widyaprada Ahli Madya BBPMP Provinsi Jawa Tengah Pelatih Ahli/FSP PSP Angk 1 dan 3 Dosen PG PAUD Univet Semarang Pengurus Forum TBM Jawa Tengah     08156573979   </vt:lpstr>
      <vt:lpstr>CAPAIAN BELAJAR</vt:lpstr>
      <vt:lpstr>MULAI DARI DIRI (30 Menit)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PERENCANAAN BERBASIS DATA SATUAN PENDIDIKAN</dc:title>
  <dc:creator>WINDOWS 10</dc:creator>
  <cp:lastModifiedBy>PF2PH82D@outlook.com</cp:lastModifiedBy>
  <cp:revision>1</cp:revision>
  <dcterms:modified xsi:type="dcterms:W3CDTF">2023-07-25T09:59:27Z</dcterms:modified>
</cp:coreProperties>
</file>